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5" r:id="rId1"/>
  </p:sldMasterIdLst>
  <p:notesMasterIdLst>
    <p:notesMasterId r:id="rId24"/>
  </p:notesMasterIdLst>
  <p:handoutMasterIdLst>
    <p:handoutMasterId r:id="rId25"/>
  </p:handoutMasterIdLst>
  <p:sldIdLst>
    <p:sldId id="272" r:id="rId2"/>
    <p:sldId id="281" r:id="rId3"/>
    <p:sldId id="312" r:id="rId4"/>
    <p:sldId id="289" r:id="rId5"/>
    <p:sldId id="282" r:id="rId6"/>
    <p:sldId id="308" r:id="rId7"/>
    <p:sldId id="310" r:id="rId8"/>
    <p:sldId id="280" r:id="rId9"/>
    <p:sldId id="340" r:id="rId10"/>
    <p:sldId id="341" r:id="rId11"/>
    <p:sldId id="342" r:id="rId12"/>
    <p:sldId id="345" r:id="rId13"/>
    <p:sldId id="346" r:id="rId14"/>
    <p:sldId id="343" r:id="rId15"/>
    <p:sldId id="297" r:id="rId16"/>
    <p:sldId id="347" r:id="rId17"/>
    <p:sldId id="344" r:id="rId18"/>
    <p:sldId id="334" r:id="rId19"/>
    <p:sldId id="299" r:id="rId20"/>
    <p:sldId id="300" r:id="rId21"/>
    <p:sldId id="301" r:id="rId22"/>
    <p:sldId id="349" r:id="rId23"/>
  </p:sldIdLst>
  <p:sldSz cx="9144000" cy="6858000" type="screen4x3"/>
  <p:notesSz cx="9872663" cy="6797675"/>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2" userDrawn="1">
          <p15:clr>
            <a:srgbClr val="A4A3A4"/>
          </p15:clr>
        </p15:guide>
        <p15:guide id="2" pos="311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06BA"/>
    <a:srgbClr val="FFFFCC"/>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65" autoAdjust="0"/>
    <p:restoredTop sz="74457" autoAdjust="0"/>
  </p:normalViewPr>
  <p:slideViewPr>
    <p:cSldViewPr>
      <p:cViewPr varScale="1">
        <p:scale>
          <a:sx n="47" d="100"/>
          <a:sy n="47" d="100"/>
        </p:scale>
        <p:origin x="144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584"/>
    </p:cViewPr>
  </p:sorterViewPr>
  <p:notesViewPr>
    <p:cSldViewPr>
      <p:cViewPr varScale="1">
        <p:scale>
          <a:sx n="34" d="100"/>
          <a:sy n="34" d="100"/>
        </p:scale>
        <p:origin x="-1422" y="-78"/>
      </p:cViewPr>
      <p:guideLst>
        <p:guide orient="horz" pos="2142"/>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80899" name="Rectangle 3"/>
          <p:cNvSpPr>
            <a:spLocks noGrp="1" noChangeArrowheads="1"/>
          </p:cNvSpPr>
          <p:nvPr>
            <p:ph type="dt" sz="quarter" idx="1"/>
          </p:nvPr>
        </p:nvSpPr>
        <p:spPr bwMode="auto">
          <a:xfrm>
            <a:off x="559451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80900" name="Rectangle 4"/>
          <p:cNvSpPr>
            <a:spLocks noGrp="1" noChangeArrowheads="1"/>
          </p:cNvSpPr>
          <p:nvPr>
            <p:ph type="ftr" sz="quarter" idx="2"/>
          </p:nvPr>
        </p:nvSpPr>
        <p:spPr bwMode="auto">
          <a:xfrm>
            <a:off x="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80901" name="Rectangle 5"/>
          <p:cNvSpPr>
            <a:spLocks noGrp="1" noChangeArrowheads="1"/>
          </p:cNvSpPr>
          <p:nvPr>
            <p:ph type="sldNum" sz="quarter" idx="3"/>
          </p:nvPr>
        </p:nvSpPr>
        <p:spPr bwMode="auto">
          <a:xfrm>
            <a:off x="559451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855BA763-F997-4A75-A9C4-36BF5B392A0F}" type="slidenum">
              <a:rPr lang="en-GB"/>
              <a:pPr>
                <a:defRPr/>
              </a:pPr>
              <a:t>‹#›</a:t>
            </a:fld>
            <a:endParaRPr lang="en-GB"/>
          </a:p>
        </p:txBody>
      </p:sp>
    </p:spTree>
    <p:extLst>
      <p:ext uri="{BB962C8B-B14F-4D97-AF65-F5344CB8AC3E}">
        <p14:creationId xmlns:p14="http://schemas.microsoft.com/office/powerpoint/2010/main" val="3266433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9155" name="Rectangle 3"/>
          <p:cNvSpPr>
            <a:spLocks noGrp="1" noChangeArrowheads="1"/>
          </p:cNvSpPr>
          <p:nvPr>
            <p:ph type="dt" idx="1"/>
          </p:nvPr>
        </p:nvSpPr>
        <p:spPr bwMode="auto">
          <a:xfrm>
            <a:off x="559451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33796" name="Rectangle 4"/>
          <p:cNvSpPr>
            <a:spLocks noGrp="1" noRot="1" noChangeAspect="1" noChangeArrowheads="1" noTextEdit="1"/>
          </p:cNvSpPr>
          <p:nvPr>
            <p:ph type="sldImg" idx="2"/>
          </p:nvPr>
        </p:nvSpPr>
        <p:spPr bwMode="auto">
          <a:xfrm>
            <a:off x="3236913" y="509588"/>
            <a:ext cx="3398837"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7" name="Rectangle 5"/>
          <p:cNvSpPr>
            <a:spLocks noGrp="1" noChangeArrowheads="1"/>
          </p:cNvSpPr>
          <p:nvPr>
            <p:ph type="body" sz="quarter" idx="3"/>
          </p:nvPr>
        </p:nvSpPr>
        <p:spPr bwMode="auto">
          <a:xfrm>
            <a:off x="1316357" y="3228896"/>
            <a:ext cx="7239953"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9158" name="Rectangle 6"/>
          <p:cNvSpPr>
            <a:spLocks noGrp="1" noChangeArrowheads="1"/>
          </p:cNvSpPr>
          <p:nvPr>
            <p:ph type="ftr" sz="quarter" idx="4"/>
          </p:nvPr>
        </p:nvSpPr>
        <p:spPr bwMode="auto">
          <a:xfrm>
            <a:off x="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9159" name="Rectangle 7"/>
          <p:cNvSpPr>
            <a:spLocks noGrp="1" noChangeArrowheads="1"/>
          </p:cNvSpPr>
          <p:nvPr>
            <p:ph type="sldNum" sz="quarter" idx="5"/>
          </p:nvPr>
        </p:nvSpPr>
        <p:spPr bwMode="auto">
          <a:xfrm>
            <a:off x="559451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CDE82BE8-2DCA-42C9-9FFD-7B41CC78517C}" type="slidenum">
              <a:rPr lang="en-GB"/>
              <a:pPr>
                <a:defRPr/>
              </a:pPr>
              <a:t>‹#›</a:t>
            </a:fld>
            <a:endParaRPr lang="en-GB"/>
          </a:p>
        </p:txBody>
      </p:sp>
    </p:spTree>
    <p:extLst>
      <p:ext uri="{BB962C8B-B14F-4D97-AF65-F5344CB8AC3E}">
        <p14:creationId xmlns:p14="http://schemas.microsoft.com/office/powerpoint/2010/main" val="993692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fld id="{DEB245AE-9EDB-49F2-9EE5-3B4C3E2DB8D2}" type="slidenum">
              <a:rPr lang="en-GB" altLang="en-US" smtClean="0"/>
              <a:pPr>
                <a:spcBef>
                  <a:spcPct val="0"/>
                </a:spcBef>
              </a:pPr>
              <a:t>3</a:t>
            </a:fld>
            <a:endParaRPr lang="en-GB"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360529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fld id="{ACD1195D-D403-46CD-B1B3-681F2BC1FE27}" type="slidenum">
              <a:rPr lang="en-GB" altLang="en-US" smtClean="0"/>
              <a:pPr>
                <a:spcBef>
                  <a:spcPct val="0"/>
                </a:spcBef>
              </a:pPr>
              <a:t>7</a:t>
            </a:fld>
            <a:endParaRPr lang="en-GB"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04083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fld id="{96B27C05-DFAB-4DA2-9017-E7433B04F180}" type="slidenum">
              <a:rPr lang="en-GB" altLang="en-US" smtClean="0"/>
              <a:pPr>
                <a:spcBef>
                  <a:spcPct val="0"/>
                </a:spcBef>
              </a:pPr>
              <a:t>14</a:t>
            </a:fld>
            <a:endParaRPr lang="en-GB"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87267" y="3228896"/>
            <a:ext cx="7898130" cy="305895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967193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51AFF92B-747F-4D52-912B-DE192BA53991}" type="slidenum">
              <a:rPr lang="en-GB"/>
              <a:pPr>
                <a:defRPr/>
              </a:pPr>
              <a:t>‹#›</a:t>
            </a:fld>
            <a:endParaRPr lang="en-GB"/>
          </a:p>
        </p:txBody>
      </p:sp>
    </p:spTree>
    <p:extLst>
      <p:ext uri="{BB962C8B-B14F-4D97-AF65-F5344CB8AC3E}">
        <p14:creationId xmlns:p14="http://schemas.microsoft.com/office/powerpoint/2010/main" val="12266951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28DBDE7B-1B54-4594-AAF7-136AA321CAD7}" type="slidenum">
              <a:rPr lang="en-GB"/>
              <a:pPr>
                <a:defRPr/>
              </a:pPr>
              <a:t>‹#›</a:t>
            </a:fld>
            <a:endParaRPr lang="en-GB"/>
          </a:p>
        </p:txBody>
      </p:sp>
    </p:spTree>
    <p:extLst>
      <p:ext uri="{BB962C8B-B14F-4D97-AF65-F5344CB8AC3E}">
        <p14:creationId xmlns:p14="http://schemas.microsoft.com/office/powerpoint/2010/main" val="3795906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2357E375-5C4A-448C-8E24-64BD7996F7CB}" type="slidenum">
              <a:rPr lang="en-GB"/>
              <a:pPr>
                <a:defRPr/>
              </a:pPr>
              <a:t>‹#›</a:t>
            </a:fld>
            <a:endParaRPr lang="en-GB"/>
          </a:p>
        </p:txBody>
      </p:sp>
    </p:spTree>
    <p:extLst>
      <p:ext uri="{BB962C8B-B14F-4D97-AF65-F5344CB8AC3E}">
        <p14:creationId xmlns:p14="http://schemas.microsoft.com/office/powerpoint/2010/main" val="2545690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8EBF4C9E-265D-4F76-BE15-F7BF16FC143F}" type="slidenum">
              <a:rPr lang="en-GB"/>
              <a:pPr>
                <a:defRPr/>
              </a:pPr>
              <a:t>‹#›</a:t>
            </a:fld>
            <a:endParaRPr lang="en-GB"/>
          </a:p>
        </p:txBody>
      </p:sp>
    </p:spTree>
    <p:extLst>
      <p:ext uri="{BB962C8B-B14F-4D97-AF65-F5344CB8AC3E}">
        <p14:creationId xmlns:p14="http://schemas.microsoft.com/office/powerpoint/2010/main" val="1171372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1B29B4B-5BFD-4E21-BB31-1CEC5505D103}" type="slidenum">
              <a:rPr lang="en-GB"/>
              <a:pPr>
                <a:defRPr/>
              </a:pPr>
              <a:t>‹#›</a:t>
            </a:fld>
            <a:endParaRPr lang="en-GB"/>
          </a:p>
        </p:txBody>
      </p:sp>
    </p:spTree>
    <p:extLst>
      <p:ext uri="{BB962C8B-B14F-4D97-AF65-F5344CB8AC3E}">
        <p14:creationId xmlns:p14="http://schemas.microsoft.com/office/powerpoint/2010/main" val="36054221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8ADC022-3FAD-4309-A905-F9EE136C8337}" type="slidenum">
              <a:rPr lang="en-GB"/>
              <a:pPr>
                <a:defRPr/>
              </a:pPr>
              <a:t>‹#›</a:t>
            </a:fld>
            <a:endParaRPr lang="en-GB"/>
          </a:p>
        </p:txBody>
      </p:sp>
    </p:spTree>
    <p:extLst>
      <p:ext uri="{BB962C8B-B14F-4D97-AF65-F5344CB8AC3E}">
        <p14:creationId xmlns:p14="http://schemas.microsoft.com/office/powerpoint/2010/main" val="1107045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2A4430EA-8431-4185-BF4D-1AB2CDE561B7}" type="slidenum">
              <a:rPr lang="en-GB"/>
              <a:pPr>
                <a:defRPr/>
              </a:pPr>
              <a:t>‹#›</a:t>
            </a:fld>
            <a:endParaRPr lang="en-GB"/>
          </a:p>
        </p:txBody>
      </p:sp>
    </p:spTree>
    <p:extLst>
      <p:ext uri="{BB962C8B-B14F-4D97-AF65-F5344CB8AC3E}">
        <p14:creationId xmlns:p14="http://schemas.microsoft.com/office/powerpoint/2010/main" val="20760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7C104C76-006F-48E1-A53F-25FB6A6AFC3E}" type="slidenum">
              <a:rPr lang="en-GB"/>
              <a:pPr>
                <a:defRPr/>
              </a:pPr>
              <a:t>‹#›</a:t>
            </a:fld>
            <a:endParaRPr lang="en-GB"/>
          </a:p>
        </p:txBody>
      </p:sp>
    </p:spTree>
    <p:extLst>
      <p:ext uri="{BB962C8B-B14F-4D97-AF65-F5344CB8AC3E}">
        <p14:creationId xmlns:p14="http://schemas.microsoft.com/office/powerpoint/2010/main" val="176021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3C1A79AC-2840-4436-BD15-A237244B1533}" type="slidenum">
              <a:rPr lang="en-GB"/>
              <a:pPr>
                <a:defRPr/>
              </a:pPr>
              <a:t>‹#›</a:t>
            </a:fld>
            <a:endParaRPr lang="en-GB"/>
          </a:p>
        </p:txBody>
      </p:sp>
    </p:spTree>
    <p:extLst>
      <p:ext uri="{BB962C8B-B14F-4D97-AF65-F5344CB8AC3E}">
        <p14:creationId xmlns:p14="http://schemas.microsoft.com/office/powerpoint/2010/main" val="1806080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847BC8B-D583-40A3-BF56-7C2C6FE4ABBF}" type="slidenum">
              <a:rPr lang="en-GB"/>
              <a:pPr>
                <a:defRPr/>
              </a:pPr>
              <a:t>‹#›</a:t>
            </a:fld>
            <a:endParaRPr lang="en-GB"/>
          </a:p>
        </p:txBody>
      </p:sp>
    </p:spTree>
    <p:extLst>
      <p:ext uri="{BB962C8B-B14F-4D97-AF65-F5344CB8AC3E}">
        <p14:creationId xmlns:p14="http://schemas.microsoft.com/office/powerpoint/2010/main" val="1699124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38DB7F5A-33F1-4264-B099-7BF5931A2700}" type="slidenum">
              <a:rPr lang="en-GB"/>
              <a:pPr>
                <a:defRPr/>
              </a:pPr>
              <a:t>‹#›</a:t>
            </a:fld>
            <a:endParaRPr lang="en-GB"/>
          </a:p>
        </p:txBody>
      </p:sp>
    </p:spTree>
    <p:extLst>
      <p:ext uri="{BB962C8B-B14F-4D97-AF65-F5344CB8AC3E}">
        <p14:creationId xmlns:p14="http://schemas.microsoft.com/office/powerpoint/2010/main" val="3236395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1A45607-E125-423C-A650-51199D64A42E}"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04" r:id="rId1"/>
    <p:sldLayoutId id="2147483796" r:id="rId2"/>
    <p:sldLayoutId id="2147483805" r:id="rId3"/>
    <p:sldLayoutId id="2147483797" r:id="rId4"/>
    <p:sldLayoutId id="2147483798" r:id="rId5"/>
    <p:sldLayoutId id="2147483799" r:id="rId6"/>
    <p:sldLayoutId id="2147483800" r:id="rId7"/>
    <p:sldLayoutId id="2147483801" r:id="rId8"/>
    <p:sldLayoutId id="2147483806" r:id="rId9"/>
    <p:sldLayoutId id="2147483802" r:id="rId10"/>
    <p:sldLayoutId id="2147483803"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141413" y="1676400"/>
            <a:ext cx="7534275" cy="1008063"/>
          </a:xfrm>
          <a:extLst/>
        </p:spPr>
        <p:txBody>
          <a:bodyPr>
            <a:normAutofit fontScale="90000"/>
          </a:bodyPr>
          <a:lstStyle/>
          <a:p>
            <a:pPr algn="ctr" eaLnBrk="1" fontAlgn="auto" hangingPunct="1">
              <a:spcAft>
                <a:spcPts val="0"/>
              </a:spcAft>
              <a:defRPr/>
            </a:pPr>
            <a:r>
              <a:rPr lang="en-GB" altLang="en-US" sz="3600" dirty="0">
                <a:latin typeface="Arial" charset="0"/>
              </a:rPr>
              <a:t>Research Methods in Education </a:t>
            </a:r>
            <a:br>
              <a:rPr lang="en-GB" altLang="en-US" sz="3600" dirty="0">
                <a:latin typeface="Arial" charset="0"/>
              </a:rPr>
            </a:br>
            <a:r>
              <a:rPr lang="en-GB" altLang="en-US" sz="3600" dirty="0">
                <a:latin typeface="Arial" charset="0"/>
              </a:rPr>
              <a:t>Session 1</a:t>
            </a:r>
          </a:p>
        </p:txBody>
      </p:sp>
      <p:sp>
        <p:nvSpPr>
          <p:cNvPr id="6147" name="Rectangle 3"/>
          <p:cNvSpPr>
            <a:spLocks noGrp="1" noChangeArrowheads="1"/>
          </p:cNvSpPr>
          <p:nvPr>
            <p:ph type="subTitle" idx="1"/>
          </p:nvPr>
        </p:nvSpPr>
        <p:spPr>
          <a:xfrm>
            <a:off x="611560" y="4005263"/>
            <a:ext cx="7848871" cy="1223962"/>
          </a:xfrm>
        </p:spPr>
        <p:txBody>
          <a:bodyPr/>
          <a:lstStyle/>
          <a:p>
            <a:pPr lvl="1" eaLnBrk="1" hangingPunct="1">
              <a:lnSpc>
                <a:spcPct val="80000"/>
              </a:lnSpc>
              <a:buClr>
                <a:schemeClr val="tx1"/>
              </a:buClr>
              <a:buFont typeface="Wingdings" pitchFamily="2" charset="2"/>
              <a:buNone/>
            </a:pPr>
            <a:endParaRPr lang="en-GB" altLang="en-US" sz="3400" dirty="0">
              <a:latin typeface="Arial Unicode MS" pitchFamily="34" charset="-128"/>
            </a:endParaRPr>
          </a:p>
          <a:p>
            <a:pPr lvl="1" eaLnBrk="1" hangingPunct="1">
              <a:lnSpc>
                <a:spcPct val="80000"/>
              </a:lnSpc>
              <a:buClr>
                <a:schemeClr val="tx1"/>
              </a:buClr>
              <a:buFont typeface="Wingdings" pitchFamily="2" charset="2"/>
              <a:buNone/>
            </a:pPr>
            <a:r>
              <a:rPr lang="en-GB" altLang="en-US" sz="3600" b="1" dirty="0">
                <a:solidFill>
                  <a:schemeClr val="tx2"/>
                </a:solidFill>
                <a:latin typeface="Arial" charset="0"/>
              </a:rPr>
              <a:t>What is Educational Research?</a:t>
            </a:r>
          </a:p>
          <a:p>
            <a:pPr marR="0" eaLnBrk="1" hangingPunct="1">
              <a:lnSpc>
                <a:spcPct val="80000"/>
              </a:lnSpc>
            </a:pPr>
            <a:endParaRPr lang="en-GB" altLang="en-US" sz="2000" dirty="0">
              <a:latin typeface="Arial" charset="0"/>
            </a:endParaRPr>
          </a:p>
          <a:p>
            <a:pPr marR="0" eaLnBrk="1" hangingPunct="1">
              <a:lnSpc>
                <a:spcPct val="80000"/>
              </a:lnSpc>
            </a:pPr>
            <a:endParaRPr lang="en-GB" altLang="en-US" sz="20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6" name="Picture 2" descr="http://strategylab.ca/wp-content/uploads/2013/01/cheshire-cat-alice-in-wonderland-quote1-1024x76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340768"/>
            <a:ext cx="6825967" cy="51174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50963" y="0"/>
            <a:ext cx="7793037" cy="1462088"/>
          </a:xfrm>
        </p:spPr>
        <p:txBody>
          <a:bodyPr/>
          <a:lstStyle/>
          <a:p>
            <a:pPr eaLnBrk="1" hangingPunct="1"/>
            <a:r>
              <a:rPr lang="en-GB" altLang="en-US" sz="3000">
                <a:latin typeface="Arial" charset="0"/>
              </a:rPr>
              <a:t>Characteristics of good research questions</a:t>
            </a:r>
          </a:p>
        </p:txBody>
      </p:sp>
      <p:sp>
        <p:nvSpPr>
          <p:cNvPr id="109571" name="Rectangle 3"/>
          <p:cNvSpPr>
            <a:spLocks noGrp="1" noChangeArrowheads="1"/>
          </p:cNvSpPr>
          <p:nvPr>
            <p:ph idx="1"/>
          </p:nvPr>
        </p:nvSpPr>
        <p:spPr>
          <a:xfrm>
            <a:off x="1692275" y="1916113"/>
            <a:ext cx="6046788" cy="3168650"/>
          </a:xfrm>
        </p:spPr>
        <p:txBody>
          <a:bodyPr/>
          <a:lstStyle/>
          <a:p>
            <a:pPr eaLnBrk="1" hangingPunct="1">
              <a:spcBef>
                <a:spcPct val="0"/>
              </a:spcBef>
              <a:spcAft>
                <a:spcPts val="1200"/>
              </a:spcAft>
            </a:pPr>
            <a:r>
              <a:rPr lang="en-GB" altLang="en-US" sz="2000">
                <a:latin typeface="Arial" charset="0"/>
              </a:rPr>
              <a:t>Clear and unambiguous</a:t>
            </a:r>
          </a:p>
          <a:p>
            <a:pPr eaLnBrk="1" hangingPunct="1">
              <a:spcBef>
                <a:spcPct val="0"/>
              </a:spcBef>
              <a:spcAft>
                <a:spcPts val="1200"/>
              </a:spcAft>
            </a:pPr>
            <a:r>
              <a:rPr lang="en-GB" altLang="en-US" sz="2000">
                <a:latin typeface="Arial" charset="0"/>
              </a:rPr>
              <a:t>Researchable</a:t>
            </a:r>
          </a:p>
          <a:p>
            <a:pPr eaLnBrk="1" hangingPunct="1">
              <a:spcBef>
                <a:spcPct val="0"/>
              </a:spcBef>
              <a:spcAft>
                <a:spcPts val="1200"/>
              </a:spcAft>
            </a:pPr>
            <a:r>
              <a:rPr lang="en-GB" altLang="en-US" sz="2000">
                <a:latin typeface="Arial" charset="0"/>
              </a:rPr>
              <a:t>Connected with existing theory/research</a:t>
            </a:r>
          </a:p>
          <a:p>
            <a:pPr eaLnBrk="1" hangingPunct="1">
              <a:spcBef>
                <a:spcPct val="0"/>
              </a:spcBef>
              <a:spcAft>
                <a:spcPts val="1200"/>
              </a:spcAft>
            </a:pPr>
            <a:r>
              <a:rPr lang="en-GB" altLang="en-US" sz="2000">
                <a:latin typeface="Arial" charset="0"/>
              </a:rPr>
              <a:t>Capable of making a contribution to the field</a:t>
            </a:r>
          </a:p>
          <a:p>
            <a:pPr eaLnBrk="1" hangingPunct="1">
              <a:spcBef>
                <a:spcPct val="0"/>
              </a:spcBef>
              <a:spcAft>
                <a:spcPts val="1200"/>
              </a:spcAft>
            </a:pPr>
            <a:r>
              <a:rPr lang="en-GB" altLang="en-US" sz="2000">
                <a:latin typeface="Arial" charset="0"/>
              </a:rPr>
              <a:t>Appropriate in scope – neither too broad nor too narrow (manageable)</a:t>
            </a:r>
          </a:p>
          <a:p>
            <a:pPr eaLnBrk="1" hangingPunct="1">
              <a:spcBef>
                <a:spcPct val="0"/>
              </a:spcBef>
              <a:spcAft>
                <a:spcPts val="1200"/>
              </a:spcAft>
            </a:pPr>
            <a:r>
              <a:rPr lang="en-GB" altLang="en-US" sz="2000">
                <a:latin typeface="Arial" charset="0"/>
              </a:rPr>
              <a:t>Related to purpose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95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95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957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957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95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GB" altLang="en-US" sz="4000"/>
              <a:t>Possible research questions?</a:t>
            </a:r>
          </a:p>
        </p:txBody>
      </p:sp>
      <p:graphicFrame>
        <p:nvGraphicFramePr>
          <p:cNvPr id="4" name="Content Placeholder 3"/>
          <p:cNvGraphicFramePr>
            <a:graphicFrameLocks noGrp="1"/>
          </p:cNvGraphicFramePr>
          <p:nvPr>
            <p:ph idx="1"/>
          </p:nvPr>
        </p:nvGraphicFramePr>
        <p:xfrm>
          <a:off x="684213" y="2492375"/>
          <a:ext cx="7750176" cy="3486149"/>
        </p:xfrm>
        <a:graphic>
          <a:graphicData uri="http://schemas.openxmlformats.org/drawingml/2006/table">
            <a:tbl>
              <a:tblPr firstRow="1" bandRow="1">
                <a:tableStyleId>{5C22544A-7EE6-4342-B048-85BDC9FD1C3A}</a:tableStyleId>
              </a:tblPr>
              <a:tblGrid>
                <a:gridCol w="2890482">
                  <a:extLst>
                    <a:ext uri="{9D8B030D-6E8A-4147-A177-3AD203B41FA5}">
                      <a16:colId xmlns:a16="http://schemas.microsoft.com/office/drawing/2014/main" val="20000"/>
                    </a:ext>
                  </a:extLst>
                </a:gridCol>
                <a:gridCol w="1429726">
                  <a:extLst>
                    <a:ext uri="{9D8B030D-6E8A-4147-A177-3AD203B41FA5}">
                      <a16:colId xmlns:a16="http://schemas.microsoft.com/office/drawing/2014/main" val="20001"/>
                    </a:ext>
                  </a:extLst>
                </a:gridCol>
                <a:gridCol w="1810070">
                  <a:extLst>
                    <a:ext uri="{9D8B030D-6E8A-4147-A177-3AD203B41FA5}">
                      <a16:colId xmlns:a16="http://schemas.microsoft.com/office/drawing/2014/main" val="20002"/>
                    </a:ext>
                  </a:extLst>
                </a:gridCol>
                <a:gridCol w="1619898">
                  <a:extLst>
                    <a:ext uri="{9D8B030D-6E8A-4147-A177-3AD203B41FA5}">
                      <a16:colId xmlns:a16="http://schemas.microsoft.com/office/drawing/2014/main" val="20003"/>
                    </a:ext>
                  </a:extLst>
                </a:gridCol>
              </a:tblGrid>
              <a:tr h="370975">
                <a:tc>
                  <a:txBody>
                    <a:bodyPr/>
                    <a:lstStyle/>
                    <a:p>
                      <a:r>
                        <a:rPr lang="en-GB" sz="1800" dirty="0"/>
                        <a:t>Question</a:t>
                      </a:r>
                    </a:p>
                  </a:txBody>
                  <a:tcPr marL="91434" marR="91434" marT="45737" marB="45737"/>
                </a:tc>
                <a:tc>
                  <a:txBody>
                    <a:bodyPr/>
                    <a:lstStyle/>
                    <a:p>
                      <a:pPr algn="ctr"/>
                      <a:r>
                        <a:rPr lang="en-GB" sz="1800" dirty="0"/>
                        <a:t>Clear?</a:t>
                      </a:r>
                    </a:p>
                  </a:txBody>
                  <a:tcPr marL="91434" marR="91434" marT="45737" marB="45737"/>
                </a:tc>
                <a:tc>
                  <a:txBody>
                    <a:bodyPr/>
                    <a:lstStyle/>
                    <a:p>
                      <a:pPr algn="ctr"/>
                      <a:r>
                        <a:rPr lang="en-GB" sz="1800" dirty="0"/>
                        <a:t>Researchable?</a:t>
                      </a:r>
                    </a:p>
                  </a:txBody>
                  <a:tcPr marL="91434" marR="91434" marT="45737" marB="45737"/>
                </a:tc>
                <a:tc>
                  <a:txBody>
                    <a:bodyPr/>
                    <a:lstStyle/>
                    <a:p>
                      <a:pPr algn="ctr"/>
                      <a:r>
                        <a:rPr lang="en-GB" sz="1800" dirty="0"/>
                        <a:t>Worthwhile?</a:t>
                      </a:r>
                    </a:p>
                  </a:txBody>
                  <a:tcPr marL="91434" marR="91434" marT="45737" marB="45737"/>
                </a:tc>
                <a:extLst>
                  <a:ext uri="{0D108BD9-81ED-4DB2-BD59-A6C34878D82A}">
                    <a16:rowId xmlns:a16="http://schemas.microsoft.com/office/drawing/2014/main" val="10000"/>
                  </a:ext>
                </a:extLst>
              </a:tr>
              <a:tr h="370975">
                <a:tc>
                  <a:txBody>
                    <a:bodyPr/>
                    <a:lstStyle/>
                    <a:p>
                      <a:r>
                        <a:rPr lang="en-GB" sz="1800" dirty="0"/>
                        <a:t>Why are children naughty?</a:t>
                      </a:r>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extLst>
                  <a:ext uri="{0D108BD9-81ED-4DB2-BD59-A6C34878D82A}">
                    <a16:rowId xmlns:a16="http://schemas.microsoft.com/office/drawing/2014/main" val="10001"/>
                  </a:ext>
                </a:extLst>
              </a:tr>
              <a:tr h="640313">
                <a:tc>
                  <a:txBody>
                    <a:bodyPr/>
                    <a:lstStyle/>
                    <a:p>
                      <a:r>
                        <a:rPr lang="en-GB" sz="1800" dirty="0"/>
                        <a:t>Why do</a:t>
                      </a:r>
                      <a:r>
                        <a:rPr lang="en-GB" sz="1800" baseline="0" dirty="0"/>
                        <a:t> girls do better than boys in school?</a:t>
                      </a:r>
                      <a:endParaRPr lang="en-GB" sz="1800" dirty="0"/>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extLst>
                  <a:ext uri="{0D108BD9-81ED-4DB2-BD59-A6C34878D82A}">
                    <a16:rowId xmlns:a16="http://schemas.microsoft.com/office/drawing/2014/main" val="10002"/>
                  </a:ext>
                </a:extLst>
              </a:tr>
              <a:tr h="914733">
                <a:tc>
                  <a:txBody>
                    <a:bodyPr/>
                    <a:lstStyle/>
                    <a:p>
                      <a:r>
                        <a:rPr lang="en-GB" sz="1800" dirty="0"/>
                        <a:t>Has the government’s literacy policy raised reading standards?</a:t>
                      </a:r>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extLst>
                  <a:ext uri="{0D108BD9-81ED-4DB2-BD59-A6C34878D82A}">
                    <a16:rowId xmlns:a16="http://schemas.microsoft.com/office/drawing/2014/main" val="10003"/>
                  </a:ext>
                </a:extLst>
              </a:tr>
              <a:tr h="1189153">
                <a:tc>
                  <a:txBody>
                    <a:bodyPr/>
                    <a:lstStyle/>
                    <a:p>
                      <a:r>
                        <a:rPr lang="en-GB" sz="1800" dirty="0"/>
                        <a:t>Does teacher questioning in Science lessons encourage students to </a:t>
                      </a:r>
                      <a:r>
                        <a:rPr lang="en-GB" sz="1800"/>
                        <a:t>use higher-order </a:t>
                      </a:r>
                      <a:r>
                        <a:rPr lang="en-GB" sz="1800" dirty="0"/>
                        <a:t>thinking?</a:t>
                      </a:r>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350963" y="0"/>
            <a:ext cx="7793037" cy="1462088"/>
          </a:xfrm>
        </p:spPr>
        <p:txBody>
          <a:bodyPr/>
          <a:lstStyle/>
          <a:p>
            <a:pPr eaLnBrk="1" hangingPunct="1"/>
            <a:r>
              <a:rPr lang="en-GB" altLang="en-US" sz="3000">
                <a:latin typeface="Arial" charset="0"/>
              </a:rPr>
              <a:t>Characteristics of good research questions</a:t>
            </a:r>
          </a:p>
        </p:txBody>
      </p:sp>
      <p:sp>
        <p:nvSpPr>
          <p:cNvPr id="109571" name="Rectangle 3"/>
          <p:cNvSpPr>
            <a:spLocks noGrp="1" noChangeArrowheads="1"/>
          </p:cNvSpPr>
          <p:nvPr>
            <p:ph idx="1"/>
          </p:nvPr>
        </p:nvSpPr>
        <p:spPr>
          <a:xfrm>
            <a:off x="1692275" y="1916113"/>
            <a:ext cx="6046788" cy="3168650"/>
          </a:xfrm>
        </p:spPr>
        <p:txBody>
          <a:bodyPr/>
          <a:lstStyle/>
          <a:p>
            <a:pPr eaLnBrk="1" hangingPunct="1">
              <a:spcBef>
                <a:spcPct val="0"/>
              </a:spcBef>
              <a:spcAft>
                <a:spcPts val="1200"/>
              </a:spcAft>
            </a:pPr>
            <a:r>
              <a:rPr lang="en-GB" altLang="en-US" sz="2000">
                <a:latin typeface="Arial" charset="0"/>
              </a:rPr>
              <a:t>Clear and unambiguous</a:t>
            </a:r>
          </a:p>
          <a:p>
            <a:pPr eaLnBrk="1" hangingPunct="1">
              <a:spcBef>
                <a:spcPct val="0"/>
              </a:spcBef>
              <a:spcAft>
                <a:spcPts val="1200"/>
              </a:spcAft>
            </a:pPr>
            <a:r>
              <a:rPr lang="en-GB" altLang="en-US" sz="2000">
                <a:latin typeface="Arial" charset="0"/>
              </a:rPr>
              <a:t>Researchable</a:t>
            </a:r>
          </a:p>
          <a:p>
            <a:pPr eaLnBrk="1" hangingPunct="1">
              <a:spcBef>
                <a:spcPct val="0"/>
              </a:spcBef>
              <a:spcAft>
                <a:spcPts val="1200"/>
              </a:spcAft>
            </a:pPr>
            <a:r>
              <a:rPr lang="en-GB" altLang="en-US" sz="2000">
                <a:latin typeface="Arial" charset="0"/>
              </a:rPr>
              <a:t>Connected with existing theory/research</a:t>
            </a:r>
          </a:p>
          <a:p>
            <a:pPr eaLnBrk="1" hangingPunct="1">
              <a:spcBef>
                <a:spcPct val="0"/>
              </a:spcBef>
              <a:spcAft>
                <a:spcPts val="1200"/>
              </a:spcAft>
            </a:pPr>
            <a:r>
              <a:rPr lang="en-GB" altLang="en-US" sz="2000">
                <a:latin typeface="Arial" charset="0"/>
              </a:rPr>
              <a:t>Capable of making a contribution to the field</a:t>
            </a:r>
          </a:p>
          <a:p>
            <a:pPr eaLnBrk="1" hangingPunct="1">
              <a:spcBef>
                <a:spcPct val="0"/>
              </a:spcBef>
              <a:spcAft>
                <a:spcPts val="1200"/>
              </a:spcAft>
            </a:pPr>
            <a:r>
              <a:rPr lang="en-GB" altLang="en-US" sz="2000">
                <a:latin typeface="Arial" charset="0"/>
              </a:rPr>
              <a:t>Appropriate in scope – neither too broad nor too narrow (manageable)</a:t>
            </a:r>
          </a:p>
          <a:p>
            <a:pPr eaLnBrk="1" hangingPunct="1">
              <a:spcBef>
                <a:spcPct val="0"/>
              </a:spcBef>
              <a:spcAft>
                <a:spcPts val="1200"/>
              </a:spcAft>
            </a:pPr>
            <a:r>
              <a:rPr lang="en-GB" altLang="en-US" sz="2000">
                <a:latin typeface="Arial" charset="0"/>
              </a:rPr>
              <a:t>Related to purpose</a:t>
            </a:r>
          </a:p>
        </p:txBody>
      </p:sp>
      <p:sp>
        <p:nvSpPr>
          <p:cNvPr id="2" name="TextBox 1"/>
          <p:cNvSpPr txBox="1">
            <a:spLocks noChangeArrowheads="1"/>
          </p:cNvSpPr>
          <p:nvPr/>
        </p:nvSpPr>
        <p:spPr bwMode="auto">
          <a:xfrm>
            <a:off x="1908175" y="5265738"/>
            <a:ext cx="54006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r>
              <a:rPr lang="en-GB" altLang="en-US" sz="2000" b="1"/>
              <a:t>Review the research questions in the Wong, et al. article (p. 83) – how well do they meet these criteria?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altLang="en-US" sz="3200">
                <a:latin typeface="Arial" charset="0"/>
              </a:rPr>
              <a:t>A well-formulated research question will ……</a:t>
            </a:r>
          </a:p>
        </p:txBody>
      </p:sp>
      <p:sp>
        <p:nvSpPr>
          <p:cNvPr id="107523" name="Rectangle 3"/>
          <p:cNvSpPr>
            <a:spLocks noGrp="1" noChangeArrowheads="1"/>
          </p:cNvSpPr>
          <p:nvPr>
            <p:ph idx="1"/>
          </p:nvPr>
        </p:nvSpPr>
        <p:spPr>
          <a:xfrm>
            <a:off x="971550" y="1989138"/>
            <a:ext cx="6635750" cy="4389437"/>
          </a:xfrm>
        </p:spPr>
        <p:txBody>
          <a:bodyPr/>
          <a:lstStyle/>
          <a:p>
            <a:pPr eaLnBrk="1" hangingPunct="1">
              <a:lnSpc>
                <a:spcPct val="90000"/>
              </a:lnSpc>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help you plan your research strategy</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literature search</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gathering of evidence</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analysis of evidence</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writing up</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ensure you stay focused on what you want to find out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752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752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7523">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7523">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7523">
                                            <p:txEl>
                                              <p:pRg st="9" end="9"/>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752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42988" y="260350"/>
            <a:ext cx="7793037" cy="1462088"/>
          </a:xfrm>
        </p:spPr>
        <p:txBody>
          <a:bodyPr/>
          <a:lstStyle/>
          <a:p>
            <a:pPr eaLnBrk="1" hangingPunct="1"/>
            <a:r>
              <a:rPr lang="en-GB" altLang="en-US" sz="3200">
                <a:latin typeface="Arial" charset="0"/>
              </a:rPr>
              <a:t>Approaches and data gathering methods</a:t>
            </a:r>
          </a:p>
        </p:txBody>
      </p:sp>
      <p:sp>
        <p:nvSpPr>
          <p:cNvPr id="18435" name="Rectangle 3"/>
          <p:cNvSpPr>
            <a:spLocks noGrp="1" noChangeArrowheads="1"/>
          </p:cNvSpPr>
          <p:nvPr>
            <p:ph idx="1"/>
          </p:nvPr>
        </p:nvSpPr>
        <p:spPr>
          <a:xfrm>
            <a:off x="468313" y="1916113"/>
            <a:ext cx="8207375" cy="4114800"/>
          </a:xfrm>
        </p:spPr>
        <p:txBody>
          <a:bodyPr/>
          <a:lstStyle/>
          <a:p>
            <a:pPr marL="534988" indent="-268288" eaLnBrk="1" hangingPunct="1">
              <a:buFont typeface="Wingdings" pitchFamily="2" charset="2"/>
              <a:buNone/>
            </a:pPr>
            <a:r>
              <a:rPr lang="en-GB" altLang="en-US" sz="2000">
                <a:latin typeface="Arial" charset="0"/>
              </a:rPr>
              <a:t>	Both </a:t>
            </a:r>
            <a:r>
              <a:rPr lang="en-GB" altLang="en-US" sz="2000" b="1">
                <a:solidFill>
                  <a:schemeClr val="tx2"/>
                </a:solidFill>
                <a:latin typeface="Arial" charset="0"/>
              </a:rPr>
              <a:t>approaches</a:t>
            </a:r>
            <a:r>
              <a:rPr lang="en-GB" altLang="en-US" sz="2000">
                <a:solidFill>
                  <a:schemeClr val="tx2"/>
                </a:solidFill>
                <a:latin typeface="Arial" charset="0"/>
              </a:rPr>
              <a:t> </a:t>
            </a:r>
            <a:r>
              <a:rPr lang="en-GB" altLang="en-US" sz="2000">
                <a:latin typeface="Arial" charset="0"/>
              </a:rPr>
              <a:t>and </a:t>
            </a:r>
            <a:r>
              <a:rPr lang="en-GB" altLang="en-US" sz="2000" b="1">
                <a:solidFill>
                  <a:schemeClr val="tx2"/>
                </a:solidFill>
                <a:latin typeface="Arial" charset="0"/>
              </a:rPr>
              <a:t>data gathering methods </a:t>
            </a:r>
            <a:r>
              <a:rPr lang="en-GB" altLang="en-US" sz="2000">
                <a:latin typeface="Arial" charset="0"/>
              </a:rPr>
              <a:t>need to be considered when planning a piece of educational research:</a:t>
            </a:r>
          </a:p>
          <a:p>
            <a:pPr marL="534988" indent="-268288" eaLnBrk="1" hangingPunct="1">
              <a:buFont typeface="Wingdings" pitchFamily="2" charset="2"/>
              <a:buNone/>
            </a:pPr>
            <a:endParaRPr lang="en-GB" altLang="en-US" sz="2000">
              <a:latin typeface="Arial" charset="0"/>
            </a:endParaRPr>
          </a:p>
          <a:p>
            <a:pPr marL="534988" indent="-268288" eaLnBrk="1" hangingPunct="1"/>
            <a:r>
              <a:rPr lang="en-GB" altLang="en-US" sz="2000">
                <a:latin typeface="Arial" charset="0"/>
              </a:rPr>
              <a:t>The </a:t>
            </a:r>
            <a:r>
              <a:rPr lang="en-GB" altLang="en-US" sz="2000" b="1">
                <a:solidFill>
                  <a:schemeClr val="tx2"/>
                </a:solidFill>
                <a:latin typeface="Arial" charset="0"/>
              </a:rPr>
              <a:t>approach</a:t>
            </a:r>
            <a:r>
              <a:rPr lang="en-GB" altLang="en-US" sz="2000">
                <a:latin typeface="Arial" charset="0"/>
              </a:rPr>
              <a:t> is the overall ‘type’ of research (e.g. in the context of painting, is it a landscape painting or a portrait?)</a:t>
            </a:r>
          </a:p>
          <a:p>
            <a:pPr marL="534988" indent="-268288" eaLnBrk="1" hangingPunct="1"/>
            <a:endParaRPr lang="en-GB" altLang="en-US" sz="2000">
              <a:latin typeface="Arial" charset="0"/>
            </a:endParaRPr>
          </a:p>
          <a:p>
            <a:pPr marL="534988" indent="-268288" eaLnBrk="1" hangingPunct="1"/>
            <a:r>
              <a:rPr lang="en-GB" altLang="en-US" sz="2000">
                <a:latin typeface="Arial" charset="0"/>
              </a:rPr>
              <a:t>The data gathering </a:t>
            </a:r>
            <a:r>
              <a:rPr lang="en-GB" altLang="en-US" sz="2000" b="1">
                <a:solidFill>
                  <a:schemeClr val="tx2"/>
                </a:solidFill>
                <a:latin typeface="Arial" charset="0"/>
              </a:rPr>
              <a:t>methods</a:t>
            </a:r>
            <a:r>
              <a:rPr lang="en-GB" altLang="en-US" sz="2000">
                <a:latin typeface="Arial" charset="0"/>
              </a:rPr>
              <a:t> are the ‘tools’ of the research, used to gather the data (e.g. in the painting context, do you use oils or water colours?)</a:t>
            </a:r>
          </a:p>
          <a:p>
            <a:pPr marL="534988" indent="-268288" eaLnBrk="1" hangingPunct="1"/>
            <a:endParaRPr lang="en-GB" altLang="en-US" sz="2000">
              <a:latin typeface="Arial" charset="0"/>
            </a:endParaRPr>
          </a:p>
          <a:p>
            <a:pPr marL="534988" indent="-268288" eaLnBrk="1" hangingPunct="1"/>
            <a:r>
              <a:rPr lang="en-GB" altLang="en-US" sz="2000">
                <a:latin typeface="Arial" charset="0"/>
              </a:rPr>
              <a:t>Choice of approach and methods are </a:t>
            </a:r>
            <a:r>
              <a:rPr lang="en-GB" altLang="en-US" sz="2000" b="1">
                <a:solidFill>
                  <a:schemeClr val="tx2"/>
                </a:solidFill>
                <a:latin typeface="Arial" charset="0"/>
              </a:rPr>
              <a:t>methodological</a:t>
            </a:r>
            <a:r>
              <a:rPr lang="en-GB" altLang="en-US" sz="2000">
                <a:latin typeface="Arial" charset="0"/>
              </a:rPr>
              <a:t> issues (take care with the use of the word </a:t>
            </a:r>
            <a:r>
              <a:rPr lang="en-GB" altLang="en-US" sz="2000" b="1">
                <a:solidFill>
                  <a:schemeClr val="tx2"/>
                </a:solidFill>
                <a:latin typeface="Arial" charset="0"/>
              </a:rPr>
              <a:t>methodology</a:t>
            </a:r>
            <a:r>
              <a:rPr lang="en-GB" altLang="en-US" sz="2000">
                <a:latin typeface="Arial" charset="0"/>
              </a:rPr>
              <a:t>!)</a:t>
            </a:r>
          </a:p>
          <a:p>
            <a:pPr marL="534988" indent="-268288" eaLnBrk="1" hangingPunct="1"/>
            <a:endParaRPr lang="en-GB" altLang="en-US" sz="2000">
              <a:latin typeface="Arial" charset="0"/>
            </a:endParaRPr>
          </a:p>
          <a:p>
            <a:pPr marL="534988" indent="-268288" eaLnBrk="1" hangingPunct="1"/>
            <a:endParaRPr lang="en-GB" altLang="en-US" sz="20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9" name="Oval 5"/>
          <p:cNvSpPr>
            <a:spLocks noChangeArrowheads="1"/>
          </p:cNvSpPr>
          <p:nvPr/>
        </p:nvSpPr>
        <p:spPr bwMode="auto">
          <a:xfrm>
            <a:off x="2987675" y="3573463"/>
            <a:ext cx="2808288" cy="935037"/>
          </a:xfrm>
          <a:prstGeom prst="ellipse">
            <a:avLst/>
          </a:prstGeom>
          <a:solidFill>
            <a:schemeClr val="accent3"/>
          </a:solidFill>
          <a:ln w="9525">
            <a:solidFill>
              <a:schemeClr val="tx1"/>
            </a:solidFill>
            <a:round/>
            <a:headEnd/>
            <a:tailEnd/>
          </a:ln>
          <a:effectLst/>
        </p:spPr>
        <p:txBody>
          <a:bodyPr wrap="none" anchor="ctr"/>
          <a:lstStyle/>
          <a:p>
            <a:pPr>
              <a:defRPr/>
            </a:pPr>
            <a:endParaRPr lang="en-GB">
              <a:solidFill>
                <a:schemeClr val="accent1"/>
              </a:solidFill>
            </a:endParaRPr>
          </a:p>
        </p:txBody>
      </p:sp>
      <p:sp>
        <p:nvSpPr>
          <p:cNvPr id="26627" name="Rectangle 2"/>
          <p:cNvSpPr>
            <a:spLocks noGrp="1" noChangeArrowheads="1"/>
          </p:cNvSpPr>
          <p:nvPr>
            <p:ph type="title"/>
          </p:nvPr>
        </p:nvSpPr>
        <p:spPr>
          <a:xfrm>
            <a:off x="966788" y="333375"/>
            <a:ext cx="6851650" cy="1143000"/>
          </a:xfrm>
        </p:spPr>
        <p:txBody>
          <a:bodyPr/>
          <a:lstStyle/>
          <a:p>
            <a:pPr eaLnBrk="1" hangingPunct="1"/>
            <a:r>
              <a:rPr lang="en-GB" altLang="en-US" sz="4400"/>
              <a:t>Influences on social research</a:t>
            </a:r>
          </a:p>
        </p:txBody>
      </p:sp>
      <p:sp>
        <p:nvSpPr>
          <p:cNvPr id="72708" name="Text Box 4"/>
          <p:cNvSpPr txBox="1">
            <a:spLocks noChangeArrowheads="1"/>
          </p:cNvSpPr>
          <p:nvPr/>
        </p:nvSpPr>
        <p:spPr bwMode="auto">
          <a:xfrm>
            <a:off x="3635375" y="3664226"/>
            <a:ext cx="1511672" cy="707886"/>
          </a:xfrm>
          <a:prstGeom prst="rect">
            <a:avLst/>
          </a:prstGeom>
          <a:solidFill>
            <a:schemeClr val="accent3"/>
          </a:solidFill>
          <a:ln>
            <a:noFill/>
          </a:ln>
          <a:effectLst/>
        </p:spPr>
        <p:txBody>
          <a:bodyPr wrap="square">
            <a:spAutoFit/>
          </a:bodyPr>
          <a:lstStyle/>
          <a:p>
            <a:pPr algn="ctr">
              <a:defRPr/>
            </a:pPr>
            <a:r>
              <a:rPr lang="en-GB" altLang="en-US" sz="2000" b="1" dirty="0"/>
              <a:t>Social research</a:t>
            </a:r>
          </a:p>
        </p:txBody>
      </p:sp>
      <p:sp>
        <p:nvSpPr>
          <p:cNvPr id="72710" name="Oval 6"/>
          <p:cNvSpPr>
            <a:spLocks noChangeArrowheads="1"/>
          </p:cNvSpPr>
          <p:nvPr/>
        </p:nvSpPr>
        <p:spPr bwMode="auto">
          <a:xfrm>
            <a:off x="973854" y="4796672"/>
            <a:ext cx="1657350" cy="1008062"/>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dirty="0"/>
              <a:t>values</a:t>
            </a:r>
          </a:p>
        </p:txBody>
      </p:sp>
      <p:sp>
        <p:nvSpPr>
          <p:cNvPr id="72712" name="Oval 8"/>
          <p:cNvSpPr>
            <a:spLocks noChangeArrowheads="1"/>
          </p:cNvSpPr>
          <p:nvPr/>
        </p:nvSpPr>
        <p:spPr bwMode="auto">
          <a:xfrm>
            <a:off x="6288074" y="4755625"/>
            <a:ext cx="1657350" cy="1008063"/>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a:t>ontology</a:t>
            </a:r>
          </a:p>
        </p:txBody>
      </p:sp>
      <p:sp>
        <p:nvSpPr>
          <p:cNvPr id="72713" name="Oval 9"/>
          <p:cNvSpPr>
            <a:spLocks noChangeArrowheads="1"/>
          </p:cNvSpPr>
          <p:nvPr/>
        </p:nvSpPr>
        <p:spPr bwMode="auto">
          <a:xfrm>
            <a:off x="700088" y="2585302"/>
            <a:ext cx="1657350" cy="1008063"/>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dirty="0"/>
              <a:t>theory</a:t>
            </a:r>
          </a:p>
        </p:txBody>
      </p:sp>
      <p:sp>
        <p:nvSpPr>
          <p:cNvPr id="72714" name="Oval 10"/>
          <p:cNvSpPr>
            <a:spLocks noChangeArrowheads="1"/>
          </p:cNvSpPr>
          <p:nvPr/>
        </p:nvSpPr>
        <p:spPr bwMode="auto">
          <a:xfrm>
            <a:off x="6372225" y="2492375"/>
            <a:ext cx="1657350" cy="1008063"/>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a:t>epistemology</a:t>
            </a:r>
          </a:p>
        </p:txBody>
      </p:sp>
      <p:sp>
        <p:nvSpPr>
          <p:cNvPr id="72715" name="Oval 11"/>
          <p:cNvSpPr>
            <a:spLocks noChangeArrowheads="1"/>
          </p:cNvSpPr>
          <p:nvPr/>
        </p:nvSpPr>
        <p:spPr bwMode="auto">
          <a:xfrm>
            <a:off x="3599656" y="1765299"/>
            <a:ext cx="1728788" cy="1152525"/>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dirty="0"/>
              <a:t>practical</a:t>
            </a:r>
          </a:p>
          <a:p>
            <a:pPr algn="ctr" eaLnBrk="1" hangingPunct="1"/>
            <a:r>
              <a:rPr lang="en-GB" altLang="en-US" dirty="0"/>
              <a:t>considerations</a:t>
            </a:r>
          </a:p>
        </p:txBody>
      </p:sp>
      <p:sp>
        <p:nvSpPr>
          <p:cNvPr id="26634" name="Line 12"/>
          <p:cNvSpPr>
            <a:spLocks noChangeShapeType="1"/>
          </p:cNvSpPr>
          <p:nvPr/>
        </p:nvSpPr>
        <p:spPr bwMode="auto">
          <a:xfrm flipV="1">
            <a:off x="2555875" y="4433886"/>
            <a:ext cx="718257" cy="508000"/>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5" name="Line 13"/>
          <p:cNvSpPr>
            <a:spLocks noChangeShapeType="1"/>
          </p:cNvSpPr>
          <p:nvPr/>
        </p:nvSpPr>
        <p:spPr bwMode="auto">
          <a:xfrm>
            <a:off x="2411413" y="3429000"/>
            <a:ext cx="792162" cy="297001"/>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6" name="Line 15"/>
          <p:cNvSpPr>
            <a:spLocks noChangeShapeType="1"/>
          </p:cNvSpPr>
          <p:nvPr/>
        </p:nvSpPr>
        <p:spPr bwMode="auto">
          <a:xfrm>
            <a:off x="4464050" y="2852738"/>
            <a:ext cx="0" cy="720725"/>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7" name="Line 16"/>
          <p:cNvSpPr>
            <a:spLocks noChangeShapeType="1"/>
          </p:cNvSpPr>
          <p:nvPr/>
        </p:nvSpPr>
        <p:spPr bwMode="auto">
          <a:xfrm flipH="1">
            <a:off x="5651499" y="3284539"/>
            <a:ext cx="865188" cy="431800"/>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8" name="Line 17"/>
          <p:cNvSpPr>
            <a:spLocks noChangeShapeType="1"/>
          </p:cNvSpPr>
          <p:nvPr/>
        </p:nvSpPr>
        <p:spPr bwMode="auto">
          <a:xfrm flipH="1" flipV="1">
            <a:off x="5651499" y="4365624"/>
            <a:ext cx="792164" cy="287339"/>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2722" name="Oval 18"/>
          <p:cNvSpPr>
            <a:spLocks noChangeArrowheads="1"/>
          </p:cNvSpPr>
          <p:nvPr/>
        </p:nvSpPr>
        <p:spPr bwMode="auto">
          <a:xfrm>
            <a:off x="3599656" y="5444804"/>
            <a:ext cx="1657350" cy="1008062"/>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a:t>?</a:t>
            </a:r>
          </a:p>
        </p:txBody>
      </p:sp>
      <p:sp>
        <p:nvSpPr>
          <p:cNvPr id="26640" name="Line 19"/>
          <p:cNvSpPr>
            <a:spLocks noChangeShapeType="1"/>
          </p:cNvSpPr>
          <p:nvPr/>
        </p:nvSpPr>
        <p:spPr bwMode="auto">
          <a:xfrm flipH="1" flipV="1">
            <a:off x="4458050" y="4652802"/>
            <a:ext cx="5999" cy="655614"/>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270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1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27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271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27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animBg="1"/>
      <p:bldP spid="72710" grpId="0" animBg="1"/>
      <p:bldP spid="72712" grpId="0" animBg="1"/>
      <p:bldP spid="72713" grpId="0" animBg="1"/>
      <p:bldP spid="72714" grpId="0" animBg="1"/>
      <p:bldP spid="72715" grpId="0" animBg="1"/>
      <p:bldP spid="72722"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835150" y="765175"/>
            <a:ext cx="6193234" cy="1079500"/>
          </a:xfrm>
        </p:spPr>
        <p:txBody>
          <a:bodyPr/>
          <a:lstStyle/>
          <a:p>
            <a:pPr eaLnBrk="1" hangingPunct="1"/>
            <a:r>
              <a:rPr lang="en-GB" altLang="en-US" sz="3200" dirty="0">
                <a:latin typeface="Arial" charset="0"/>
              </a:rPr>
              <a:t>Some common approaches to educational research</a:t>
            </a:r>
          </a:p>
        </p:txBody>
      </p:sp>
      <p:sp>
        <p:nvSpPr>
          <p:cNvPr id="112643" name="Rectangle 3"/>
          <p:cNvSpPr>
            <a:spLocks noGrp="1" noChangeArrowheads="1"/>
          </p:cNvSpPr>
          <p:nvPr>
            <p:ph idx="1"/>
          </p:nvPr>
        </p:nvSpPr>
        <p:spPr>
          <a:xfrm>
            <a:off x="1763713" y="2349500"/>
            <a:ext cx="4895850" cy="3527425"/>
          </a:xfrm>
        </p:spPr>
        <p:txBody>
          <a:bodyPr/>
          <a:lstStyle/>
          <a:p>
            <a:pPr eaLnBrk="1" hangingPunct="1">
              <a:spcBef>
                <a:spcPct val="0"/>
              </a:spcBef>
              <a:buClr>
                <a:schemeClr val="tx2"/>
              </a:buClr>
              <a:buSzTx/>
            </a:pPr>
            <a:r>
              <a:rPr lang="en-GB" altLang="en-US" sz="2400">
                <a:latin typeface="Arial" charset="0"/>
              </a:rPr>
              <a:t>survey</a:t>
            </a:r>
          </a:p>
          <a:p>
            <a:pPr eaLnBrk="1" hangingPunct="1">
              <a:spcBef>
                <a:spcPct val="0"/>
              </a:spcBef>
              <a:buClr>
                <a:schemeClr val="tx2"/>
              </a:buClr>
              <a:buSzTx/>
              <a:buFont typeface="Wingdings" pitchFamily="2" charset="2"/>
              <a:buNone/>
            </a:pPr>
            <a:endParaRPr lang="en-GB" altLang="en-US" sz="2400">
              <a:latin typeface="Arial" charset="0"/>
            </a:endParaRPr>
          </a:p>
          <a:p>
            <a:pPr eaLnBrk="1" hangingPunct="1">
              <a:spcBef>
                <a:spcPct val="0"/>
              </a:spcBef>
              <a:buClr>
                <a:schemeClr val="tx2"/>
              </a:buClr>
              <a:buSzTx/>
            </a:pPr>
            <a:r>
              <a:rPr lang="en-GB" altLang="en-US" sz="2400">
                <a:latin typeface="Arial" charset="0"/>
              </a:rPr>
              <a:t>experimental/scientific approach</a:t>
            </a:r>
          </a:p>
          <a:p>
            <a:pPr eaLnBrk="1" hangingPunct="1">
              <a:spcBef>
                <a:spcPct val="0"/>
              </a:spcBef>
              <a:buClr>
                <a:schemeClr val="tx2"/>
              </a:buClr>
              <a:buSzTx/>
              <a:buFont typeface="Wingdings" pitchFamily="2" charset="2"/>
              <a:buNone/>
            </a:pPr>
            <a:endParaRPr lang="en-GB" altLang="en-US" sz="2400">
              <a:latin typeface="Arial" charset="0"/>
            </a:endParaRPr>
          </a:p>
          <a:p>
            <a:pPr eaLnBrk="1" hangingPunct="1">
              <a:spcBef>
                <a:spcPct val="0"/>
              </a:spcBef>
              <a:buClr>
                <a:schemeClr val="tx2"/>
              </a:buClr>
              <a:buSzTx/>
            </a:pPr>
            <a:r>
              <a:rPr lang="en-GB" altLang="en-US" sz="2400">
                <a:latin typeface="Arial" charset="0"/>
              </a:rPr>
              <a:t>case study</a:t>
            </a:r>
          </a:p>
          <a:p>
            <a:pPr eaLnBrk="1" hangingPunct="1">
              <a:spcBef>
                <a:spcPct val="0"/>
              </a:spcBef>
              <a:buClr>
                <a:schemeClr val="tx2"/>
              </a:buClr>
              <a:buSzTx/>
              <a:buFont typeface="Wingdings" pitchFamily="2" charset="2"/>
              <a:buNone/>
            </a:pPr>
            <a:endParaRPr lang="en-GB" altLang="en-US" sz="2400">
              <a:latin typeface="Arial" charset="0"/>
            </a:endParaRPr>
          </a:p>
          <a:p>
            <a:pPr eaLnBrk="1" hangingPunct="1">
              <a:spcBef>
                <a:spcPct val="0"/>
              </a:spcBef>
              <a:buClr>
                <a:schemeClr val="tx2"/>
              </a:buClr>
              <a:buSzTx/>
            </a:pPr>
            <a:r>
              <a:rPr lang="en-GB" altLang="en-US" sz="2400">
                <a:latin typeface="Arial" charset="0"/>
              </a:rPr>
              <a:t>action research</a:t>
            </a:r>
          </a:p>
          <a:p>
            <a:pPr eaLnBrk="1" hangingPunct="1">
              <a:spcBef>
                <a:spcPct val="0"/>
              </a:spcBef>
              <a:buClr>
                <a:schemeClr val="tx2"/>
              </a:buClr>
              <a:buSzTx/>
              <a:buFont typeface="Wingdings" pitchFamily="2" charset="2"/>
              <a:buNone/>
            </a:pPr>
            <a:endParaRPr lang="en-GB" altLang="en-US" sz="2400">
              <a:latin typeface="Arial" charset="0"/>
            </a:endParaRPr>
          </a:p>
          <a:p>
            <a:pPr eaLnBrk="1" hangingPunct="1">
              <a:spcBef>
                <a:spcPct val="0"/>
              </a:spcBef>
              <a:buClr>
                <a:schemeClr val="tx2"/>
              </a:buClr>
              <a:buSzTx/>
            </a:pPr>
            <a:r>
              <a:rPr lang="en-GB" altLang="en-US" sz="2400">
                <a:latin typeface="Arial" charset="0"/>
              </a:rPr>
              <a:t>ethnographic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4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264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264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26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350963" y="0"/>
            <a:ext cx="7793037" cy="1462088"/>
          </a:xfrm>
        </p:spPr>
        <p:txBody>
          <a:bodyPr/>
          <a:lstStyle/>
          <a:p>
            <a:pPr eaLnBrk="1" hangingPunct="1"/>
            <a:r>
              <a:rPr lang="en-GB" altLang="en-US" sz="3200">
                <a:latin typeface="Arial" charset="0"/>
              </a:rPr>
              <a:t>Choosing an approach</a:t>
            </a:r>
          </a:p>
        </p:txBody>
      </p:sp>
      <p:sp>
        <p:nvSpPr>
          <p:cNvPr id="168963" name="Rectangle 3"/>
          <p:cNvSpPr>
            <a:spLocks noGrp="1" noChangeArrowheads="1"/>
          </p:cNvSpPr>
          <p:nvPr>
            <p:ph idx="1"/>
          </p:nvPr>
        </p:nvSpPr>
        <p:spPr>
          <a:xfrm>
            <a:off x="1403648" y="1916832"/>
            <a:ext cx="5400675" cy="4114800"/>
          </a:xfrm>
        </p:spPr>
        <p:txBody>
          <a:bodyPr/>
          <a:lstStyle/>
          <a:p>
            <a:pPr eaLnBrk="1" hangingPunct="1">
              <a:buFont typeface="Wingdings" pitchFamily="2" charset="2"/>
              <a:buNone/>
            </a:pPr>
            <a:r>
              <a:rPr lang="en-GB" altLang="en-US" sz="2000" dirty="0">
                <a:latin typeface="Arial" charset="0"/>
              </a:rPr>
              <a:t>Influences on choice of approach are:</a:t>
            </a:r>
          </a:p>
          <a:p>
            <a:pPr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nature of the research topic;</a:t>
            </a:r>
          </a:p>
          <a:p>
            <a:pPr lvl="1"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the population;</a:t>
            </a:r>
          </a:p>
          <a:p>
            <a:pPr lvl="1"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type of information sought;</a:t>
            </a:r>
          </a:p>
          <a:p>
            <a:pPr lvl="1"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availability of resources;</a:t>
            </a:r>
          </a:p>
          <a:p>
            <a:pPr lvl="1" eaLnBrk="1" hangingPunct="1"/>
            <a:endParaRPr lang="en-GB" altLang="en-US" sz="2000" dirty="0">
              <a:latin typeface="Arial" charset="0"/>
            </a:endParaRPr>
          </a:p>
          <a:p>
            <a:pPr lvl="1" eaLnBrk="1" hangingPunct="1"/>
            <a:r>
              <a:rPr lang="en-GB" altLang="en-US" sz="2000" dirty="0">
                <a:latin typeface="Arial" charset="0"/>
              </a:rPr>
              <a:t>[the characteristics of the researcher?]</a:t>
            </a:r>
          </a:p>
          <a:p>
            <a:pPr eaLnBrk="1" hangingPunct="1"/>
            <a:endParaRPr lang="en-GB" altLang="en-US" sz="200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896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896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8963">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896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896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350963" y="188913"/>
            <a:ext cx="7793037" cy="1462087"/>
          </a:xfrm>
        </p:spPr>
        <p:txBody>
          <a:bodyPr/>
          <a:lstStyle/>
          <a:p>
            <a:pPr eaLnBrk="1" hangingPunct="1"/>
            <a:r>
              <a:rPr lang="en-GB" altLang="en-US" sz="3200">
                <a:latin typeface="Arial" charset="0"/>
              </a:rPr>
              <a:t>Research methods</a:t>
            </a:r>
            <a:endParaRPr lang="en-US" altLang="en-US" sz="3200">
              <a:latin typeface="Arial" charset="0"/>
            </a:endParaRPr>
          </a:p>
        </p:txBody>
      </p:sp>
      <p:sp>
        <p:nvSpPr>
          <p:cNvPr id="113667" name="Rectangle 3"/>
          <p:cNvSpPr>
            <a:spLocks noGrp="1" noChangeArrowheads="1"/>
          </p:cNvSpPr>
          <p:nvPr>
            <p:ph idx="1"/>
          </p:nvPr>
        </p:nvSpPr>
        <p:spPr>
          <a:xfrm>
            <a:off x="1547813" y="1916113"/>
            <a:ext cx="5770562" cy="4389437"/>
          </a:xfrm>
        </p:spPr>
        <p:txBody>
          <a:bodyPr/>
          <a:lstStyle/>
          <a:p>
            <a:pPr eaLnBrk="1" hangingPunct="1">
              <a:lnSpc>
                <a:spcPct val="90000"/>
              </a:lnSpc>
              <a:buFont typeface="Wingdings" pitchFamily="2" charset="2"/>
              <a:buNone/>
            </a:pPr>
            <a:r>
              <a:rPr lang="en-GB" altLang="en-US" sz="2000" dirty="0">
                <a:latin typeface="Arial" charset="0"/>
              </a:rPr>
              <a:t>	Common methods to collect data in empirical research in education include:</a:t>
            </a:r>
          </a:p>
          <a:p>
            <a:pPr eaLnBrk="1" hangingPunct="1">
              <a:lnSpc>
                <a:spcPct val="90000"/>
              </a:lnSpc>
              <a:buFont typeface="Wingdings" pitchFamily="2" charset="2"/>
              <a:buNone/>
            </a:pPr>
            <a:endParaRPr lang="en-GB" altLang="en-US" sz="2000" dirty="0">
              <a:latin typeface="Arial" charset="0"/>
            </a:endParaRPr>
          </a:p>
          <a:p>
            <a:pPr lvl="1" eaLnBrk="1" hangingPunct="1">
              <a:lnSpc>
                <a:spcPct val="90000"/>
              </a:lnSpc>
            </a:pPr>
            <a:r>
              <a:rPr lang="en-GB" altLang="en-US" sz="2000" dirty="0">
                <a:latin typeface="Arial" charset="0"/>
              </a:rPr>
              <a:t>Interviews</a:t>
            </a:r>
          </a:p>
          <a:p>
            <a:pPr lvl="1" eaLnBrk="1" hangingPunct="1">
              <a:lnSpc>
                <a:spcPct val="90000"/>
              </a:lnSpc>
              <a:buFont typeface="Wingdings" pitchFamily="2" charset="2"/>
              <a:buNone/>
            </a:pPr>
            <a:endParaRPr lang="en-GB" altLang="en-US" sz="2000" dirty="0">
              <a:latin typeface="Arial" charset="0"/>
            </a:endParaRPr>
          </a:p>
          <a:p>
            <a:pPr lvl="1" eaLnBrk="1" hangingPunct="1">
              <a:lnSpc>
                <a:spcPct val="90000"/>
              </a:lnSpc>
            </a:pPr>
            <a:r>
              <a:rPr lang="en-GB" altLang="en-US" sz="2000" dirty="0">
                <a:latin typeface="Arial" charset="0"/>
              </a:rPr>
              <a:t>Questionnaires</a:t>
            </a:r>
          </a:p>
          <a:p>
            <a:pPr lvl="1" eaLnBrk="1" hangingPunct="1">
              <a:lnSpc>
                <a:spcPct val="90000"/>
              </a:lnSpc>
            </a:pPr>
            <a:endParaRPr lang="en-GB" altLang="en-US" sz="2000" dirty="0">
              <a:latin typeface="Arial" charset="0"/>
            </a:endParaRPr>
          </a:p>
          <a:p>
            <a:pPr lvl="1" eaLnBrk="1" hangingPunct="1">
              <a:lnSpc>
                <a:spcPct val="90000"/>
              </a:lnSpc>
            </a:pPr>
            <a:r>
              <a:rPr lang="en-GB" altLang="en-US" sz="2000" dirty="0">
                <a:latin typeface="Arial" charset="0"/>
              </a:rPr>
              <a:t>Observation</a:t>
            </a:r>
          </a:p>
          <a:p>
            <a:pPr lvl="1" eaLnBrk="1" hangingPunct="1">
              <a:lnSpc>
                <a:spcPct val="90000"/>
              </a:lnSpc>
            </a:pPr>
            <a:endParaRPr lang="en-GB" altLang="en-US" sz="2000" dirty="0">
              <a:latin typeface="Arial" charset="0"/>
            </a:endParaRPr>
          </a:p>
          <a:p>
            <a:pPr lvl="1" eaLnBrk="1" hangingPunct="1">
              <a:lnSpc>
                <a:spcPct val="90000"/>
              </a:lnSpc>
            </a:pPr>
            <a:r>
              <a:rPr lang="en-GB" altLang="en-US" sz="2000">
                <a:latin typeface="Arial" charset="0"/>
              </a:rPr>
              <a:t>Testing</a:t>
            </a:r>
          </a:p>
          <a:p>
            <a:pPr lvl="1" eaLnBrk="1" hangingPunct="1">
              <a:lnSpc>
                <a:spcPct val="90000"/>
              </a:lnSpc>
              <a:buFont typeface="Wingdings" pitchFamily="2" charset="2"/>
              <a:buNone/>
            </a:pPr>
            <a:endParaRPr lang="en-GB" altLang="en-US" sz="2000" dirty="0">
              <a:latin typeface="Arial" charset="0"/>
            </a:endParaRPr>
          </a:p>
          <a:p>
            <a:pPr lvl="1" eaLnBrk="1" hangingPunct="1">
              <a:lnSpc>
                <a:spcPct val="90000"/>
              </a:lnSpc>
            </a:pPr>
            <a:r>
              <a:rPr lang="en-GB" altLang="en-US" sz="2000" dirty="0">
                <a:latin typeface="Arial" charset="0"/>
              </a:rPr>
              <a:t>Documentary analysis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3667">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3667">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366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350963" y="188913"/>
            <a:ext cx="7793037" cy="1462087"/>
          </a:xfrm>
        </p:spPr>
        <p:txBody>
          <a:bodyPr/>
          <a:lstStyle/>
          <a:p>
            <a:pPr eaLnBrk="1" hangingPunct="1"/>
            <a:r>
              <a:rPr lang="en-GB" altLang="en-US" sz="3200">
                <a:latin typeface="Arial" charset="0"/>
              </a:rPr>
              <a:t>What is research?</a:t>
            </a:r>
            <a:endParaRPr lang="en-US" altLang="en-US" sz="3200">
              <a:latin typeface="Arial" charset="0"/>
            </a:endParaRPr>
          </a:p>
        </p:txBody>
      </p:sp>
      <p:sp>
        <p:nvSpPr>
          <p:cNvPr id="92163" name="Rectangle 3"/>
          <p:cNvSpPr>
            <a:spLocks noGrp="1" noChangeArrowheads="1"/>
          </p:cNvSpPr>
          <p:nvPr>
            <p:ph idx="1"/>
          </p:nvPr>
        </p:nvSpPr>
        <p:spPr>
          <a:xfrm>
            <a:off x="684213" y="2133600"/>
            <a:ext cx="7772400" cy="4114800"/>
          </a:xfrm>
        </p:spPr>
        <p:txBody>
          <a:bodyPr/>
          <a:lstStyle/>
          <a:p>
            <a:pPr eaLnBrk="1" hangingPunct="1"/>
            <a:endParaRPr lang="en-GB" altLang="en-US" sz="2000"/>
          </a:p>
          <a:p>
            <a:pPr eaLnBrk="1" hangingPunct="1"/>
            <a:r>
              <a:rPr lang="en-GB" altLang="en-US" sz="2000">
                <a:latin typeface="Arial" charset="0"/>
              </a:rPr>
              <a:t>An attempt to arrive at a deeper understanding of some phenomenon of interest</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Research involves an interplay between theory and evidence</a:t>
            </a:r>
          </a:p>
          <a:p>
            <a:pPr eaLnBrk="1" hangingPunct="1">
              <a:buFont typeface="Wingdings" pitchFamily="2" charset="2"/>
              <a:buNone/>
            </a:pPr>
            <a:endParaRPr lang="en-US" altLang="en-US" sz="2000">
              <a:latin typeface="Arial" charset="0"/>
            </a:endParaRPr>
          </a:p>
          <a:p>
            <a:pPr eaLnBrk="1" hangingPunct="1"/>
            <a:r>
              <a:rPr lang="en-GB" altLang="en-US" sz="2000">
                <a:latin typeface="Arial" charset="0"/>
              </a:rPr>
              <a:t>Social research investigates processes at work in contemporary society in various fields e.g. crime, housing, transport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6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1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403350" y="260350"/>
            <a:ext cx="8583613" cy="1295400"/>
          </a:xfrm>
        </p:spPr>
        <p:txBody>
          <a:bodyPr/>
          <a:lstStyle/>
          <a:p>
            <a:pPr eaLnBrk="1" hangingPunct="1"/>
            <a:r>
              <a:rPr lang="en-GB" altLang="en-US" sz="3200">
                <a:solidFill>
                  <a:schemeClr val="accent1"/>
                </a:solidFill>
                <a:latin typeface="Arial" charset="0"/>
              </a:rPr>
              <a:t>The nature of data</a:t>
            </a:r>
          </a:p>
        </p:txBody>
      </p:sp>
      <p:sp>
        <p:nvSpPr>
          <p:cNvPr id="114691" name="Rectangle 3"/>
          <p:cNvSpPr>
            <a:spLocks noGrp="1" noChangeArrowheads="1"/>
          </p:cNvSpPr>
          <p:nvPr>
            <p:ph idx="1"/>
          </p:nvPr>
        </p:nvSpPr>
        <p:spPr>
          <a:xfrm>
            <a:off x="827088" y="1916113"/>
            <a:ext cx="7772400" cy="4608512"/>
          </a:xfrm>
        </p:spPr>
        <p:txBody>
          <a:bodyPr>
            <a:normAutofit/>
          </a:bodyPr>
          <a:lstStyle/>
          <a:p>
            <a:pPr marL="274320" indent="-274320" eaLnBrk="1" fontAlgn="auto" hangingPunct="1">
              <a:spcBef>
                <a:spcPct val="0"/>
              </a:spcBef>
              <a:spcAft>
                <a:spcPts val="0"/>
              </a:spcAft>
              <a:buClr>
                <a:schemeClr val="accent3"/>
              </a:buClr>
              <a:buFont typeface="Wingdings" pitchFamily="2" charset="2"/>
              <a:buNone/>
              <a:defRPr/>
            </a:pPr>
            <a:r>
              <a:rPr lang="en-GB" altLang="en-US" sz="2400" dirty="0">
                <a:latin typeface="Arial Unicode MS" pitchFamily="34" charset="-128"/>
              </a:rPr>
              <a:t>	</a:t>
            </a:r>
            <a:r>
              <a:rPr lang="en-GB" altLang="en-US" sz="2000" dirty="0">
                <a:latin typeface="Arial" charset="0"/>
              </a:rPr>
              <a:t>The term </a:t>
            </a:r>
            <a:r>
              <a:rPr lang="en-GB" altLang="en-US" sz="2000" b="1" dirty="0">
                <a:solidFill>
                  <a:schemeClr val="tx2"/>
                </a:solidFill>
                <a:latin typeface="Arial" charset="0"/>
              </a:rPr>
              <a:t>data*</a:t>
            </a:r>
            <a:r>
              <a:rPr lang="en-GB" altLang="en-US" sz="2000" dirty="0">
                <a:latin typeface="Arial" charset="0"/>
              </a:rPr>
              <a:t> is used to mean all information collected systematically. Data collected for educational research are usually concerned with understanding human behaviour in relation to issues about the educational process. In educational research, data are collected which relate to individuals, groups, institutions, methods and materials </a:t>
            </a:r>
          </a:p>
          <a:p>
            <a:pPr marL="274320" indent="-274320" eaLnBrk="1" fontAlgn="auto" hangingPunct="1">
              <a:spcBef>
                <a:spcPct val="0"/>
              </a:spcBef>
              <a:spcAft>
                <a:spcPts val="0"/>
              </a:spcAft>
              <a:buClr>
                <a:schemeClr val="accent3"/>
              </a:buClr>
              <a:buFont typeface="Wingdings" pitchFamily="2" charset="2"/>
              <a:buNone/>
              <a:defRPr/>
            </a:pPr>
            <a:endParaRPr lang="en-GB" altLang="en-US" sz="2000" dirty="0">
              <a:latin typeface="Arial" charset="0"/>
            </a:endParaRPr>
          </a:p>
          <a:p>
            <a:pPr marL="274320" indent="-274320" eaLnBrk="1" fontAlgn="auto" hangingPunct="1">
              <a:spcBef>
                <a:spcPct val="0"/>
              </a:spcBef>
              <a:spcAft>
                <a:spcPts val="0"/>
              </a:spcAft>
              <a:buClr>
                <a:schemeClr val="accent3"/>
              </a:buClr>
              <a:buFont typeface="Wingdings" pitchFamily="2" charset="2"/>
              <a:buNone/>
              <a:defRPr/>
            </a:pPr>
            <a:r>
              <a:rPr lang="en-GB" altLang="en-US" sz="2000" dirty="0">
                <a:latin typeface="Arial" charset="0"/>
              </a:rPr>
              <a:t>	Data can take a variety of forms, but the basics are:</a:t>
            </a:r>
          </a:p>
          <a:p>
            <a:pPr marL="274320" indent="-274320" eaLnBrk="1" fontAlgn="auto" hangingPunct="1">
              <a:spcBef>
                <a:spcPct val="0"/>
              </a:spcBef>
              <a:spcAft>
                <a:spcPts val="0"/>
              </a:spcAft>
              <a:buClr>
                <a:schemeClr val="accent3"/>
              </a:buClr>
              <a:buFont typeface="Wingdings" pitchFamily="2" charset="2"/>
              <a:buNone/>
              <a:defRPr/>
            </a:pPr>
            <a:endParaRPr lang="en-GB" altLang="en-US" sz="2000" dirty="0">
              <a:latin typeface="Arial" charset="0"/>
            </a:endParaRPr>
          </a:p>
          <a:p>
            <a:pPr marL="1795463" lvl="3" indent="0" eaLnBrk="1" fontAlgn="auto" hangingPunct="1">
              <a:spcBef>
                <a:spcPct val="0"/>
              </a:spcBef>
              <a:spcAft>
                <a:spcPts val="0"/>
              </a:spcAft>
              <a:buClr>
                <a:schemeClr val="accent3"/>
              </a:buClr>
              <a:buFont typeface="Wingdings 2"/>
              <a:buNone/>
              <a:defRPr/>
            </a:pPr>
            <a:r>
              <a:rPr lang="en-GB" altLang="en-US" dirty="0">
                <a:latin typeface="Arial" charset="0"/>
              </a:rPr>
              <a:t>What people say</a:t>
            </a:r>
          </a:p>
          <a:p>
            <a:pPr marL="1795463" indent="0" eaLnBrk="1" fontAlgn="auto" hangingPunct="1">
              <a:spcBef>
                <a:spcPct val="0"/>
              </a:spcBef>
              <a:spcAft>
                <a:spcPts val="0"/>
              </a:spcAft>
              <a:buClr>
                <a:schemeClr val="accent3"/>
              </a:buClr>
              <a:buFont typeface="Wingdings 2"/>
              <a:buNone/>
              <a:defRPr/>
            </a:pPr>
            <a:r>
              <a:rPr lang="en-GB" altLang="en-US" sz="2000" dirty="0">
                <a:latin typeface="Arial" charset="0"/>
              </a:rPr>
              <a:t>What people write</a:t>
            </a:r>
          </a:p>
          <a:p>
            <a:pPr marL="1795463" indent="0" eaLnBrk="1" fontAlgn="auto" hangingPunct="1">
              <a:spcBef>
                <a:spcPct val="0"/>
              </a:spcBef>
              <a:spcAft>
                <a:spcPts val="0"/>
              </a:spcAft>
              <a:buClr>
                <a:schemeClr val="accent3"/>
              </a:buClr>
              <a:buFont typeface="Wingdings 2"/>
              <a:buNone/>
              <a:defRPr/>
            </a:pPr>
            <a:r>
              <a:rPr lang="en-GB" altLang="en-US" sz="2000" dirty="0">
                <a:latin typeface="Arial" charset="0"/>
              </a:rPr>
              <a:t>What people do </a:t>
            </a:r>
          </a:p>
          <a:p>
            <a:pPr marL="1795463" indent="0" eaLnBrk="1" fontAlgn="auto" hangingPunct="1">
              <a:spcBef>
                <a:spcPct val="0"/>
              </a:spcBef>
              <a:spcAft>
                <a:spcPts val="0"/>
              </a:spcAft>
              <a:buClr>
                <a:schemeClr val="accent3"/>
              </a:buClr>
              <a:buFont typeface="Wingdings 2"/>
              <a:buNone/>
              <a:defRPr/>
            </a:pPr>
            <a:endParaRPr lang="en-GB" altLang="en-US" sz="2000" dirty="0">
              <a:latin typeface="Arial" charset="0"/>
            </a:endParaRPr>
          </a:p>
          <a:p>
            <a:pPr marL="719138" indent="-177800" eaLnBrk="1" fontAlgn="auto" hangingPunct="1">
              <a:spcBef>
                <a:spcPct val="0"/>
              </a:spcBef>
              <a:spcAft>
                <a:spcPts val="0"/>
              </a:spcAft>
              <a:buClr>
                <a:schemeClr val="accent3"/>
              </a:buClr>
              <a:buFont typeface="Wingdings 2"/>
              <a:buNone/>
              <a:defRPr/>
            </a:pPr>
            <a:r>
              <a:rPr lang="en-GB" altLang="en-US" sz="1600" b="1" dirty="0">
                <a:latin typeface="Arial" charset="0"/>
              </a:rPr>
              <a:t>* Note that </a:t>
            </a:r>
            <a:r>
              <a:rPr lang="en-GB" altLang="en-US" sz="1600" b="1" dirty="0">
                <a:solidFill>
                  <a:schemeClr val="tx2"/>
                </a:solidFill>
                <a:latin typeface="Arial" charset="0"/>
              </a:rPr>
              <a:t>data</a:t>
            </a:r>
            <a:r>
              <a:rPr lang="en-GB" altLang="en-US" sz="1600" b="1" dirty="0">
                <a:latin typeface="Arial" charset="0"/>
              </a:rPr>
              <a:t> is the plural of </a:t>
            </a:r>
            <a:r>
              <a:rPr lang="en-GB" altLang="en-US" sz="1600" b="1" dirty="0">
                <a:solidFill>
                  <a:schemeClr val="tx2"/>
                </a:solidFill>
                <a:latin typeface="Arial" charset="0"/>
              </a:rPr>
              <a:t>datum</a:t>
            </a:r>
            <a:r>
              <a:rPr lang="en-GB" altLang="en-US" sz="1600" b="1" dirty="0">
                <a:latin typeface="Arial" charset="0"/>
              </a:rPr>
              <a:t> – a single piece of information. Thus, we should say </a:t>
            </a:r>
            <a:r>
              <a:rPr lang="en-GB" altLang="en-US" sz="1600" b="1" i="1" dirty="0">
                <a:latin typeface="Arial" charset="0"/>
              </a:rPr>
              <a:t>“the data show” </a:t>
            </a:r>
            <a:r>
              <a:rPr lang="en-GB" altLang="en-US" sz="1600" b="1" dirty="0">
                <a:latin typeface="Arial" charset="0"/>
              </a:rPr>
              <a:t>not </a:t>
            </a:r>
            <a:r>
              <a:rPr lang="en-GB" altLang="en-US" sz="1600" b="1" i="1" dirty="0">
                <a:latin typeface="Arial" charset="0"/>
              </a:rPr>
              <a:t>“the data shows”.</a:t>
            </a:r>
          </a:p>
          <a:p>
            <a:pPr marL="274320" indent="-274320" eaLnBrk="1" fontAlgn="auto" hangingPunct="1">
              <a:lnSpc>
                <a:spcPct val="80000"/>
              </a:lnSpc>
              <a:spcAft>
                <a:spcPts val="0"/>
              </a:spcAft>
              <a:buClr>
                <a:schemeClr val="tx1"/>
              </a:buClr>
              <a:buFont typeface="Wingdings" pitchFamily="2" charset="2"/>
              <a:buNone/>
              <a:defRPr/>
            </a:pPr>
            <a:endParaRPr lang="en-GB" altLang="en-US" sz="200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469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469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469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4691">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46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350963" y="0"/>
            <a:ext cx="7793037" cy="1462088"/>
          </a:xfrm>
        </p:spPr>
        <p:txBody>
          <a:bodyPr/>
          <a:lstStyle/>
          <a:p>
            <a:pPr eaLnBrk="1" hangingPunct="1"/>
            <a:r>
              <a:rPr lang="en-GB" altLang="en-US" sz="3200">
                <a:solidFill>
                  <a:schemeClr val="accent1"/>
                </a:solidFill>
                <a:latin typeface="Arial" charset="0"/>
              </a:rPr>
              <a:t>Data collecting methods</a:t>
            </a:r>
          </a:p>
        </p:txBody>
      </p:sp>
      <p:sp>
        <p:nvSpPr>
          <p:cNvPr id="115715" name="Rectangle 3"/>
          <p:cNvSpPr>
            <a:spLocks noGrp="1" noChangeArrowheads="1"/>
          </p:cNvSpPr>
          <p:nvPr>
            <p:ph idx="1"/>
          </p:nvPr>
        </p:nvSpPr>
        <p:spPr>
          <a:xfrm>
            <a:off x="684213" y="2349500"/>
            <a:ext cx="7723187" cy="3889375"/>
          </a:xfrm>
        </p:spPr>
        <p:txBody>
          <a:bodyPr/>
          <a:lstStyle/>
          <a:p>
            <a:pPr marL="365125" indent="-365125" eaLnBrk="1" hangingPunct="1">
              <a:buClr>
                <a:schemeClr val="tx1"/>
              </a:buClr>
              <a:buFont typeface="Wingdings" pitchFamily="2" charset="2"/>
              <a:buNone/>
              <a:defRPr/>
            </a:pPr>
            <a:r>
              <a:rPr lang="en-GB" altLang="en-US" sz="2000" dirty="0">
                <a:latin typeface="Arial" charset="0"/>
              </a:rPr>
              <a:t>Research can be:</a:t>
            </a:r>
          </a:p>
          <a:p>
            <a:pPr marL="365125" indent="-365125" eaLnBrk="1" hangingPunct="1">
              <a:buClr>
                <a:schemeClr val="tx1"/>
              </a:buClr>
              <a:buFont typeface="Wingdings" pitchFamily="2" charset="2"/>
              <a:buNone/>
              <a:defRPr/>
            </a:pPr>
            <a:r>
              <a:rPr lang="en-GB" altLang="en-US" sz="2000" dirty="0">
                <a:latin typeface="Arial" charset="0"/>
              </a:rPr>
              <a:t> </a:t>
            </a:r>
          </a:p>
          <a:p>
            <a:pPr marL="365125" indent="-365125" eaLnBrk="1" hangingPunct="1">
              <a:buClr>
                <a:schemeClr val="tx2"/>
              </a:buClr>
              <a:buSzTx/>
              <a:defRPr/>
            </a:pPr>
            <a:r>
              <a:rPr lang="en-GB" altLang="en-US" sz="2000" b="1" dirty="0">
                <a:solidFill>
                  <a:schemeClr val="tx2"/>
                </a:solidFill>
                <a:latin typeface="Arial" charset="0"/>
              </a:rPr>
              <a:t>empirical</a:t>
            </a:r>
            <a:r>
              <a:rPr lang="en-GB" altLang="en-US" sz="2000" dirty="0">
                <a:latin typeface="Arial" charset="0"/>
              </a:rPr>
              <a:t>,</a:t>
            </a:r>
          </a:p>
          <a:p>
            <a:pPr marL="893763" indent="-893763" eaLnBrk="1" hangingPunct="1">
              <a:buClr>
                <a:schemeClr val="tx2"/>
              </a:buClr>
              <a:buSzTx/>
              <a:buFont typeface="Wingdings 2" pitchFamily="18" charset="2"/>
              <a:buNone/>
              <a:defRPr/>
            </a:pPr>
            <a:r>
              <a:rPr lang="en-GB" altLang="en-US" sz="2000" dirty="0">
                <a:latin typeface="Arial" charset="0"/>
              </a:rPr>
              <a:t>	with </a:t>
            </a:r>
            <a:r>
              <a:rPr lang="en-GB" altLang="en-US" sz="2000" b="1" dirty="0">
                <a:solidFill>
                  <a:srgbClr val="7030A0"/>
                </a:solidFill>
                <a:latin typeface="Arial" charset="0"/>
              </a:rPr>
              <a:t>primary data </a:t>
            </a:r>
            <a:r>
              <a:rPr lang="en-GB" altLang="en-US" sz="2000" dirty="0">
                <a:latin typeface="Arial" charset="0"/>
              </a:rPr>
              <a:t>gathered to address the research question; or </a:t>
            </a:r>
          </a:p>
          <a:p>
            <a:pPr marL="365125" indent="-365125" eaLnBrk="1" hangingPunct="1">
              <a:buClr>
                <a:schemeClr val="tx2"/>
              </a:buClr>
              <a:buSzTx/>
              <a:buFont typeface="Wingdings" pitchFamily="2" charset="2"/>
              <a:buNone/>
              <a:defRPr/>
            </a:pPr>
            <a:endParaRPr lang="en-GB" altLang="en-US" sz="2000" dirty="0">
              <a:latin typeface="Arial" charset="0"/>
            </a:endParaRPr>
          </a:p>
          <a:p>
            <a:pPr marL="365125" indent="-365125" eaLnBrk="1" hangingPunct="1">
              <a:buClr>
                <a:schemeClr val="tx2"/>
              </a:buClr>
              <a:buSzTx/>
              <a:defRPr/>
            </a:pPr>
            <a:r>
              <a:rPr lang="en-GB" altLang="en-US" sz="2000" b="1" dirty="0">
                <a:solidFill>
                  <a:schemeClr val="tx2"/>
                </a:solidFill>
                <a:latin typeface="Arial" charset="0"/>
              </a:rPr>
              <a:t>literature-based</a:t>
            </a:r>
            <a:r>
              <a:rPr lang="en-GB" altLang="en-US" sz="2000" dirty="0">
                <a:latin typeface="Arial" charset="0"/>
              </a:rPr>
              <a:t>,</a:t>
            </a:r>
          </a:p>
          <a:p>
            <a:pPr marL="898525" lvl="1" indent="0" eaLnBrk="1" hangingPunct="1">
              <a:buClr>
                <a:schemeClr val="tx2"/>
              </a:buClr>
              <a:buSzTx/>
              <a:buFont typeface="Wingdings 2" pitchFamily="18" charset="2"/>
              <a:buNone/>
              <a:defRPr/>
            </a:pPr>
            <a:r>
              <a:rPr lang="en-GB" altLang="en-US" sz="2000" dirty="0">
                <a:latin typeface="Arial" charset="0"/>
              </a:rPr>
              <a:t>with </a:t>
            </a:r>
            <a:r>
              <a:rPr lang="en-GB" altLang="en-US" sz="2000" b="1" dirty="0">
                <a:solidFill>
                  <a:srgbClr val="7030A0"/>
                </a:solidFill>
                <a:latin typeface="Arial" charset="0"/>
              </a:rPr>
              <a:t>secondary data </a:t>
            </a:r>
            <a:r>
              <a:rPr lang="en-GB" altLang="en-US" sz="2000" dirty="0">
                <a:latin typeface="Arial" charset="0"/>
              </a:rPr>
              <a:t>derived from an analysis and synthesis of existing literature and documents</a:t>
            </a:r>
          </a:p>
          <a:p>
            <a:pPr marL="365125" indent="-365125" eaLnBrk="1" hangingPunct="1">
              <a:defRPr/>
            </a:pPr>
            <a:endParaRPr lang="en-GB" altLang="en-US" sz="200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5715">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5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187624" y="-15360"/>
            <a:ext cx="5976663" cy="1462088"/>
          </a:xfrm>
        </p:spPr>
        <p:txBody>
          <a:bodyPr/>
          <a:lstStyle/>
          <a:p>
            <a:pPr eaLnBrk="1" hangingPunct="1"/>
            <a:r>
              <a:rPr lang="en-GB" altLang="en-US" sz="3200" dirty="0">
                <a:solidFill>
                  <a:schemeClr val="accent1"/>
                </a:solidFill>
                <a:latin typeface="Arial" charset="0"/>
              </a:rPr>
              <a:t>Designing a research inquiry</a:t>
            </a:r>
          </a:p>
        </p:txBody>
      </p:sp>
      <p:sp>
        <p:nvSpPr>
          <p:cNvPr id="115715" name="Rectangle 3"/>
          <p:cNvSpPr>
            <a:spLocks noGrp="1" noChangeArrowheads="1"/>
          </p:cNvSpPr>
          <p:nvPr>
            <p:ph idx="1"/>
          </p:nvPr>
        </p:nvSpPr>
        <p:spPr>
          <a:xfrm>
            <a:off x="971600" y="2060848"/>
            <a:ext cx="7723187" cy="3889375"/>
          </a:xfrm>
        </p:spPr>
        <p:txBody>
          <a:bodyPr/>
          <a:lstStyle/>
          <a:p>
            <a:pPr marL="365125" indent="-365125" eaLnBrk="1" hangingPunct="1">
              <a:defRPr/>
            </a:pPr>
            <a:r>
              <a:rPr lang="en-GB" altLang="en-US" sz="2400" dirty="0">
                <a:latin typeface="Arial" charset="0"/>
              </a:rPr>
              <a:t>Identifying the broad area</a:t>
            </a:r>
          </a:p>
          <a:p>
            <a:pPr marL="365125" indent="-365125" eaLnBrk="1" hangingPunct="1">
              <a:defRPr/>
            </a:pPr>
            <a:r>
              <a:rPr lang="en-GB" altLang="en-US" sz="2400" dirty="0">
                <a:latin typeface="Arial" charset="0"/>
              </a:rPr>
              <a:t>Selecting a topic</a:t>
            </a:r>
          </a:p>
          <a:p>
            <a:pPr marL="365125" indent="-365125" eaLnBrk="1" hangingPunct="1">
              <a:defRPr/>
            </a:pPr>
            <a:r>
              <a:rPr lang="en-GB" altLang="en-US" sz="2400" dirty="0">
                <a:latin typeface="Arial" charset="0"/>
              </a:rPr>
              <a:t>Formulating research question(s)</a:t>
            </a:r>
          </a:p>
          <a:p>
            <a:pPr marL="365125" indent="-365125" eaLnBrk="1" hangingPunct="1">
              <a:defRPr/>
            </a:pPr>
            <a:r>
              <a:rPr lang="en-GB" altLang="en-US" sz="2400" dirty="0">
                <a:latin typeface="Arial" charset="0"/>
              </a:rPr>
              <a:t>Reviewing the literature</a:t>
            </a:r>
          </a:p>
          <a:p>
            <a:pPr marL="365125" indent="-365125" eaLnBrk="1" hangingPunct="1">
              <a:defRPr/>
            </a:pPr>
            <a:r>
              <a:rPr lang="en-GB" altLang="en-US" sz="2400" dirty="0">
                <a:latin typeface="Arial" charset="0"/>
              </a:rPr>
              <a:t>Reviewing the research question(s)</a:t>
            </a:r>
          </a:p>
          <a:p>
            <a:pPr marL="365125" indent="-365125" eaLnBrk="1" hangingPunct="1">
              <a:defRPr/>
            </a:pPr>
            <a:r>
              <a:rPr lang="en-GB" altLang="en-US" sz="2400" dirty="0">
                <a:latin typeface="Arial" charset="0"/>
              </a:rPr>
              <a:t>Deciding on an approach</a:t>
            </a:r>
          </a:p>
          <a:p>
            <a:pPr marL="365125" indent="-365125" eaLnBrk="1" hangingPunct="1">
              <a:defRPr/>
            </a:pPr>
            <a:r>
              <a:rPr lang="en-GB" altLang="en-US" sz="2400" dirty="0">
                <a:latin typeface="Arial" charset="0"/>
              </a:rPr>
              <a:t>Choosing methods</a:t>
            </a:r>
          </a:p>
          <a:p>
            <a:pPr marL="365125" indent="-365125" eaLnBrk="1" hangingPunct="1">
              <a:defRPr/>
            </a:pPr>
            <a:r>
              <a:rPr lang="en-GB" altLang="en-US" sz="2400" dirty="0">
                <a:latin typeface="Arial" charset="0"/>
              </a:rPr>
              <a:t>Preparing a research plan</a:t>
            </a:r>
          </a:p>
          <a:p>
            <a:pPr marL="365125" indent="-365125" eaLnBrk="1" hangingPunct="1">
              <a:defRPr/>
            </a:pPr>
            <a:r>
              <a:rPr lang="en-GB" altLang="en-US" sz="2400" dirty="0">
                <a:latin typeface="Arial" charset="0"/>
              </a:rPr>
              <a:t>Go!</a:t>
            </a:r>
          </a:p>
        </p:txBody>
      </p:sp>
    </p:spTree>
    <p:extLst>
      <p:ext uri="{BB962C8B-B14F-4D97-AF65-F5344CB8AC3E}">
        <p14:creationId xmlns:p14="http://schemas.microsoft.com/office/powerpoint/2010/main" val="16569624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7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7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7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7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57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350963" y="188913"/>
            <a:ext cx="7793037" cy="1462087"/>
          </a:xfrm>
        </p:spPr>
        <p:txBody>
          <a:bodyPr/>
          <a:lstStyle/>
          <a:p>
            <a:pPr eaLnBrk="1" hangingPunct="1"/>
            <a:r>
              <a:rPr lang="en-US" altLang="en-US" sz="3200">
                <a:latin typeface="Arial" charset="0"/>
              </a:rPr>
              <a:t>Types of research</a:t>
            </a:r>
            <a:endParaRPr lang="en-US" altLang="en-US" sz="3200"/>
          </a:p>
        </p:txBody>
      </p:sp>
      <p:sp>
        <p:nvSpPr>
          <p:cNvPr id="136195" name="Rectangle 3"/>
          <p:cNvSpPr>
            <a:spLocks noGrp="1" noChangeArrowheads="1"/>
          </p:cNvSpPr>
          <p:nvPr>
            <p:ph idx="1"/>
          </p:nvPr>
        </p:nvSpPr>
        <p:spPr>
          <a:xfrm>
            <a:off x="468313" y="2276475"/>
            <a:ext cx="7772400" cy="3810000"/>
          </a:xfrm>
        </p:spPr>
        <p:txBody>
          <a:bodyPr/>
          <a:lstStyle/>
          <a:p>
            <a:pPr eaLnBrk="1" hangingPunct="1"/>
            <a:r>
              <a:rPr lang="en-GB" altLang="en-US" sz="2000" b="1">
                <a:solidFill>
                  <a:schemeClr val="tx2"/>
                </a:solidFill>
                <a:latin typeface="Arial" charset="0"/>
              </a:rPr>
              <a:t>Description:</a:t>
            </a:r>
            <a:r>
              <a:rPr lang="en-GB" altLang="en-US" sz="2000">
                <a:latin typeface="Arial" charset="0"/>
              </a:rPr>
              <a:t> what is happening?</a:t>
            </a:r>
          </a:p>
          <a:p>
            <a:pPr eaLnBrk="1" hangingPunct="1">
              <a:buFont typeface="Wingdings" pitchFamily="2" charset="2"/>
              <a:buNone/>
            </a:pPr>
            <a:endParaRPr lang="en-GB" altLang="en-US" sz="2000">
              <a:latin typeface="Arial" charset="0"/>
            </a:endParaRPr>
          </a:p>
          <a:p>
            <a:pPr eaLnBrk="1" hangingPunct="1"/>
            <a:r>
              <a:rPr lang="en-GB" altLang="en-US" sz="2000" b="1">
                <a:solidFill>
                  <a:schemeClr val="tx2"/>
                </a:solidFill>
                <a:latin typeface="Arial" charset="0"/>
              </a:rPr>
              <a:t>Explanation:</a:t>
            </a:r>
            <a:r>
              <a:rPr lang="en-GB" altLang="en-US" sz="2000">
                <a:latin typeface="Arial" charset="0"/>
              </a:rPr>
              <a:t> interpretation of what is happening; theory generation</a:t>
            </a:r>
          </a:p>
          <a:p>
            <a:pPr eaLnBrk="1" hangingPunct="1">
              <a:buFont typeface="Wingdings" pitchFamily="2" charset="2"/>
              <a:buNone/>
            </a:pPr>
            <a:endParaRPr lang="en-GB" altLang="en-US" sz="2000">
              <a:latin typeface="Arial" charset="0"/>
            </a:endParaRPr>
          </a:p>
          <a:p>
            <a:pPr eaLnBrk="1" hangingPunct="1"/>
            <a:r>
              <a:rPr lang="en-GB" altLang="en-US" sz="2000" b="1">
                <a:solidFill>
                  <a:schemeClr val="tx2"/>
                </a:solidFill>
                <a:latin typeface="Arial" charset="0"/>
              </a:rPr>
              <a:t>Evaluation</a:t>
            </a:r>
            <a:r>
              <a:rPr lang="en-GB" altLang="en-US" sz="2000">
                <a:solidFill>
                  <a:schemeClr val="tx2"/>
                </a:solidFill>
                <a:latin typeface="Arial" charset="0"/>
              </a:rPr>
              <a:t>: </a:t>
            </a:r>
            <a:r>
              <a:rPr lang="en-GB" altLang="en-US" sz="2000">
                <a:latin typeface="Arial" charset="0"/>
              </a:rPr>
              <a:t>critical examination/interpretation of what is happening; judgements of effectiveness</a:t>
            </a:r>
          </a:p>
          <a:p>
            <a:pPr eaLnBrk="1" hangingPunct="1"/>
            <a:endParaRPr lang="en-GB" altLang="en-US" sz="2000">
              <a:latin typeface="Arial" charset="0"/>
            </a:endParaRPr>
          </a:p>
          <a:p>
            <a:pPr eaLnBrk="1" hangingPunct="1"/>
            <a:r>
              <a:rPr lang="en-GB" altLang="en-US" sz="2000" b="1">
                <a:solidFill>
                  <a:schemeClr val="tx2"/>
                </a:solidFill>
                <a:latin typeface="Arial" charset="0"/>
              </a:rPr>
              <a:t>Generalisation:</a:t>
            </a:r>
            <a:r>
              <a:rPr lang="en-GB" altLang="en-US" sz="2000">
                <a:solidFill>
                  <a:schemeClr val="tx2"/>
                </a:solidFill>
                <a:latin typeface="Arial" charset="0"/>
              </a:rPr>
              <a:t> </a:t>
            </a:r>
            <a:r>
              <a:rPr lang="en-GB" altLang="en-US" sz="2000">
                <a:latin typeface="Arial" charset="0"/>
              </a:rPr>
              <a:t>application beyond specific instance; </a:t>
            </a:r>
          </a:p>
          <a:p>
            <a:pPr eaLnBrk="1" hangingPunct="1">
              <a:buFont typeface="Wingdings" pitchFamily="2" charset="2"/>
              <a:buNone/>
            </a:pPr>
            <a:r>
              <a:rPr lang="en-GB" altLang="en-US" sz="2000">
                <a:latin typeface="Arial" charset="0"/>
              </a:rPr>
              <a:t>	predictive expectation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6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19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619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61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619250" y="188913"/>
            <a:ext cx="7793038" cy="1462087"/>
          </a:xfrm>
        </p:spPr>
        <p:txBody>
          <a:bodyPr/>
          <a:lstStyle/>
          <a:p>
            <a:pPr eaLnBrk="1" hangingPunct="1"/>
            <a:r>
              <a:rPr lang="en-GB" altLang="en-US" sz="3200">
                <a:latin typeface="Arial Unicode MS" pitchFamily="34" charset="-128"/>
              </a:rPr>
              <a:t>Why do research in education?</a:t>
            </a:r>
          </a:p>
        </p:txBody>
      </p:sp>
      <p:sp>
        <p:nvSpPr>
          <p:cNvPr id="101379" name="Rectangle 3"/>
          <p:cNvSpPr>
            <a:spLocks noGrp="1" noChangeArrowheads="1"/>
          </p:cNvSpPr>
          <p:nvPr>
            <p:ph idx="1"/>
          </p:nvPr>
        </p:nvSpPr>
        <p:spPr>
          <a:xfrm>
            <a:off x="900113" y="2060575"/>
            <a:ext cx="7772400" cy="4114800"/>
          </a:xfrm>
        </p:spPr>
        <p:txBody>
          <a:bodyPr/>
          <a:lstStyle/>
          <a:p>
            <a:pPr eaLnBrk="1" hangingPunct="1">
              <a:buClr>
                <a:schemeClr val="tx1"/>
              </a:buClr>
              <a:buFont typeface="Wingdings" pitchFamily="2" charset="2"/>
              <a:buNone/>
            </a:pPr>
            <a:r>
              <a:rPr lang="en-GB" altLang="en-US" sz="2000">
                <a:latin typeface="Arial" charset="0"/>
              </a:rPr>
              <a:t>To generate </a:t>
            </a:r>
            <a:r>
              <a:rPr lang="en-GB" altLang="en-US" sz="2000" b="1">
                <a:latin typeface="Arial" charset="0"/>
              </a:rPr>
              <a:t>knowledge</a:t>
            </a:r>
            <a:r>
              <a:rPr lang="en-GB" altLang="en-US" sz="2000">
                <a:latin typeface="Arial" charset="0"/>
              </a:rPr>
              <a:t>:</a:t>
            </a:r>
          </a:p>
          <a:p>
            <a:pPr eaLnBrk="1" hangingPunct="1">
              <a:buClr>
                <a:schemeClr val="tx1"/>
              </a:buClr>
              <a:buFont typeface="Wingdings" pitchFamily="2" charset="2"/>
              <a:buNone/>
            </a:pPr>
            <a:endParaRPr lang="en-GB" altLang="en-US" sz="2000">
              <a:latin typeface="Arial" charset="0"/>
            </a:endParaRPr>
          </a:p>
          <a:p>
            <a:pPr eaLnBrk="1" hangingPunct="1"/>
            <a:r>
              <a:rPr lang="en-GB" altLang="en-US" sz="2000">
                <a:latin typeface="Arial" charset="0"/>
              </a:rPr>
              <a:t>for NEW understanding</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TEST current understanding</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SOLVE problems</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IMPROVE practice</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INFORM decisions and policy-making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137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137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137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1379">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137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350963" y="0"/>
            <a:ext cx="7793037" cy="1462088"/>
          </a:xfrm>
        </p:spPr>
        <p:txBody>
          <a:bodyPr/>
          <a:lstStyle/>
          <a:p>
            <a:pPr eaLnBrk="1" hangingPunct="1"/>
            <a:r>
              <a:rPr lang="en-GB" altLang="en-US" sz="3200">
                <a:latin typeface="Arial" charset="0"/>
              </a:rPr>
              <a:t>Why do research in education?</a:t>
            </a:r>
            <a:endParaRPr lang="en-US" altLang="en-US" sz="3200">
              <a:latin typeface="Arial" charset="0"/>
            </a:endParaRPr>
          </a:p>
        </p:txBody>
      </p:sp>
      <p:sp>
        <p:nvSpPr>
          <p:cNvPr id="93187" name="Rectangle 3"/>
          <p:cNvSpPr>
            <a:spLocks noGrp="1" noChangeArrowheads="1"/>
          </p:cNvSpPr>
          <p:nvPr>
            <p:ph idx="1"/>
          </p:nvPr>
        </p:nvSpPr>
        <p:spPr/>
        <p:txBody>
          <a:bodyPr/>
          <a:lstStyle/>
          <a:p>
            <a:pPr eaLnBrk="1" hangingPunct="1">
              <a:lnSpc>
                <a:spcPct val="90000"/>
              </a:lnSpc>
            </a:pPr>
            <a:r>
              <a:rPr lang="en-GB" altLang="en-US" sz="2000">
                <a:latin typeface="Arial" charset="0"/>
              </a:rPr>
              <a:t>To </a:t>
            </a:r>
            <a:r>
              <a:rPr lang="en-GB" altLang="en-US" sz="2000" b="1">
                <a:latin typeface="Arial" charset="0"/>
              </a:rPr>
              <a:t>understand</a:t>
            </a:r>
            <a:r>
              <a:rPr lang="en-GB" altLang="en-US" sz="2000">
                <a:latin typeface="Arial" charset="0"/>
              </a:rPr>
              <a:t> a puzzling phenomenon</a:t>
            </a:r>
          </a:p>
          <a:p>
            <a:pPr lvl="1" eaLnBrk="1" hangingPunct="1">
              <a:lnSpc>
                <a:spcPct val="90000"/>
              </a:lnSpc>
            </a:pPr>
            <a:r>
              <a:rPr lang="en-GB" altLang="en-US" sz="2000" i="1">
                <a:latin typeface="Arial" charset="0"/>
              </a:rPr>
              <a:t>Why do boys do better than girls in maths in our school?</a:t>
            </a:r>
          </a:p>
          <a:p>
            <a:pPr lvl="1" eaLnBrk="1" hangingPunct="1">
              <a:lnSpc>
                <a:spcPct val="90000"/>
              </a:lnSpc>
              <a:buFont typeface="Wingdings" pitchFamily="2" charset="2"/>
              <a:buNone/>
            </a:pPr>
            <a:endParaRPr lang="en-GB" altLang="en-US" sz="2000" i="1">
              <a:latin typeface="Arial" charset="0"/>
            </a:endParaRPr>
          </a:p>
          <a:p>
            <a:pPr eaLnBrk="1" hangingPunct="1">
              <a:lnSpc>
                <a:spcPct val="90000"/>
              </a:lnSpc>
            </a:pPr>
            <a:r>
              <a:rPr lang="en-GB" altLang="en-US" sz="2000">
                <a:latin typeface="Arial" charset="0"/>
              </a:rPr>
              <a:t>To </a:t>
            </a:r>
            <a:r>
              <a:rPr lang="en-GB" altLang="en-US" sz="2000" b="1">
                <a:latin typeface="Arial" charset="0"/>
              </a:rPr>
              <a:t>investigate</a:t>
            </a:r>
            <a:r>
              <a:rPr lang="en-GB" altLang="en-US" sz="2000">
                <a:latin typeface="Arial" charset="0"/>
              </a:rPr>
              <a:t> the effects of policy</a:t>
            </a:r>
          </a:p>
          <a:p>
            <a:pPr lvl="1" eaLnBrk="1" hangingPunct="1">
              <a:lnSpc>
                <a:spcPct val="90000"/>
              </a:lnSpc>
            </a:pPr>
            <a:r>
              <a:rPr lang="en-GB" altLang="en-US" sz="2000" i="1">
                <a:latin typeface="Arial" charset="0"/>
              </a:rPr>
              <a:t>Has the National Literacy Strategy raised reading standards?</a:t>
            </a:r>
          </a:p>
          <a:p>
            <a:pPr lvl="1" eaLnBrk="1" hangingPunct="1">
              <a:lnSpc>
                <a:spcPct val="90000"/>
              </a:lnSpc>
              <a:buFont typeface="Wingdings" pitchFamily="2" charset="2"/>
              <a:buNone/>
            </a:pPr>
            <a:endParaRPr lang="en-GB" altLang="en-US" sz="2000" i="1">
              <a:latin typeface="Arial" charset="0"/>
            </a:endParaRPr>
          </a:p>
          <a:p>
            <a:pPr eaLnBrk="1" hangingPunct="1">
              <a:lnSpc>
                <a:spcPct val="90000"/>
              </a:lnSpc>
            </a:pPr>
            <a:r>
              <a:rPr lang="en-GB" altLang="en-US" sz="2000">
                <a:latin typeface="Arial" charset="0"/>
              </a:rPr>
              <a:t>To </a:t>
            </a:r>
            <a:r>
              <a:rPr lang="en-GB" altLang="en-US" sz="2000" b="1">
                <a:latin typeface="Arial" charset="0"/>
              </a:rPr>
              <a:t>improve</a:t>
            </a:r>
            <a:r>
              <a:rPr lang="en-GB" altLang="en-US" sz="2000">
                <a:latin typeface="Arial" charset="0"/>
              </a:rPr>
              <a:t> teaching</a:t>
            </a:r>
          </a:p>
          <a:p>
            <a:pPr lvl="1" eaLnBrk="1" hangingPunct="1">
              <a:lnSpc>
                <a:spcPct val="90000"/>
              </a:lnSpc>
            </a:pPr>
            <a:r>
              <a:rPr lang="en-GB" altLang="en-US" sz="2000" i="1">
                <a:latin typeface="Arial" charset="0"/>
              </a:rPr>
              <a:t>Can we raise the quality of discussion in history lessons in our school?</a:t>
            </a:r>
          </a:p>
          <a:p>
            <a:pPr lvl="1" eaLnBrk="1" hangingPunct="1">
              <a:lnSpc>
                <a:spcPct val="90000"/>
              </a:lnSpc>
              <a:buFont typeface="Wingdings" pitchFamily="2" charset="2"/>
              <a:buNone/>
            </a:pPr>
            <a:endParaRPr lang="en-GB" altLang="en-US" sz="2000" i="1">
              <a:latin typeface="Arial" charset="0"/>
            </a:endParaRPr>
          </a:p>
          <a:p>
            <a:pPr eaLnBrk="1" hangingPunct="1">
              <a:lnSpc>
                <a:spcPct val="90000"/>
              </a:lnSpc>
            </a:pPr>
            <a:r>
              <a:rPr lang="en-GB" altLang="en-US" sz="2000">
                <a:latin typeface="Arial" charset="0"/>
              </a:rPr>
              <a:t>To </a:t>
            </a:r>
            <a:r>
              <a:rPr lang="en-GB" altLang="en-US" sz="2000" b="1">
                <a:latin typeface="Arial" charset="0"/>
              </a:rPr>
              <a:t>enhance</a:t>
            </a:r>
            <a:r>
              <a:rPr lang="en-GB" altLang="en-US" sz="2000">
                <a:latin typeface="Arial" charset="0"/>
              </a:rPr>
              <a:t> learning</a:t>
            </a:r>
          </a:p>
          <a:p>
            <a:pPr lvl="1" eaLnBrk="1" hangingPunct="1">
              <a:lnSpc>
                <a:spcPct val="90000"/>
              </a:lnSpc>
            </a:pPr>
            <a:r>
              <a:rPr lang="en-GB" altLang="en-US" sz="2000" i="1">
                <a:latin typeface="Arial" charset="0"/>
              </a:rPr>
              <a:t>How can I help students in my class write better short stories?</a:t>
            </a:r>
            <a:endParaRPr lang="en-US" altLang="en-US" sz="2000" i="1">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18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318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318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3187">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9318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318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z="3200">
                <a:latin typeface="Arial" charset="0"/>
              </a:rPr>
              <a:t>Where do educational research topics come from?</a:t>
            </a:r>
            <a:endParaRPr lang="en-US" altLang="en-US" sz="3200"/>
          </a:p>
        </p:txBody>
      </p:sp>
      <p:sp>
        <p:nvSpPr>
          <p:cNvPr id="130051" name="Rectangle 3"/>
          <p:cNvSpPr>
            <a:spLocks noGrp="1" noChangeArrowheads="1"/>
          </p:cNvSpPr>
          <p:nvPr>
            <p:ph idx="1"/>
          </p:nvPr>
        </p:nvSpPr>
        <p:spPr/>
        <p:txBody>
          <a:bodyPr/>
          <a:lstStyle/>
          <a:p>
            <a:pPr lvl="2" eaLnBrk="1" hangingPunct="1">
              <a:buFont typeface="Wingdings" pitchFamily="2" charset="2"/>
              <a:buNone/>
            </a:pPr>
            <a:r>
              <a:rPr lang="en-US" altLang="en-US"/>
              <a:t> </a:t>
            </a:r>
          </a:p>
          <a:p>
            <a:pPr lvl="2" eaLnBrk="1" hangingPunct="1"/>
            <a:r>
              <a:rPr lang="en-US" altLang="en-US" sz="2000">
                <a:latin typeface="Arial" charset="0"/>
              </a:rPr>
              <a:t>personal and/or professional experience;</a:t>
            </a:r>
          </a:p>
          <a:p>
            <a:pPr lvl="2" eaLnBrk="1" hangingPunct="1"/>
            <a:endParaRPr lang="en-US" altLang="en-US" sz="2000">
              <a:latin typeface="Arial" charset="0"/>
            </a:endParaRPr>
          </a:p>
          <a:p>
            <a:pPr lvl="2" eaLnBrk="1" hangingPunct="1"/>
            <a:r>
              <a:rPr lang="en-US" altLang="en-US" sz="2000">
                <a:latin typeface="Arial" charset="0"/>
              </a:rPr>
              <a:t>current situation/practice;</a:t>
            </a:r>
          </a:p>
          <a:p>
            <a:pPr lvl="2" eaLnBrk="1" hangingPunct="1"/>
            <a:endParaRPr lang="en-US" altLang="en-US" sz="2000">
              <a:latin typeface="Arial" charset="0"/>
            </a:endParaRPr>
          </a:p>
          <a:p>
            <a:pPr lvl="2" eaLnBrk="1" hangingPunct="1"/>
            <a:r>
              <a:rPr lang="en-US" altLang="en-US" sz="2000">
                <a:latin typeface="Arial" charset="0"/>
              </a:rPr>
              <a:t>reading of literature in the field;</a:t>
            </a:r>
          </a:p>
          <a:p>
            <a:pPr lvl="2" eaLnBrk="1" hangingPunct="1"/>
            <a:endParaRPr lang="en-US" altLang="en-US" sz="2000">
              <a:latin typeface="Arial" charset="0"/>
            </a:endParaRPr>
          </a:p>
          <a:p>
            <a:pPr lvl="2" eaLnBrk="1" hangingPunct="1"/>
            <a:r>
              <a:rPr lang="en-US" altLang="en-US" sz="2000">
                <a:latin typeface="Arial" charset="0"/>
              </a:rPr>
              <a:t>policy context or initiative;</a:t>
            </a:r>
          </a:p>
          <a:p>
            <a:pPr lvl="2" eaLnBrk="1" hangingPunct="1"/>
            <a:endParaRPr lang="en-US" altLang="en-US" sz="2000">
              <a:latin typeface="Arial" charset="0"/>
            </a:endParaRPr>
          </a:p>
          <a:p>
            <a:pPr lvl="2" eaLnBrk="1" hangingPunct="1"/>
            <a:r>
              <a:rPr lang="en-US" altLang="en-US" sz="2000">
                <a:latin typeface="Arial" charset="0"/>
              </a:rPr>
              <a:t>pilot or exploratory work</a:t>
            </a:r>
          </a:p>
          <a:p>
            <a:pPr eaLnBrk="1" hangingPunct="1"/>
            <a:endParaRPr lang="en-US" altLang="en-US" sz="20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005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005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0051">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005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50963" y="188913"/>
            <a:ext cx="7793037" cy="1462087"/>
          </a:xfrm>
        </p:spPr>
        <p:txBody>
          <a:bodyPr/>
          <a:lstStyle/>
          <a:p>
            <a:pPr eaLnBrk="1" hangingPunct="1"/>
            <a:r>
              <a:rPr lang="en-US" altLang="en-US" sz="3200">
                <a:latin typeface="Arial" charset="0"/>
              </a:rPr>
              <a:t>Types of knowledge in education</a:t>
            </a:r>
            <a:endParaRPr lang="en-US" altLang="en-US"/>
          </a:p>
        </p:txBody>
      </p:sp>
      <p:sp>
        <p:nvSpPr>
          <p:cNvPr id="133123" name="Rectangle 3"/>
          <p:cNvSpPr>
            <a:spLocks noGrp="1" noChangeArrowheads="1"/>
          </p:cNvSpPr>
          <p:nvPr>
            <p:ph idx="1"/>
          </p:nvPr>
        </p:nvSpPr>
        <p:spPr>
          <a:xfrm>
            <a:off x="684213" y="2205038"/>
            <a:ext cx="7772400" cy="4114800"/>
          </a:xfrm>
        </p:spPr>
        <p:txBody>
          <a:bodyPr/>
          <a:lstStyle/>
          <a:p>
            <a:pPr lvl="1" eaLnBrk="1" hangingPunct="1">
              <a:buClr>
                <a:schemeClr val="tx1"/>
              </a:buClr>
              <a:buFontTx/>
              <a:buNone/>
            </a:pPr>
            <a:r>
              <a:rPr lang="en-GB" altLang="en-US">
                <a:latin typeface="Arial" charset="0"/>
              </a:rPr>
              <a:t> </a:t>
            </a:r>
            <a:r>
              <a:rPr lang="en-GB" altLang="en-US" sz="2000">
                <a:latin typeface="Arial" charset="0"/>
              </a:rPr>
              <a:t>Main types of knowledge:</a:t>
            </a:r>
          </a:p>
          <a:p>
            <a:pPr lvl="1" eaLnBrk="1" hangingPunct="1">
              <a:buClr>
                <a:schemeClr val="tx1"/>
              </a:buClr>
              <a:buFontTx/>
              <a:buNone/>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theoretical</a:t>
            </a:r>
            <a:r>
              <a:rPr lang="en-GB" altLang="en-US" sz="2000">
                <a:latin typeface="Arial" charset="0"/>
              </a:rPr>
              <a:t> (to gain understanding)</a:t>
            </a:r>
          </a:p>
          <a:p>
            <a:pPr lvl="1" eaLnBrk="1" hangingPunct="1">
              <a:buClr>
                <a:schemeClr val="tx2"/>
              </a:buClr>
              <a:buSzTx/>
              <a:buFont typeface="Wingdings" pitchFamily="2" charset="2"/>
              <a:buChar char="§"/>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empirical</a:t>
            </a:r>
            <a:r>
              <a:rPr lang="en-GB" altLang="en-US" sz="2000">
                <a:latin typeface="Arial" charset="0"/>
              </a:rPr>
              <a:t> (to test understanding)</a:t>
            </a:r>
          </a:p>
          <a:p>
            <a:pPr lvl="1" eaLnBrk="1" hangingPunct="1">
              <a:buClr>
                <a:schemeClr val="tx2"/>
              </a:buClr>
              <a:buSzTx/>
              <a:buFont typeface="Wingdings" pitchFamily="2" charset="2"/>
              <a:buChar char="§"/>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practice-related </a:t>
            </a:r>
            <a:r>
              <a:rPr lang="en-GB" altLang="en-US" sz="2000">
                <a:latin typeface="Arial" charset="0"/>
              </a:rPr>
              <a:t>(to improve or change practice)</a:t>
            </a:r>
          </a:p>
          <a:p>
            <a:pPr lvl="1" eaLnBrk="1" hangingPunct="1">
              <a:buClr>
                <a:schemeClr val="tx2"/>
              </a:buClr>
              <a:buSzTx/>
              <a:buFont typeface="Wingdings" pitchFamily="2" charset="2"/>
              <a:buChar char="§"/>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policy-related</a:t>
            </a:r>
            <a:r>
              <a:rPr lang="en-GB" altLang="en-US" sz="2000">
                <a:latin typeface="Arial" charset="0"/>
              </a:rPr>
              <a:t> (to inform decision-making)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312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312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312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31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50963" y="0"/>
            <a:ext cx="7793037" cy="1462088"/>
          </a:xfrm>
        </p:spPr>
        <p:txBody>
          <a:bodyPr/>
          <a:lstStyle/>
          <a:p>
            <a:pPr eaLnBrk="1" hangingPunct="1"/>
            <a:r>
              <a:rPr lang="en-GB" altLang="en-US" sz="2400" b="1">
                <a:solidFill>
                  <a:schemeClr val="tx1"/>
                </a:solidFill>
                <a:latin typeface="Book Antiqua" pitchFamily="18" charset="0"/>
              </a:rPr>
              <a:t> </a:t>
            </a:r>
            <a:r>
              <a:rPr lang="en-GB" altLang="en-US" sz="3200">
                <a:latin typeface="Arial" charset="0"/>
              </a:rPr>
              <a:t>Measurement and meaning</a:t>
            </a:r>
          </a:p>
        </p:txBody>
      </p:sp>
      <p:sp>
        <p:nvSpPr>
          <p:cNvPr id="91139" name="Rectangle 3"/>
          <p:cNvSpPr>
            <a:spLocks noGrp="1" noChangeArrowheads="1"/>
          </p:cNvSpPr>
          <p:nvPr>
            <p:ph idx="1"/>
          </p:nvPr>
        </p:nvSpPr>
        <p:spPr>
          <a:xfrm>
            <a:off x="971550" y="2349500"/>
            <a:ext cx="7772400" cy="3600450"/>
          </a:xfrm>
        </p:spPr>
        <p:txBody>
          <a:bodyPr>
            <a:normAutofit fontScale="92500"/>
          </a:bodyPr>
          <a:lstStyle/>
          <a:p>
            <a:pPr marL="274320" indent="-274320" eaLnBrk="1" fontAlgn="auto" hangingPunct="1">
              <a:spcAft>
                <a:spcPts val="0"/>
              </a:spcAft>
              <a:buClr>
                <a:schemeClr val="accent3"/>
              </a:buClr>
              <a:buFont typeface="Wingdings 2"/>
              <a:buChar char=""/>
              <a:defRPr/>
            </a:pPr>
            <a:r>
              <a:rPr lang="en-GB" altLang="en-US" sz="2500" dirty="0">
                <a:latin typeface="Arial" charset="0"/>
              </a:rPr>
              <a:t>some research studies lend themselves to</a:t>
            </a:r>
            <a:r>
              <a:rPr lang="en-GB" altLang="en-US" sz="2500" b="1" dirty="0">
                <a:latin typeface="Arial" charset="0"/>
              </a:rPr>
              <a:t> measurement </a:t>
            </a:r>
            <a:r>
              <a:rPr lang="en-GB" altLang="en-US" sz="2500" dirty="0">
                <a:latin typeface="Arial" charset="0"/>
              </a:rPr>
              <a:t>(e.g. to what extent is this true?, how many people think …..?)</a:t>
            </a:r>
          </a:p>
          <a:p>
            <a:pPr marL="274320" indent="-274320" eaLnBrk="1" fontAlgn="auto" hangingPunct="1">
              <a:spcAft>
                <a:spcPts val="0"/>
              </a:spcAft>
              <a:buClr>
                <a:schemeClr val="accent3"/>
              </a:buClr>
              <a:buFont typeface="Wingdings" pitchFamily="2" charset="2"/>
              <a:buNone/>
              <a:defRPr/>
            </a:pPr>
            <a:endParaRPr lang="en-GB" altLang="en-US" sz="2500" dirty="0">
              <a:latin typeface="Arial" charset="0"/>
            </a:endParaRPr>
          </a:p>
          <a:p>
            <a:pPr marL="274320" indent="-274320" eaLnBrk="1" fontAlgn="auto" hangingPunct="1">
              <a:spcAft>
                <a:spcPts val="0"/>
              </a:spcAft>
              <a:buClr>
                <a:schemeClr val="accent3"/>
              </a:buClr>
              <a:buFont typeface="Wingdings 2"/>
              <a:buChar char=""/>
              <a:defRPr/>
            </a:pPr>
            <a:r>
              <a:rPr lang="en-GB" altLang="en-US" sz="2500" dirty="0">
                <a:latin typeface="Arial" charset="0"/>
              </a:rPr>
              <a:t>others lend themselves to the exploration of </a:t>
            </a:r>
            <a:r>
              <a:rPr lang="en-GB" altLang="en-US" sz="2500" b="1" dirty="0">
                <a:latin typeface="Arial" charset="0"/>
              </a:rPr>
              <a:t>processes or meanings</a:t>
            </a:r>
            <a:r>
              <a:rPr lang="en-GB" altLang="en-US" sz="2500" dirty="0">
                <a:latin typeface="Arial" charset="0"/>
              </a:rPr>
              <a:t> (e.g. what is going on here?)</a:t>
            </a:r>
          </a:p>
          <a:p>
            <a:pPr marL="274320" indent="-274320" eaLnBrk="1" fontAlgn="auto" hangingPunct="1">
              <a:spcAft>
                <a:spcPts val="0"/>
              </a:spcAft>
              <a:buClr>
                <a:schemeClr val="accent3"/>
              </a:buClr>
              <a:buFont typeface="Wingdings" pitchFamily="2" charset="2"/>
              <a:buNone/>
              <a:defRPr/>
            </a:pPr>
            <a:endParaRPr lang="en-GB" altLang="en-US" sz="2500" dirty="0">
              <a:latin typeface="Arial" charset="0"/>
            </a:endParaRPr>
          </a:p>
          <a:p>
            <a:pPr marL="274320" indent="-274320" eaLnBrk="1" fontAlgn="auto" hangingPunct="1">
              <a:spcAft>
                <a:spcPts val="0"/>
              </a:spcAft>
              <a:buClr>
                <a:schemeClr val="accent3"/>
              </a:buClr>
              <a:buFont typeface="Wingdings 2"/>
              <a:buChar char=""/>
              <a:defRPr/>
            </a:pPr>
            <a:r>
              <a:rPr lang="en-GB" altLang="en-US" sz="2500" dirty="0">
                <a:latin typeface="Arial" charset="0"/>
              </a:rPr>
              <a:t>some require both </a:t>
            </a:r>
            <a:r>
              <a:rPr lang="en-GB" altLang="en-US" sz="2500" b="1" dirty="0">
                <a:latin typeface="Arial" charset="0"/>
              </a:rPr>
              <a:t>measurement and interpretation</a:t>
            </a:r>
          </a:p>
          <a:p>
            <a:pPr marL="274320" indent="-274320" eaLnBrk="1" fontAlgn="auto" hangingPunct="1">
              <a:spcAft>
                <a:spcPts val="0"/>
              </a:spcAft>
              <a:buClr>
                <a:schemeClr val="tx1"/>
              </a:buClr>
              <a:buFont typeface="Wingdings" pitchFamily="2" charset="2"/>
              <a:buNone/>
              <a:defRPr/>
            </a:pPr>
            <a:endParaRPr lang="en-GB" altLang="en-US"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11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11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350963" y="0"/>
            <a:ext cx="7793037" cy="1462088"/>
          </a:xfrm>
        </p:spPr>
        <p:txBody>
          <a:bodyPr/>
          <a:lstStyle/>
          <a:p>
            <a:pPr eaLnBrk="1" hangingPunct="1"/>
            <a:r>
              <a:rPr lang="en-GB" altLang="en-US" sz="3200">
                <a:latin typeface="Arial" charset="0"/>
              </a:rPr>
              <a:t>Undertaking educational research</a:t>
            </a:r>
          </a:p>
        </p:txBody>
      </p:sp>
      <p:sp>
        <p:nvSpPr>
          <p:cNvPr id="19459" name="Rectangle 3"/>
          <p:cNvSpPr>
            <a:spLocks noGrp="1" noChangeArrowheads="1"/>
          </p:cNvSpPr>
          <p:nvPr>
            <p:ph idx="1"/>
          </p:nvPr>
        </p:nvSpPr>
        <p:spPr>
          <a:xfrm>
            <a:off x="611188" y="2133600"/>
            <a:ext cx="7772400" cy="4114800"/>
          </a:xfrm>
        </p:spPr>
        <p:txBody>
          <a:bodyPr/>
          <a:lstStyle/>
          <a:p>
            <a:pPr eaLnBrk="1" hangingPunct="1"/>
            <a:endParaRPr lang="en-GB" altLang="en-US"/>
          </a:p>
          <a:p>
            <a:pPr eaLnBrk="1" hangingPunct="1">
              <a:buFont typeface="Wingdings" pitchFamily="2" charset="2"/>
              <a:buNone/>
            </a:pPr>
            <a:endParaRPr lang="en-GB" altLang="en-US"/>
          </a:p>
          <a:p>
            <a:pPr algn="ctr" eaLnBrk="1" hangingPunct="1">
              <a:buFont typeface="Wingdings" pitchFamily="2" charset="2"/>
              <a:buNone/>
            </a:pPr>
            <a:r>
              <a:rPr lang="en-GB" altLang="en-US" sz="2400">
                <a:latin typeface="Arial" charset="0"/>
              </a:rPr>
              <a:t>First, decide on your research question(s) ……</a:t>
            </a:r>
            <a:endParaRPr lang="en-US" altLang="en-US" sz="2400">
              <a:latin typeface="Arial" charset="0"/>
            </a:endParaRPr>
          </a:p>
          <a:p>
            <a:pPr eaLnBrk="1" hangingPunct="1"/>
            <a:endParaRPr lang="en-GB" altLang="en-US" sz="2400">
              <a:latin typeface="Arial"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1533</TotalTime>
  <Words>658</Words>
  <Application>Microsoft Office PowerPoint</Application>
  <PresentationFormat>On-screen Show (4:3)</PresentationFormat>
  <Paragraphs>193</Paragraphs>
  <Slides>22</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 Unicode MS</vt:lpstr>
      <vt:lpstr>Arial</vt:lpstr>
      <vt:lpstr>Book Antiqua</vt:lpstr>
      <vt:lpstr>Calibri</vt:lpstr>
      <vt:lpstr>Constantia</vt:lpstr>
      <vt:lpstr>Tahoma</vt:lpstr>
      <vt:lpstr>Times New Roman</vt:lpstr>
      <vt:lpstr>Wingdings</vt:lpstr>
      <vt:lpstr>Wingdings 2</vt:lpstr>
      <vt:lpstr>Flow</vt:lpstr>
      <vt:lpstr>Research Methods in Education  Session 1</vt:lpstr>
      <vt:lpstr>What is research?</vt:lpstr>
      <vt:lpstr>Types of research</vt:lpstr>
      <vt:lpstr>Why do research in education?</vt:lpstr>
      <vt:lpstr>Why do research in education?</vt:lpstr>
      <vt:lpstr>Where do educational research topics come from?</vt:lpstr>
      <vt:lpstr>Types of knowledge in education</vt:lpstr>
      <vt:lpstr> Measurement and meaning</vt:lpstr>
      <vt:lpstr>Undertaking educational research</vt:lpstr>
      <vt:lpstr>PowerPoint Presentation</vt:lpstr>
      <vt:lpstr>Characteristics of good research questions</vt:lpstr>
      <vt:lpstr>Possible research questions?</vt:lpstr>
      <vt:lpstr>Characteristics of good research questions</vt:lpstr>
      <vt:lpstr>A well-formulated research question will ……</vt:lpstr>
      <vt:lpstr>Approaches and data gathering methods</vt:lpstr>
      <vt:lpstr>Influences on social research</vt:lpstr>
      <vt:lpstr>Some common approaches to educational research</vt:lpstr>
      <vt:lpstr>Choosing an approach</vt:lpstr>
      <vt:lpstr>Research methods</vt:lpstr>
      <vt:lpstr>The nature of data</vt:lpstr>
      <vt:lpstr>Data collecting methods</vt:lpstr>
      <vt:lpstr>Designing a research inquiry</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Research Instruments</dc:title>
  <dc:creator>Dept of Education</dc:creator>
  <cp:lastModifiedBy>Paul Denley</cp:lastModifiedBy>
  <cp:revision>105</cp:revision>
  <cp:lastPrinted>2016-05-09T12:10:43Z</cp:lastPrinted>
  <dcterms:created xsi:type="dcterms:W3CDTF">2004-06-10T14:32:03Z</dcterms:created>
  <dcterms:modified xsi:type="dcterms:W3CDTF">2018-06-07T15:15:41Z</dcterms:modified>
</cp:coreProperties>
</file>