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9" r:id="rId1"/>
  </p:sldMasterIdLst>
  <p:notesMasterIdLst>
    <p:notesMasterId r:id="rId22"/>
  </p:notesMasterIdLst>
  <p:handoutMasterIdLst>
    <p:handoutMasterId r:id="rId23"/>
  </p:handoutMasterIdLst>
  <p:sldIdLst>
    <p:sldId id="268" r:id="rId2"/>
    <p:sldId id="289" r:id="rId3"/>
    <p:sldId id="290" r:id="rId4"/>
    <p:sldId id="291" r:id="rId5"/>
    <p:sldId id="270" r:id="rId6"/>
    <p:sldId id="271" r:id="rId7"/>
    <p:sldId id="272" r:id="rId8"/>
    <p:sldId id="276" r:id="rId9"/>
    <p:sldId id="277" r:id="rId10"/>
    <p:sldId id="284" r:id="rId11"/>
    <p:sldId id="285" r:id="rId12"/>
    <p:sldId id="286" r:id="rId13"/>
    <p:sldId id="287" r:id="rId14"/>
    <p:sldId id="279" r:id="rId15"/>
    <p:sldId id="294" r:id="rId16"/>
    <p:sldId id="295" r:id="rId17"/>
    <p:sldId id="273" r:id="rId18"/>
    <p:sldId id="275" r:id="rId19"/>
    <p:sldId id="280" r:id="rId20"/>
    <p:sldId id="288" r:id="rId21"/>
  </p:sldIdLst>
  <p:sldSz cx="9144000" cy="6858000" type="screen4x3"/>
  <p:notesSz cx="9872663" cy="6797675"/>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15" autoAdjust="0"/>
  </p:normalViewPr>
  <p:slideViewPr>
    <p:cSldViewPr>
      <p:cViewPr varScale="1">
        <p:scale>
          <a:sx n="71" d="100"/>
          <a:sy n="71" d="100"/>
        </p:scale>
        <p:origin x="1068" y="5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7402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idx="2"/>
          </p:nvPr>
        </p:nvSpPr>
        <p:spPr bwMode="auto">
          <a:xfrm>
            <a:off x="3243263" y="514350"/>
            <a:ext cx="3386137" cy="2540000"/>
          </a:xfrm>
          <a:prstGeom prst="rect">
            <a:avLst/>
          </a:prstGeom>
          <a:noFill/>
          <a:ln w="12699">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p:cNvSpPr>
            <a:spLocks noGrp="1" noChangeArrowheads="1"/>
          </p:cNvSpPr>
          <p:nvPr>
            <p:ph type="body" sz="quarter" idx="3"/>
          </p:nvPr>
        </p:nvSpPr>
        <p:spPr bwMode="auto">
          <a:xfrm>
            <a:off x="1316356" y="3228895"/>
            <a:ext cx="7239953" cy="3058954"/>
          </a:xfrm>
          <a:prstGeom prst="rect">
            <a:avLst/>
          </a:prstGeom>
          <a:noFill/>
          <a:ln w="12699">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3715211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1507"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1</a:t>
            </a:r>
          </a:p>
        </p:txBody>
      </p:sp>
      <p:sp>
        <p:nvSpPr>
          <p:cNvPr id="21508"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1509"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1510" name="Rectangle 6"/>
          <p:cNvSpPr>
            <a:spLocks noGrp="1" noRot="1" noChangeAspect="1" noChangeArrowheads="1" noTextEdit="1"/>
          </p:cNvSpPr>
          <p:nvPr>
            <p:ph type="sldImg"/>
          </p:nvPr>
        </p:nvSpPr>
        <p:spPr>
          <a:xfrm>
            <a:off x="3243263" y="514350"/>
            <a:ext cx="3386137" cy="2540000"/>
          </a:xfrm>
          <a:ln cap="flat"/>
        </p:spPr>
      </p:sp>
      <p:sp>
        <p:nvSpPr>
          <p:cNvPr id="21511"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3202544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2531"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2</a:t>
            </a:r>
          </a:p>
        </p:txBody>
      </p:sp>
      <p:sp>
        <p:nvSpPr>
          <p:cNvPr id="22532"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2533"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2534" name="Rectangle 6"/>
          <p:cNvSpPr>
            <a:spLocks noGrp="1" noRot="1" noChangeAspect="1" noChangeArrowheads="1" noTextEdit="1"/>
          </p:cNvSpPr>
          <p:nvPr>
            <p:ph type="sldImg"/>
          </p:nvPr>
        </p:nvSpPr>
        <p:spPr>
          <a:xfrm>
            <a:off x="3243263" y="514350"/>
            <a:ext cx="3386137" cy="2540000"/>
          </a:xfrm>
          <a:ln cap="flat"/>
        </p:spPr>
      </p:sp>
      <p:sp>
        <p:nvSpPr>
          <p:cNvPr id="22535"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3433953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3555"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3</a:t>
            </a:r>
          </a:p>
        </p:txBody>
      </p:sp>
      <p:sp>
        <p:nvSpPr>
          <p:cNvPr id="23556"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3557"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3558" name="Rectangle 6"/>
          <p:cNvSpPr>
            <a:spLocks noGrp="1" noRot="1" noChangeAspect="1" noChangeArrowheads="1" noTextEdit="1"/>
          </p:cNvSpPr>
          <p:nvPr>
            <p:ph type="sldImg"/>
          </p:nvPr>
        </p:nvSpPr>
        <p:spPr>
          <a:xfrm>
            <a:off x="3243263" y="514350"/>
            <a:ext cx="3386137" cy="2540000"/>
          </a:xfrm>
          <a:ln cap="flat"/>
        </p:spPr>
      </p:sp>
      <p:sp>
        <p:nvSpPr>
          <p:cNvPr id="23559"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1493119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7651"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7</a:t>
            </a:r>
          </a:p>
        </p:txBody>
      </p:sp>
      <p:sp>
        <p:nvSpPr>
          <p:cNvPr id="27652"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7653"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7654" name="Rectangle 6"/>
          <p:cNvSpPr>
            <a:spLocks noGrp="1" noRot="1" noChangeAspect="1" noChangeArrowheads="1" noTextEdit="1"/>
          </p:cNvSpPr>
          <p:nvPr>
            <p:ph type="sldImg"/>
          </p:nvPr>
        </p:nvSpPr>
        <p:spPr>
          <a:xfrm>
            <a:off x="3243263" y="514350"/>
            <a:ext cx="3386137" cy="2540000"/>
          </a:xfrm>
          <a:ln cap="flat"/>
        </p:spPr>
      </p:sp>
      <p:sp>
        <p:nvSpPr>
          <p:cNvPr id="27655"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1218582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8675"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8</a:t>
            </a:r>
          </a:p>
        </p:txBody>
      </p:sp>
      <p:sp>
        <p:nvSpPr>
          <p:cNvPr id="28676"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8677"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8678" name="Rectangle 6"/>
          <p:cNvSpPr>
            <a:spLocks noGrp="1" noRot="1" noChangeAspect="1" noChangeArrowheads="1" noTextEdit="1"/>
          </p:cNvSpPr>
          <p:nvPr>
            <p:ph type="sldImg"/>
          </p:nvPr>
        </p:nvSpPr>
        <p:spPr>
          <a:xfrm>
            <a:off x="3243263" y="514350"/>
            <a:ext cx="3386137" cy="2540000"/>
          </a:xfrm>
          <a:ln cap="flat"/>
        </p:spPr>
      </p:sp>
      <p:sp>
        <p:nvSpPr>
          <p:cNvPr id="28679"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3651027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1507"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1</a:t>
            </a:r>
          </a:p>
        </p:txBody>
      </p:sp>
      <p:sp>
        <p:nvSpPr>
          <p:cNvPr id="21508"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1509"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1510" name="Rectangle 6"/>
          <p:cNvSpPr>
            <a:spLocks noGrp="1" noRot="1" noChangeAspect="1" noChangeArrowheads="1" noTextEdit="1"/>
          </p:cNvSpPr>
          <p:nvPr>
            <p:ph type="sldImg"/>
          </p:nvPr>
        </p:nvSpPr>
        <p:spPr>
          <a:xfrm>
            <a:off x="3243263" y="514350"/>
            <a:ext cx="3386137" cy="2540000"/>
          </a:xfrm>
          <a:ln cap="flat"/>
        </p:spPr>
      </p:sp>
      <p:sp>
        <p:nvSpPr>
          <p:cNvPr id="21511"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3754170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1507"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1</a:t>
            </a:r>
          </a:p>
        </p:txBody>
      </p:sp>
      <p:sp>
        <p:nvSpPr>
          <p:cNvPr id="21508"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1509"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1510" name="Rectangle 6"/>
          <p:cNvSpPr>
            <a:spLocks noGrp="1" noRot="1" noChangeAspect="1" noChangeArrowheads="1" noTextEdit="1"/>
          </p:cNvSpPr>
          <p:nvPr>
            <p:ph type="sldImg"/>
          </p:nvPr>
        </p:nvSpPr>
        <p:spPr>
          <a:xfrm>
            <a:off x="3243263" y="514350"/>
            <a:ext cx="3386137" cy="2540000"/>
          </a:xfrm>
          <a:ln cap="flat"/>
        </p:spPr>
      </p:sp>
      <p:sp>
        <p:nvSpPr>
          <p:cNvPr id="21511"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3821905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4579"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4</a:t>
            </a:r>
          </a:p>
        </p:txBody>
      </p:sp>
      <p:sp>
        <p:nvSpPr>
          <p:cNvPr id="24580"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4581"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4582" name="Rectangle 6"/>
          <p:cNvSpPr>
            <a:spLocks noGrp="1" noRot="1" noChangeAspect="1" noChangeArrowheads="1" noTextEdit="1"/>
          </p:cNvSpPr>
          <p:nvPr>
            <p:ph type="sldImg"/>
          </p:nvPr>
        </p:nvSpPr>
        <p:spPr>
          <a:xfrm>
            <a:off x="3243263" y="514350"/>
            <a:ext cx="3386137" cy="2540000"/>
          </a:xfrm>
          <a:ln cap="flat"/>
        </p:spPr>
      </p:sp>
      <p:sp>
        <p:nvSpPr>
          <p:cNvPr id="24583"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1938922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5594510"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6627" name="Rectangle 3"/>
          <p:cNvSpPr>
            <a:spLocks noChangeArrowheads="1"/>
          </p:cNvSpPr>
          <p:nvPr/>
        </p:nvSpPr>
        <p:spPr bwMode="auto">
          <a:xfrm>
            <a:off x="5594510"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nchor="b"/>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lgn="r">
              <a:spcBef>
                <a:spcPct val="0"/>
              </a:spcBef>
            </a:pPr>
            <a:r>
              <a:rPr lang="en-US" altLang="en-US"/>
              <a:t>6</a:t>
            </a:r>
          </a:p>
        </p:txBody>
      </p:sp>
      <p:sp>
        <p:nvSpPr>
          <p:cNvPr id="26628" name="Rectangle 4"/>
          <p:cNvSpPr>
            <a:spLocks noChangeArrowheads="1"/>
          </p:cNvSpPr>
          <p:nvPr/>
        </p:nvSpPr>
        <p:spPr bwMode="auto">
          <a:xfrm>
            <a:off x="1" y="6457792"/>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eaLnBrk="1" hangingPunct="1">
              <a:spcBef>
                <a:spcPct val="0"/>
              </a:spcBef>
            </a:pPr>
            <a:endParaRPr lang="en-GB" altLang="en-US" sz="1800">
              <a:latin typeface="Tahoma" pitchFamily="34" charset="0"/>
            </a:endParaRPr>
          </a:p>
        </p:txBody>
      </p:sp>
      <p:sp>
        <p:nvSpPr>
          <p:cNvPr id="26629" name="Rectangle 5"/>
          <p:cNvSpPr>
            <a:spLocks noChangeArrowheads="1"/>
          </p:cNvSpPr>
          <p:nvPr/>
        </p:nvSpPr>
        <p:spPr bwMode="auto">
          <a:xfrm>
            <a:off x="1" y="0"/>
            <a:ext cx="4278154" cy="33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r>
              <a:rPr lang="en-US" altLang="en-US"/>
              <a:t>MEE Session 2 - Louise Poulson, University of Bath</a:t>
            </a:r>
          </a:p>
        </p:txBody>
      </p:sp>
      <p:sp>
        <p:nvSpPr>
          <p:cNvPr id="26630" name="Rectangle 6"/>
          <p:cNvSpPr>
            <a:spLocks noGrp="1" noRot="1" noChangeAspect="1" noChangeArrowheads="1" noTextEdit="1"/>
          </p:cNvSpPr>
          <p:nvPr>
            <p:ph type="sldImg"/>
          </p:nvPr>
        </p:nvSpPr>
        <p:spPr>
          <a:xfrm>
            <a:off x="3243263" y="514350"/>
            <a:ext cx="3386137" cy="2540000"/>
          </a:xfrm>
          <a:ln cap="flat"/>
        </p:spPr>
      </p:sp>
      <p:sp>
        <p:nvSpPr>
          <p:cNvPr id="26631" name="Rectangle 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mtClean="0"/>
          </a:p>
        </p:txBody>
      </p:sp>
    </p:spTree>
    <p:extLst>
      <p:ext uri="{BB962C8B-B14F-4D97-AF65-F5344CB8AC3E}">
        <p14:creationId xmlns:p14="http://schemas.microsoft.com/office/powerpoint/2010/main" val="1516147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GB"/>
          </a:p>
        </p:txBody>
      </p:sp>
      <p:sp>
        <p:nvSpPr>
          <p:cNvPr id="19" name="Footer Placeholder 18"/>
          <p:cNvSpPr>
            <a:spLocks noGrp="1"/>
          </p:cNvSpPr>
          <p:nvPr>
            <p:ph type="ftr" sz="quarter" idx="11"/>
          </p:nvPr>
        </p:nvSpPr>
        <p:spPr/>
        <p:txBody>
          <a:bodyPr/>
          <a:lstStyle/>
          <a:p>
            <a:pPr>
              <a:defRPr/>
            </a:pPr>
            <a:endParaRPr lang="en-GB"/>
          </a:p>
        </p:txBody>
      </p:sp>
      <p:sp>
        <p:nvSpPr>
          <p:cNvPr id="27" name="Slide Number Placeholder 26"/>
          <p:cNvSpPr>
            <a:spLocks noGrp="1"/>
          </p:cNvSpPr>
          <p:nvPr>
            <p:ph type="sldNum" sz="quarter" idx="12"/>
          </p:nvPr>
        </p:nvSpPr>
        <p:spPr/>
        <p:txBody>
          <a:bodyPr/>
          <a:lstStyle/>
          <a:p>
            <a:pPr>
              <a:defRPr/>
            </a:pPr>
            <a:fld id="{3CBF64C2-1EB1-4579-B097-D53CF0A7BD7C}"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3BCE38C2-490C-490C-B37F-233AB5A91341}"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6A52B09D-6A1E-4653-98B6-6DED4892FD0A}"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12D73F8-94D7-4026-9E61-599E5B1AD0B9}"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9D16BCD-1117-449C-9E5A-8FA0B92ED9FB}"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95B29E54-A697-472E-B614-D91E99EAC4C4}"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69596681-27C4-4B14-BD9B-338AB4379260}"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13B970FE-A09A-4294-9AFE-F8DA8F11C61A}"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E704DB61-73B3-4A56-9D3A-199EE350C530}"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B9367EC2-6D2F-41EF-8020-F0367EA2693B}"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a:xfrm>
            <a:off x="8077200" y="6356350"/>
            <a:ext cx="609600" cy="365125"/>
          </a:xfrm>
        </p:spPr>
        <p:txBody>
          <a:bodyPr/>
          <a:lstStyle/>
          <a:p>
            <a:pPr>
              <a:defRPr/>
            </a:pPr>
            <a:fld id="{CDC96728-39AC-4518-9646-44201334CFB1}" type="slidenum">
              <a:rPr lang="en-GB" smtClean="0"/>
              <a:pPr>
                <a:defRPr/>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B5F3C9CC-AE95-4459-BB7A-B9880EC3632B}" type="slidenum">
              <a:rPr lang="en-GB" smtClean="0"/>
              <a:pPr>
                <a:defRPr/>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www.youtube.com/watch?v=oelXFnJ-7Ms" TargetMode="External"/><Relationship Id="rId2" Type="http://schemas.openxmlformats.org/officeDocument/2006/relationships/hyperlink" Target="https://www.youtube.com/watch?v=59GsjhPolPs" TargetMode="External"/><Relationship Id="rId1" Type="http://schemas.openxmlformats.org/officeDocument/2006/relationships/slideLayout" Target="../slideLayouts/slideLayout2.xml"/><Relationship Id="rId4" Type="http://schemas.openxmlformats.org/officeDocument/2006/relationships/hyperlink" Target="https://www.youtube.com/watch?v=6bIX2b-pbwI"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A-VhzWKaHB4&amp;list=PLsTeSHxNNZbxfqfcCoOG34Y8BPWk1jKL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99592" y="1196752"/>
            <a:ext cx="7772400" cy="1462088"/>
          </a:xfrm>
        </p:spPr>
        <p:txBody>
          <a:bodyPr/>
          <a:lstStyle/>
          <a:p>
            <a:pPr algn="ctr" eaLnBrk="1" hangingPunct="1"/>
            <a:r>
              <a:rPr lang="en-GB" altLang="en-US" sz="3600" b="1" dirty="0" smtClean="0">
                <a:latin typeface="Arial" charset="0"/>
              </a:rPr>
              <a:t>Research Methods in Education </a:t>
            </a:r>
            <a:br>
              <a:rPr lang="en-GB" altLang="en-US" sz="3600" b="1" dirty="0" smtClean="0">
                <a:latin typeface="Arial" charset="0"/>
              </a:rPr>
            </a:br>
            <a:r>
              <a:rPr lang="en-GB" altLang="en-US" sz="3600" dirty="0" smtClean="0">
                <a:latin typeface="Arial" charset="0"/>
              </a:rPr>
              <a:t>Session </a:t>
            </a:r>
            <a:r>
              <a:rPr lang="en-GB" altLang="en-US" sz="3600" b="1" dirty="0" smtClean="0">
                <a:latin typeface="Arial" charset="0"/>
              </a:rPr>
              <a:t>5</a:t>
            </a:r>
          </a:p>
        </p:txBody>
      </p:sp>
      <p:sp>
        <p:nvSpPr>
          <p:cNvPr id="3075" name="Rectangle 3"/>
          <p:cNvSpPr>
            <a:spLocks noGrp="1" noChangeArrowheads="1"/>
          </p:cNvSpPr>
          <p:nvPr>
            <p:ph type="subTitle" idx="1"/>
          </p:nvPr>
        </p:nvSpPr>
        <p:spPr>
          <a:xfrm>
            <a:off x="1403350" y="3716338"/>
            <a:ext cx="6400800" cy="1752600"/>
          </a:xfrm>
        </p:spPr>
        <p:txBody>
          <a:bodyPr>
            <a:normAutofit/>
          </a:bodyPr>
          <a:lstStyle/>
          <a:p>
            <a:pPr algn="ctr" eaLnBrk="1" hangingPunct="1"/>
            <a:r>
              <a:rPr lang="en-GB" altLang="en-US" sz="3200" b="1" dirty="0" smtClean="0">
                <a:solidFill>
                  <a:schemeClr val="tx2"/>
                </a:solidFill>
                <a:latin typeface="Arial" charset="0"/>
              </a:rPr>
              <a:t>Interviews and Interviewing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71600" y="764704"/>
            <a:ext cx="7793037" cy="1462088"/>
          </a:xfrm>
        </p:spPr>
        <p:txBody>
          <a:bodyPr/>
          <a:lstStyle/>
          <a:p>
            <a:pPr eaLnBrk="1" hangingPunct="1"/>
            <a:r>
              <a:rPr lang="en-GB" altLang="en-US" sz="3200" dirty="0" smtClean="0">
                <a:latin typeface="Arial" charset="0"/>
              </a:rPr>
              <a:t>Formal interviews</a:t>
            </a:r>
          </a:p>
        </p:txBody>
      </p:sp>
      <p:sp>
        <p:nvSpPr>
          <p:cNvPr id="11267" name="Rectangle 3"/>
          <p:cNvSpPr>
            <a:spLocks noGrp="1" noChangeArrowheads="1"/>
          </p:cNvSpPr>
          <p:nvPr>
            <p:ph idx="1"/>
          </p:nvPr>
        </p:nvSpPr>
        <p:spPr>
          <a:xfrm>
            <a:off x="684213" y="2205038"/>
            <a:ext cx="7772400" cy="3096170"/>
          </a:xfrm>
        </p:spPr>
        <p:txBody>
          <a:bodyPr/>
          <a:lstStyle/>
          <a:p>
            <a:pPr lvl="2" algn="ctr" eaLnBrk="1" hangingPunct="1">
              <a:buFont typeface="Wingdings" pitchFamily="2" charset="2"/>
              <a:buNone/>
            </a:pPr>
            <a:endParaRPr lang="en-GB" altLang="en-US" sz="3200" dirty="0" smtClean="0">
              <a:latin typeface="Arial" charset="0"/>
            </a:endParaRPr>
          </a:p>
          <a:p>
            <a:pPr eaLnBrk="1" hangingPunct="1">
              <a:buFont typeface="Wingdings" pitchFamily="2" charset="2"/>
              <a:buNone/>
            </a:pPr>
            <a:r>
              <a:rPr lang="en-GB" altLang="en-US" sz="2000" dirty="0" smtClean="0">
                <a:latin typeface="Arial" charset="0"/>
              </a:rPr>
              <a:t>	Such an approach tends to be relatively inflexible. Questions and procedures have been decided in detail in advance, so that the interview focuses on specific issues; tends to be used for comparison across responses from a number of interviewees. Though essentially a read-out questionnaire, after each question there should still be the opportunity for the interviewee to comment upon the question and the response being recorded.</a:t>
            </a:r>
          </a:p>
          <a:p>
            <a:pPr eaLnBrk="1" hangingPunct="1"/>
            <a:endParaRPr lang="en-GB" alt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71600" y="980728"/>
            <a:ext cx="7793037" cy="1462087"/>
          </a:xfrm>
        </p:spPr>
        <p:txBody>
          <a:bodyPr/>
          <a:lstStyle/>
          <a:p>
            <a:pPr eaLnBrk="1" hangingPunct="1"/>
            <a:r>
              <a:rPr lang="en-GB" altLang="en-US" sz="3200" dirty="0" smtClean="0">
                <a:latin typeface="Arial" charset="0"/>
              </a:rPr>
              <a:t>Semi-structured interviews</a:t>
            </a:r>
          </a:p>
        </p:txBody>
      </p:sp>
      <p:sp>
        <p:nvSpPr>
          <p:cNvPr id="13315" name="Rectangle 3"/>
          <p:cNvSpPr>
            <a:spLocks noGrp="1" noChangeArrowheads="1"/>
          </p:cNvSpPr>
          <p:nvPr>
            <p:ph idx="1"/>
          </p:nvPr>
        </p:nvSpPr>
        <p:spPr>
          <a:xfrm>
            <a:off x="827584" y="2924944"/>
            <a:ext cx="7772400" cy="2447528"/>
          </a:xfrm>
        </p:spPr>
        <p:txBody>
          <a:bodyPr/>
          <a:lstStyle/>
          <a:p>
            <a:pPr lvl="2" algn="ctr" eaLnBrk="1" hangingPunct="1">
              <a:buFont typeface="Wingdings" pitchFamily="2" charset="2"/>
              <a:buNone/>
            </a:pPr>
            <a:endParaRPr lang="en-GB" altLang="en-US" sz="2800" dirty="0" smtClean="0">
              <a:latin typeface="Arial" charset="0"/>
            </a:endParaRPr>
          </a:p>
          <a:p>
            <a:pPr eaLnBrk="1" hangingPunct="1">
              <a:buFont typeface="Wingdings" pitchFamily="2" charset="2"/>
              <a:buNone/>
            </a:pPr>
            <a:r>
              <a:rPr lang="en-GB" altLang="en-US" sz="2000" dirty="0" smtClean="0">
                <a:latin typeface="Arial" charset="0"/>
              </a:rPr>
              <a:t>	Most interviews tend to fall between these two extremes. Interviewees need freedom to express themselves about the issues they feel are important, but some structure is required to ensure that all issues are covered (and to allow comparison, if appropriate).</a:t>
            </a:r>
          </a:p>
          <a:p>
            <a:pPr eaLnBrk="1" hangingPunct="1"/>
            <a:endParaRPr lang="en-GB"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71600" y="476672"/>
            <a:ext cx="7772400" cy="1143000"/>
          </a:xfrm>
        </p:spPr>
        <p:txBody>
          <a:bodyPr/>
          <a:lstStyle/>
          <a:p>
            <a:pPr eaLnBrk="1" hangingPunct="1"/>
            <a:r>
              <a:rPr lang="en-GB" altLang="en-US" sz="3200" dirty="0" smtClean="0">
                <a:latin typeface="Arial" charset="0"/>
              </a:rPr>
              <a:t>Forming interview schedules</a:t>
            </a:r>
          </a:p>
        </p:txBody>
      </p:sp>
      <p:sp>
        <p:nvSpPr>
          <p:cNvPr id="64515" name="Rectangle 3"/>
          <p:cNvSpPr>
            <a:spLocks noGrp="1" noChangeArrowheads="1"/>
          </p:cNvSpPr>
          <p:nvPr>
            <p:ph idx="1"/>
          </p:nvPr>
        </p:nvSpPr>
        <p:spPr>
          <a:xfrm>
            <a:off x="827088" y="2133600"/>
            <a:ext cx="7772400" cy="4114800"/>
          </a:xfrm>
        </p:spPr>
        <p:txBody>
          <a:bodyPr/>
          <a:lstStyle/>
          <a:p>
            <a:pPr eaLnBrk="1" hangingPunct="1">
              <a:buClr>
                <a:schemeClr val="tx1"/>
              </a:buClr>
              <a:buFont typeface="Wingdings" pitchFamily="2" charset="2"/>
              <a:buNone/>
            </a:pPr>
            <a:r>
              <a:rPr lang="en-GB" altLang="en-US" sz="2000" smtClean="0">
                <a:latin typeface="Arial" charset="0"/>
              </a:rPr>
              <a:t>1  Brainstorm; jumbled, un-judged lists of ideas questions, areas of interest</a:t>
            </a:r>
          </a:p>
          <a:p>
            <a:pPr eaLnBrk="1" hangingPunct="1">
              <a:buClr>
                <a:schemeClr val="tx1"/>
              </a:buClr>
              <a:buFont typeface="Wingdings" pitchFamily="2" charset="2"/>
              <a:buNone/>
            </a:pPr>
            <a:r>
              <a:rPr lang="en-GB" altLang="en-US" sz="2000" smtClean="0">
                <a:latin typeface="Arial" charset="0"/>
              </a:rPr>
              <a:t>2  Classify and categorise;  form into areas, topics, questions are grouped</a:t>
            </a:r>
          </a:p>
          <a:p>
            <a:pPr eaLnBrk="1" hangingPunct="1">
              <a:buClr>
                <a:schemeClr val="tx1"/>
              </a:buClr>
              <a:buFont typeface="Wingdings" pitchFamily="2" charset="2"/>
              <a:buNone/>
            </a:pPr>
            <a:r>
              <a:rPr lang="en-GB" altLang="en-US" sz="2000" smtClean="0">
                <a:latin typeface="Arial" charset="0"/>
              </a:rPr>
              <a:t>3  Interview guide:  select and judge which questions will actually be explored</a:t>
            </a:r>
          </a:p>
          <a:p>
            <a:pPr eaLnBrk="1" hangingPunct="1">
              <a:buClr>
                <a:schemeClr val="tx1"/>
              </a:buClr>
              <a:buFont typeface="Wingdings" pitchFamily="2" charset="2"/>
              <a:buNone/>
            </a:pPr>
            <a:r>
              <a:rPr lang="en-GB" altLang="en-US" sz="2000" smtClean="0">
                <a:latin typeface="Arial" charset="0"/>
              </a:rPr>
              <a:t>4  Interview schedule:  phrasing questions into appropriate language, remove ambiguity, careful sequence &amp; order</a:t>
            </a:r>
          </a:p>
          <a:p>
            <a:pPr eaLnBrk="1" hangingPunct="1">
              <a:buClr>
                <a:schemeClr val="tx1"/>
              </a:buClr>
              <a:buFont typeface="Wingdings" pitchFamily="2" charset="2"/>
              <a:buNone/>
            </a:pPr>
            <a:r>
              <a:rPr lang="en-GB" altLang="en-US" sz="2000" smtClean="0">
                <a:latin typeface="Arial" charset="0"/>
              </a:rPr>
              <a:t>5  Consider whether you need a follow-up to any of your questions, using prompting or probing</a:t>
            </a:r>
          </a:p>
          <a:p>
            <a:pPr eaLnBrk="1" hangingPunct="1">
              <a:buClr>
                <a:schemeClr val="tx1"/>
              </a:buClr>
              <a:buFont typeface="Wingdings" pitchFamily="2" charset="2"/>
              <a:buNone/>
            </a:pPr>
            <a:r>
              <a:rPr lang="en-GB" altLang="en-US" sz="2000" smtClean="0">
                <a:latin typeface="Arial" charset="0"/>
              </a:rPr>
              <a:t>6  Trial with an appropriate sample</a:t>
            </a:r>
          </a:p>
          <a:p>
            <a:pPr eaLnBrk="1" hangingPunct="1"/>
            <a:endParaRPr lang="en-GB" altLang="en-US"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451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45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371600" y="609600"/>
            <a:ext cx="7772400" cy="1143000"/>
          </a:xfrm>
        </p:spPr>
        <p:txBody>
          <a:bodyPr/>
          <a:lstStyle/>
          <a:p>
            <a:pPr eaLnBrk="1" hangingPunct="1"/>
            <a:r>
              <a:rPr lang="en-GB" altLang="en-US" sz="3200" dirty="0" smtClean="0">
                <a:latin typeface="Arial" charset="0"/>
              </a:rPr>
              <a:t>What are the skills required by an interviewer?</a:t>
            </a:r>
          </a:p>
        </p:txBody>
      </p:sp>
      <p:sp>
        <p:nvSpPr>
          <p:cNvPr id="65539" name="Rectangle 3"/>
          <p:cNvSpPr>
            <a:spLocks noGrp="1" noChangeArrowheads="1"/>
          </p:cNvSpPr>
          <p:nvPr>
            <p:ph idx="1"/>
          </p:nvPr>
        </p:nvSpPr>
        <p:spPr>
          <a:xfrm>
            <a:off x="1187450" y="2205038"/>
            <a:ext cx="7772400" cy="4114800"/>
          </a:xfrm>
        </p:spPr>
        <p:txBody>
          <a:bodyPr/>
          <a:lstStyle/>
          <a:p>
            <a:pPr eaLnBrk="1" hangingPunct="1">
              <a:buClr>
                <a:schemeClr val="tx1"/>
              </a:buClr>
              <a:buFont typeface="Wingdings" pitchFamily="2" charset="2"/>
              <a:buNone/>
            </a:pPr>
            <a:r>
              <a:rPr lang="en-GB" altLang="en-US" sz="2000" smtClean="0">
                <a:latin typeface="Arial" charset="0"/>
              </a:rPr>
              <a:t>The good interviewer needs to be:</a:t>
            </a:r>
          </a:p>
          <a:p>
            <a:pPr eaLnBrk="1" hangingPunct="1">
              <a:buClr>
                <a:schemeClr val="tx1"/>
              </a:buClr>
              <a:buFont typeface="Wingdings" pitchFamily="2" charset="2"/>
              <a:buNone/>
            </a:pPr>
            <a:endParaRPr lang="en-GB" altLang="en-US" sz="2000" smtClean="0">
              <a:latin typeface="Arial" charset="0"/>
            </a:endParaRPr>
          </a:p>
          <a:p>
            <a:pPr lvl="1" eaLnBrk="1" hangingPunct="1"/>
            <a:r>
              <a:rPr lang="en-GB" altLang="en-US" sz="2000" smtClean="0">
                <a:latin typeface="Arial" charset="0"/>
              </a:rPr>
              <a:t>Attentive</a:t>
            </a:r>
          </a:p>
          <a:p>
            <a:pPr lvl="1" eaLnBrk="1" hangingPunct="1"/>
            <a:r>
              <a:rPr lang="en-GB" altLang="en-US" sz="2000" smtClean="0">
                <a:latin typeface="Arial" charset="0"/>
              </a:rPr>
              <a:t>Non judgmental </a:t>
            </a:r>
          </a:p>
          <a:p>
            <a:pPr lvl="1" eaLnBrk="1" hangingPunct="1"/>
            <a:r>
              <a:rPr lang="en-GB" altLang="en-US" sz="2000" smtClean="0">
                <a:latin typeface="Arial" charset="0"/>
              </a:rPr>
              <a:t>Sensitive to the informant</a:t>
            </a:r>
          </a:p>
          <a:p>
            <a:pPr lvl="1" eaLnBrk="1" hangingPunct="1"/>
            <a:r>
              <a:rPr lang="en-GB" altLang="en-US" sz="2000" smtClean="0">
                <a:latin typeface="Arial" charset="0"/>
              </a:rPr>
              <a:t>Able to tolerate silence</a:t>
            </a:r>
          </a:p>
          <a:p>
            <a:pPr lvl="1" eaLnBrk="1" hangingPunct="1"/>
            <a:r>
              <a:rPr lang="en-GB" altLang="en-US" sz="2000" smtClean="0">
                <a:latin typeface="Arial" charset="0"/>
              </a:rPr>
              <a:t>Good at using prompts, probes and checks</a:t>
            </a:r>
          </a:p>
          <a:p>
            <a:pPr lvl="1" eaLnBrk="1" hangingPunct="1"/>
            <a:r>
              <a:rPr lang="en-GB" altLang="en-US" sz="2000" smtClean="0">
                <a:latin typeface="Arial" charset="0"/>
              </a:rPr>
              <a:t>Able to let everyone have their say</a:t>
            </a:r>
          </a:p>
          <a:p>
            <a:pPr eaLnBrk="1" hangingPunct="1"/>
            <a:endParaRPr lang="en-GB" altLang="en-US" sz="2000" smtClean="0">
              <a:latin typeface="Arial" charset="0"/>
            </a:endParaRPr>
          </a:p>
          <a:p>
            <a:pPr eaLnBrk="1" hangingPunct="1"/>
            <a:endParaRPr lang="en-GB" altLang="en-US" sz="20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55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553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553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553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350963" y="0"/>
            <a:ext cx="7793037" cy="1462088"/>
          </a:xfrm>
        </p:spPr>
        <p:txBody>
          <a:bodyPr/>
          <a:lstStyle/>
          <a:p>
            <a:pPr eaLnBrk="1" hangingPunct="1"/>
            <a:r>
              <a:rPr lang="en-GB" altLang="en-US" sz="3200" smtClean="0">
                <a:latin typeface="Arial" charset="0"/>
              </a:rPr>
              <a:t>Points to bear in mind:</a:t>
            </a:r>
          </a:p>
        </p:txBody>
      </p:sp>
      <p:sp>
        <p:nvSpPr>
          <p:cNvPr id="56323" name="Rectangle 3"/>
          <p:cNvSpPr>
            <a:spLocks noGrp="1" noChangeArrowheads="1"/>
          </p:cNvSpPr>
          <p:nvPr>
            <p:ph idx="1"/>
          </p:nvPr>
        </p:nvSpPr>
        <p:spPr>
          <a:xfrm>
            <a:off x="684213" y="1844675"/>
            <a:ext cx="7848600" cy="5013325"/>
          </a:xfrm>
        </p:spPr>
        <p:txBody>
          <a:bodyPr>
            <a:normAutofit lnSpcReduction="10000"/>
          </a:bodyPr>
          <a:lstStyle/>
          <a:p>
            <a:pPr marL="723900" lvl="3" indent="-381000" eaLnBrk="1" hangingPunct="1">
              <a:buClr>
                <a:schemeClr val="folHlink"/>
              </a:buClr>
              <a:buSzTx/>
              <a:buFont typeface="Wingdings" pitchFamily="2" charset="2"/>
              <a:buChar char="§"/>
            </a:pPr>
            <a:r>
              <a:rPr lang="en-GB" altLang="en-US" dirty="0" smtClean="0">
                <a:latin typeface="Arial" charset="0"/>
              </a:rPr>
              <a:t>Make sure sufficient time is available for the interview.</a:t>
            </a:r>
          </a:p>
          <a:p>
            <a:pPr marL="685800" lvl="2" indent="-457200" eaLnBrk="1" hangingPunct="1">
              <a:buSzTx/>
              <a:buFont typeface="Wingdings" pitchFamily="2" charset="2"/>
              <a:buNone/>
            </a:pPr>
            <a:endParaRPr lang="en-GB" altLang="en-US" sz="800" dirty="0" smtClean="0">
              <a:latin typeface="Arial" charset="0"/>
            </a:endParaRPr>
          </a:p>
          <a:p>
            <a:pPr marL="723900" lvl="3" indent="-381000" eaLnBrk="1" hangingPunct="1">
              <a:buClr>
                <a:schemeClr val="folHlink"/>
              </a:buClr>
              <a:buSzTx/>
              <a:buFont typeface="Wingdings" pitchFamily="2" charset="2"/>
              <a:buChar char="§"/>
            </a:pPr>
            <a:r>
              <a:rPr lang="en-GB" altLang="en-US" dirty="0" smtClean="0">
                <a:latin typeface="Arial" charset="0"/>
              </a:rPr>
              <a:t>Make sure the interviewee is clear about the reasons for the interview, and that confidentiality has been agreed.</a:t>
            </a:r>
          </a:p>
          <a:p>
            <a:pPr marL="609600" indent="-609600" eaLnBrk="1" hangingPunct="1">
              <a:buSzTx/>
              <a:buFont typeface="Wingdings" pitchFamily="2" charset="2"/>
              <a:buNone/>
            </a:pPr>
            <a:endParaRPr lang="en-GB" altLang="en-US" sz="800" dirty="0" smtClean="0">
              <a:latin typeface="Arial" charset="0"/>
            </a:endParaRPr>
          </a:p>
          <a:p>
            <a:pPr marL="723900" lvl="3" indent="-381000" eaLnBrk="1" hangingPunct="1">
              <a:buClr>
                <a:schemeClr val="folHlink"/>
              </a:buClr>
              <a:buSzTx/>
              <a:buFont typeface="Wingdings" pitchFamily="2" charset="2"/>
              <a:buChar char="§"/>
            </a:pPr>
            <a:r>
              <a:rPr lang="en-GB" altLang="en-US" dirty="0" smtClean="0">
                <a:latin typeface="Arial" charset="0"/>
              </a:rPr>
              <a:t>Make sure the interviewee is sitting comfortably and that the interviewer is not in a superior position by virtue of where he/she is sitting.</a:t>
            </a:r>
          </a:p>
          <a:p>
            <a:pPr marL="723900" lvl="3" indent="-381000" eaLnBrk="1" hangingPunct="1">
              <a:buClr>
                <a:schemeClr val="folHlink"/>
              </a:buClr>
              <a:buSzTx/>
              <a:buFont typeface="Wingdings" pitchFamily="2" charset="2"/>
              <a:buNone/>
            </a:pPr>
            <a:endParaRPr lang="en-GB" altLang="en-US" sz="800" dirty="0" smtClean="0">
              <a:latin typeface="Arial" charset="0"/>
            </a:endParaRPr>
          </a:p>
          <a:p>
            <a:pPr marL="723900" lvl="3" indent="-381000" eaLnBrk="1" hangingPunct="1">
              <a:buClr>
                <a:schemeClr val="folHlink"/>
              </a:buClr>
              <a:buSzTx/>
              <a:buFont typeface="Wingdings" pitchFamily="2" charset="2"/>
              <a:buChar char="§"/>
            </a:pPr>
            <a:r>
              <a:rPr lang="en-GB" altLang="en-US" dirty="0" smtClean="0">
                <a:latin typeface="Arial" charset="0"/>
              </a:rPr>
              <a:t>Make sure the possibility of intrusive interruption is eliminated/minimised, as far as possible (e.g. mobile phones!)</a:t>
            </a:r>
          </a:p>
          <a:p>
            <a:pPr marL="609600" indent="-609600" eaLnBrk="1" hangingPunct="1">
              <a:buSzTx/>
              <a:buFont typeface="Wingdings" pitchFamily="2" charset="2"/>
              <a:buNone/>
            </a:pPr>
            <a:endParaRPr lang="en-GB" altLang="en-US" sz="800" dirty="0" smtClean="0">
              <a:latin typeface="Arial" charset="0"/>
            </a:endParaRPr>
          </a:p>
          <a:p>
            <a:pPr marL="723900" lvl="3" indent="-381000" eaLnBrk="1" hangingPunct="1">
              <a:buClr>
                <a:schemeClr val="folHlink"/>
              </a:buClr>
              <a:buSzTx/>
              <a:buFont typeface="Wingdings" pitchFamily="2" charset="2"/>
              <a:buChar char="§"/>
            </a:pPr>
            <a:r>
              <a:rPr lang="en-GB" altLang="en-US" dirty="0" smtClean="0">
                <a:latin typeface="Arial" charset="0"/>
              </a:rPr>
              <a:t>Make sure that the recorder or electronic device is switched on and working (if applicable).</a:t>
            </a:r>
          </a:p>
          <a:p>
            <a:pPr marL="723900" lvl="3" indent="-381000" eaLnBrk="1" hangingPunct="1">
              <a:buClr>
                <a:schemeClr val="folHlink"/>
              </a:buClr>
              <a:buSzTx/>
              <a:buFont typeface="Wingdings" pitchFamily="2" charset="2"/>
              <a:buChar char="§"/>
            </a:pPr>
            <a:r>
              <a:rPr lang="en-GB" altLang="en-US" dirty="0" smtClean="0">
                <a:latin typeface="Arial" charset="0"/>
              </a:rPr>
              <a:t>Begin with questions that will help to relax and put the interviewee at ease</a:t>
            </a:r>
          </a:p>
          <a:p>
            <a:pPr marL="609600" indent="-609600" eaLnBrk="1" hangingPunct="1">
              <a:buSzTx/>
              <a:buFont typeface="Wingdings" pitchFamily="2" charset="2"/>
              <a:buNone/>
            </a:pPr>
            <a:endParaRPr lang="en-GB" altLang="en-US" sz="800" dirty="0" smtClean="0">
              <a:latin typeface="Arial" charset="0"/>
            </a:endParaRPr>
          </a:p>
          <a:p>
            <a:pPr marL="609600" indent="-609600" eaLnBrk="1" hangingPunct="1">
              <a:buSzTx/>
              <a:buFont typeface="Wingdings" pitchFamily="2" charset="2"/>
              <a:buNone/>
            </a:pPr>
            <a:r>
              <a:rPr lang="en-GB" altLang="en-US" sz="2000" dirty="0" smtClean="0">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632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6323">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63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409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4100" name="Rectangle 4"/>
          <p:cNvSpPr>
            <a:spLocks noGrp="1" noChangeArrowheads="1"/>
          </p:cNvSpPr>
          <p:nvPr>
            <p:ph type="title"/>
          </p:nvPr>
        </p:nvSpPr>
        <p:spPr>
          <a:xfrm>
            <a:off x="1187450" y="476250"/>
            <a:ext cx="7793038" cy="1462088"/>
          </a:xfrm>
          <a:noFill/>
        </p:spPr>
        <p:txBody>
          <a:bodyPr lIns="90488" tIns="44450" rIns="90488" bIns="44450" anchor="ctr"/>
          <a:lstStyle/>
          <a:p>
            <a:pPr eaLnBrk="1" hangingPunct="1"/>
            <a:r>
              <a:rPr lang="en-GB" altLang="en-US" sz="3200" dirty="0" smtClean="0">
                <a:latin typeface="Arial" charset="0"/>
              </a:rPr>
              <a:t>An Interviewing Exercise</a:t>
            </a:r>
          </a:p>
        </p:txBody>
      </p:sp>
      <p:sp>
        <p:nvSpPr>
          <p:cNvPr id="37893" name="Rectangle 5"/>
          <p:cNvSpPr>
            <a:spLocks noGrp="1" noChangeArrowheads="1"/>
          </p:cNvSpPr>
          <p:nvPr>
            <p:ph idx="1"/>
          </p:nvPr>
        </p:nvSpPr>
        <p:spPr>
          <a:xfrm>
            <a:off x="467544" y="1700808"/>
            <a:ext cx="8136904" cy="4824536"/>
          </a:xfrm>
          <a:noFill/>
        </p:spPr>
        <p:txBody>
          <a:bodyPr lIns="90488" tIns="44450" rIns="90488" bIns="44450">
            <a:normAutofit lnSpcReduction="10000"/>
          </a:bodyPr>
          <a:lstStyle/>
          <a:p>
            <a:pPr marL="457200" indent="-457200" eaLnBrk="1" hangingPunct="1">
              <a:spcBef>
                <a:spcPct val="0"/>
              </a:spcBef>
              <a:spcAft>
                <a:spcPts val="1200"/>
              </a:spcAft>
              <a:buFont typeface="+mj-lt"/>
              <a:buAutoNum type="arabicPeriod"/>
            </a:pPr>
            <a:r>
              <a:rPr lang="en-GB" altLang="en-US" sz="2000" dirty="0" smtClean="0">
                <a:latin typeface="Arial" charset="0"/>
              </a:rPr>
              <a:t>Working in groups of three, create a your own short interview schedule for you to use on each other on a subject of your choice (could be work-related, leisure activities, travel but nothing too personal!). Think about three of four main questions and then some prompts and/or follow-up questions.</a:t>
            </a:r>
          </a:p>
          <a:p>
            <a:pPr marL="457200" indent="-457200" eaLnBrk="1" hangingPunct="1">
              <a:spcBef>
                <a:spcPct val="0"/>
              </a:spcBef>
              <a:spcAft>
                <a:spcPts val="1200"/>
              </a:spcAft>
              <a:buFont typeface="+mj-lt"/>
              <a:buAutoNum type="arabicPeriod"/>
            </a:pPr>
            <a:r>
              <a:rPr lang="en-GB" altLang="en-US" sz="2000" dirty="0" smtClean="0">
                <a:latin typeface="Arial" charset="0"/>
              </a:rPr>
              <a:t>Decide on who will be interviewer, who will be interviewee and who will be a non-participant observer</a:t>
            </a:r>
          </a:p>
          <a:p>
            <a:pPr marL="457200" indent="-457200" eaLnBrk="1" hangingPunct="1">
              <a:spcBef>
                <a:spcPct val="0"/>
              </a:spcBef>
              <a:spcAft>
                <a:spcPts val="1200"/>
              </a:spcAft>
              <a:buFont typeface="+mj-lt"/>
              <a:buAutoNum type="arabicPeriod"/>
            </a:pPr>
            <a:r>
              <a:rPr lang="en-GB" altLang="en-US" sz="2000" dirty="0" smtClean="0">
                <a:latin typeface="Arial" charset="0"/>
              </a:rPr>
              <a:t>Conduct the interview with the interviewer using his or her questions. (About 10 minutes maximum – observer to intervene if necessary.)</a:t>
            </a:r>
          </a:p>
          <a:p>
            <a:pPr marL="457200" indent="-457200" eaLnBrk="1" hangingPunct="1">
              <a:spcBef>
                <a:spcPct val="0"/>
              </a:spcBef>
              <a:spcAft>
                <a:spcPts val="1200"/>
              </a:spcAft>
              <a:buFont typeface="+mj-lt"/>
              <a:buAutoNum type="arabicPeriod"/>
            </a:pPr>
            <a:r>
              <a:rPr lang="en-GB" altLang="en-US" sz="2000" dirty="0" smtClean="0">
                <a:latin typeface="Arial" charset="0"/>
              </a:rPr>
              <a:t>The observer should note anything of interest about the way the interview is conducted, the way the interviewee responds and the responses themselves. </a:t>
            </a:r>
          </a:p>
          <a:p>
            <a:pPr marL="457200" indent="-457200" eaLnBrk="1" hangingPunct="1">
              <a:spcBef>
                <a:spcPct val="0"/>
              </a:spcBef>
              <a:spcAft>
                <a:spcPts val="1200"/>
              </a:spcAft>
              <a:buFont typeface="+mj-lt"/>
              <a:buAutoNum type="arabicPeriod"/>
            </a:pPr>
            <a:r>
              <a:rPr lang="en-GB" altLang="en-US" sz="2000" dirty="0" smtClean="0">
                <a:latin typeface="Arial" charset="0"/>
              </a:rPr>
              <a:t>Observer and interviewee then provide feedback/debriefing to interviewer; interviewer provides own reflections (</a:t>
            </a:r>
            <a:r>
              <a:rPr lang="en-GB" altLang="en-US" sz="2000" smtClean="0">
                <a:latin typeface="Arial" charset="0"/>
              </a:rPr>
              <a:t>10 minutes).</a:t>
            </a:r>
            <a:endParaRPr lang="en-GB" altLang="en-US" sz="2000" dirty="0" smtClean="0">
              <a:latin typeface="Arial" charset="0"/>
            </a:endParaRPr>
          </a:p>
        </p:txBody>
      </p:sp>
    </p:spTree>
    <p:extLst>
      <p:ext uri="{BB962C8B-B14F-4D97-AF65-F5344CB8AC3E}">
        <p14:creationId xmlns:p14="http://schemas.microsoft.com/office/powerpoint/2010/main" val="101994964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409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4100" name="Rectangle 4"/>
          <p:cNvSpPr>
            <a:spLocks noGrp="1" noChangeArrowheads="1"/>
          </p:cNvSpPr>
          <p:nvPr>
            <p:ph type="title"/>
          </p:nvPr>
        </p:nvSpPr>
        <p:spPr>
          <a:xfrm>
            <a:off x="1187450" y="476250"/>
            <a:ext cx="7793038" cy="1462088"/>
          </a:xfrm>
          <a:noFill/>
        </p:spPr>
        <p:txBody>
          <a:bodyPr lIns="90488" tIns="44450" rIns="90488" bIns="44450" anchor="ctr"/>
          <a:lstStyle/>
          <a:p>
            <a:pPr eaLnBrk="1" hangingPunct="1"/>
            <a:r>
              <a:rPr lang="en-GB" altLang="en-US" sz="3200" dirty="0" smtClean="0">
                <a:latin typeface="Arial" charset="0"/>
              </a:rPr>
              <a:t>An Interviewing Exercise</a:t>
            </a:r>
          </a:p>
        </p:txBody>
      </p:sp>
      <p:sp>
        <p:nvSpPr>
          <p:cNvPr id="37893" name="Rectangle 5"/>
          <p:cNvSpPr>
            <a:spLocks noGrp="1" noChangeArrowheads="1"/>
          </p:cNvSpPr>
          <p:nvPr>
            <p:ph idx="1"/>
          </p:nvPr>
        </p:nvSpPr>
        <p:spPr>
          <a:xfrm>
            <a:off x="467544" y="1700808"/>
            <a:ext cx="8136904" cy="4824536"/>
          </a:xfrm>
          <a:noFill/>
        </p:spPr>
        <p:txBody>
          <a:bodyPr lIns="90488" tIns="44450" rIns="90488" bIns="44450">
            <a:normAutofit/>
          </a:bodyPr>
          <a:lstStyle/>
          <a:p>
            <a:pPr marL="0" indent="0">
              <a:spcBef>
                <a:spcPct val="0"/>
              </a:spcBef>
              <a:spcAft>
                <a:spcPts val="1200"/>
              </a:spcAft>
              <a:buNone/>
            </a:pPr>
            <a:r>
              <a:rPr lang="en-GB" altLang="en-US" sz="2000" dirty="0">
                <a:latin typeface="Arial" charset="0"/>
              </a:rPr>
              <a:t>Change </a:t>
            </a:r>
            <a:r>
              <a:rPr lang="en-GB" altLang="en-US" sz="2000" dirty="0" smtClean="0">
                <a:latin typeface="Arial" charset="0"/>
              </a:rPr>
              <a:t>roles </a:t>
            </a:r>
            <a:r>
              <a:rPr lang="en-GB" altLang="en-US" sz="2000" dirty="0">
                <a:latin typeface="Arial" charset="0"/>
              </a:rPr>
              <a:t>and repeat 3.-5. to allow all to have a turn at each </a:t>
            </a:r>
            <a:r>
              <a:rPr lang="en-GB" altLang="en-US" sz="2000" dirty="0" smtClean="0">
                <a:latin typeface="Arial" charset="0"/>
              </a:rPr>
              <a:t>role</a:t>
            </a:r>
            <a:r>
              <a:rPr lang="en-GB" altLang="en-US" sz="2000" dirty="0">
                <a:latin typeface="Arial" charset="0"/>
              </a:rPr>
              <a:t>:</a:t>
            </a:r>
            <a:endParaRPr lang="en-GB" altLang="en-US" sz="2000" dirty="0" smtClean="0">
              <a:latin typeface="Arial" charset="0"/>
            </a:endParaRPr>
          </a:p>
          <a:p>
            <a:pPr marL="0" indent="0">
              <a:spcBef>
                <a:spcPct val="0"/>
              </a:spcBef>
              <a:spcAft>
                <a:spcPts val="1200"/>
              </a:spcAft>
              <a:buNone/>
            </a:pPr>
            <a:endParaRPr lang="en-GB" altLang="en-US" sz="2000" dirty="0" smtClean="0">
              <a:latin typeface="Arial" charset="0"/>
            </a:endParaRPr>
          </a:p>
          <a:p>
            <a:pPr marL="0" indent="0">
              <a:spcBef>
                <a:spcPct val="0"/>
              </a:spcBef>
              <a:spcAft>
                <a:spcPts val="1200"/>
              </a:spcAft>
              <a:buNone/>
            </a:pPr>
            <a:endParaRPr lang="en-GB" altLang="en-US" sz="2000" dirty="0">
              <a:latin typeface="Arial" charset="0"/>
            </a:endParaRPr>
          </a:p>
          <a:p>
            <a:pPr marL="0" indent="0" algn="ctr">
              <a:spcBef>
                <a:spcPct val="0"/>
              </a:spcBef>
              <a:spcAft>
                <a:spcPts val="1200"/>
              </a:spcAft>
              <a:buNone/>
            </a:pPr>
            <a:r>
              <a:rPr lang="en-GB" altLang="en-US" sz="2800" dirty="0" smtClean="0">
                <a:latin typeface="Arial" charset="0"/>
              </a:rPr>
              <a:t>A interviews B while C observes</a:t>
            </a:r>
          </a:p>
          <a:p>
            <a:pPr marL="0" indent="0" algn="ctr">
              <a:spcBef>
                <a:spcPct val="0"/>
              </a:spcBef>
              <a:spcAft>
                <a:spcPts val="1200"/>
              </a:spcAft>
              <a:buNone/>
            </a:pPr>
            <a:r>
              <a:rPr lang="en-GB" altLang="en-US" sz="2800" dirty="0" smtClean="0">
                <a:latin typeface="Arial" charset="0"/>
              </a:rPr>
              <a:t>B interviews C while A observes</a:t>
            </a:r>
          </a:p>
          <a:p>
            <a:pPr marL="0" indent="0" algn="ctr">
              <a:spcBef>
                <a:spcPct val="0"/>
              </a:spcBef>
              <a:spcAft>
                <a:spcPts val="1200"/>
              </a:spcAft>
              <a:buNone/>
            </a:pPr>
            <a:r>
              <a:rPr lang="en-GB" altLang="en-US" sz="2800" dirty="0" smtClean="0">
                <a:latin typeface="Arial" charset="0"/>
              </a:rPr>
              <a:t>C interviews A while B observes</a:t>
            </a:r>
            <a:endParaRPr lang="en-GB" altLang="en-US" sz="2800" dirty="0">
              <a:latin typeface="Arial" charset="0"/>
            </a:endParaRPr>
          </a:p>
        </p:txBody>
      </p:sp>
    </p:spTree>
    <p:extLst>
      <p:ext uri="{BB962C8B-B14F-4D97-AF65-F5344CB8AC3E}">
        <p14:creationId xmlns:p14="http://schemas.microsoft.com/office/powerpoint/2010/main" val="264673599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717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7172" name="Rectangle 4"/>
          <p:cNvSpPr>
            <a:spLocks noGrp="1" noChangeArrowheads="1"/>
          </p:cNvSpPr>
          <p:nvPr>
            <p:ph type="title"/>
          </p:nvPr>
        </p:nvSpPr>
        <p:spPr>
          <a:xfrm>
            <a:off x="899592" y="862013"/>
            <a:ext cx="4176638" cy="814387"/>
          </a:xfrm>
          <a:noFill/>
        </p:spPr>
        <p:txBody>
          <a:bodyPr lIns="90488" tIns="44450" rIns="90488" bIns="44450" anchor="ctr"/>
          <a:lstStyle/>
          <a:p>
            <a:pPr eaLnBrk="1" hangingPunct="1"/>
            <a:r>
              <a:rPr lang="en-GB" altLang="en-US" sz="3200" dirty="0" smtClean="0">
                <a:latin typeface="Arial" charset="0"/>
              </a:rPr>
              <a:t>Recording interviews</a:t>
            </a:r>
          </a:p>
        </p:txBody>
      </p:sp>
      <p:sp>
        <p:nvSpPr>
          <p:cNvPr id="44037" name="Rectangle 5"/>
          <p:cNvSpPr>
            <a:spLocks noGrp="1" noChangeArrowheads="1"/>
          </p:cNvSpPr>
          <p:nvPr>
            <p:ph idx="1"/>
          </p:nvPr>
        </p:nvSpPr>
        <p:spPr>
          <a:xfrm>
            <a:off x="929150" y="2060848"/>
            <a:ext cx="6667186" cy="4114800"/>
          </a:xfrm>
          <a:noFill/>
        </p:spPr>
        <p:txBody>
          <a:bodyPr lIns="90488" tIns="44450" rIns="90488" bIns="44450">
            <a:normAutofit lnSpcReduction="10000"/>
          </a:bodyPr>
          <a:lstStyle/>
          <a:p>
            <a:pPr eaLnBrk="1" hangingPunct="1">
              <a:buFont typeface="Wingdings" pitchFamily="2" charset="2"/>
              <a:buNone/>
            </a:pPr>
            <a:r>
              <a:rPr lang="en-GB" altLang="en-US" sz="2000" b="1" dirty="0" smtClean="0">
                <a:solidFill>
                  <a:schemeClr val="tx2"/>
                </a:solidFill>
                <a:latin typeface="Arial" charset="0"/>
              </a:rPr>
              <a:t>Advantages</a:t>
            </a:r>
          </a:p>
          <a:p>
            <a:pPr eaLnBrk="1" hangingPunct="1">
              <a:buSzTx/>
              <a:buFont typeface="Wingdings" pitchFamily="2" charset="2"/>
              <a:buNone/>
            </a:pPr>
            <a:endParaRPr lang="en-GB" altLang="en-US" sz="2000" dirty="0" smtClean="0">
              <a:latin typeface="Arial" charset="0"/>
            </a:endParaRPr>
          </a:p>
          <a:p>
            <a:pPr eaLnBrk="1" hangingPunct="1">
              <a:buSzTx/>
              <a:buFont typeface="Wingdings" pitchFamily="2" charset="2"/>
              <a:buChar char="§"/>
            </a:pPr>
            <a:r>
              <a:rPr lang="en-GB" altLang="en-US" sz="2000" dirty="0" smtClean="0">
                <a:latin typeface="Arial" charset="0"/>
              </a:rPr>
              <a:t>Interviewer is left free to concentrate on the interview</a:t>
            </a:r>
          </a:p>
          <a:p>
            <a:pPr eaLnBrk="1" hangingPunct="1">
              <a:buSzTx/>
              <a:buFont typeface="Wingdings" pitchFamily="2" charset="2"/>
              <a:buChar char="§"/>
            </a:pPr>
            <a:r>
              <a:rPr lang="en-GB" altLang="en-US" sz="2000" dirty="0" smtClean="0">
                <a:latin typeface="Arial" charset="0"/>
              </a:rPr>
              <a:t>Flow of answers from the interviewee is not broken</a:t>
            </a:r>
          </a:p>
          <a:p>
            <a:pPr eaLnBrk="1" hangingPunct="1">
              <a:buSzTx/>
              <a:buFont typeface="Wingdings" pitchFamily="2" charset="2"/>
              <a:buChar char="§"/>
            </a:pPr>
            <a:r>
              <a:rPr lang="en-GB" altLang="en-US" sz="2000" dirty="0" smtClean="0">
                <a:latin typeface="Arial" charset="0"/>
              </a:rPr>
              <a:t>A verbatim record exists of what was said</a:t>
            </a:r>
          </a:p>
          <a:p>
            <a:pPr marL="0" indent="0" eaLnBrk="1" hangingPunct="1">
              <a:buSzTx/>
              <a:buNone/>
            </a:pPr>
            <a:endParaRPr lang="en-GB" altLang="en-US" sz="2000" dirty="0" smtClean="0">
              <a:latin typeface="Arial" charset="0"/>
            </a:endParaRPr>
          </a:p>
          <a:p>
            <a:pPr marL="0" indent="0" eaLnBrk="1" hangingPunct="1">
              <a:buSzTx/>
              <a:buNone/>
            </a:pPr>
            <a:r>
              <a:rPr lang="en-GB" altLang="en-US" sz="2000" b="1" dirty="0" smtClean="0">
                <a:solidFill>
                  <a:schemeClr val="tx2"/>
                </a:solidFill>
                <a:latin typeface="Arial" charset="0"/>
              </a:rPr>
              <a:t>Disadvantages</a:t>
            </a:r>
            <a:endParaRPr lang="en-GB" altLang="en-US" sz="2000" b="1" dirty="0">
              <a:solidFill>
                <a:schemeClr val="tx2"/>
              </a:solidFill>
              <a:latin typeface="Arial" charset="0"/>
            </a:endParaRPr>
          </a:p>
          <a:p>
            <a:pPr marL="0" indent="0">
              <a:lnSpc>
                <a:spcPct val="90000"/>
              </a:lnSpc>
              <a:buSzTx/>
              <a:buFont typeface="Wingdings" pitchFamily="2" charset="2"/>
              <a:buChar char="§"/>
              <a:tabLst>
                <a:tab pos="2159000" algn="l"/>
              </a:tabLst>
            </a:pPr>
            <a:endParaRPr lang="en-GB" altLang="en-US" sz="2000" dirty="0">
              <a:latin typeface="Arial" charset="0"/>
            </a:endParaRPr>
          </a:p>
          <a:p>
            <a:pPr marL="0" indent="0">
              <a:lnSpc>
                <a:spcPct val="90000"/>
              </a:lnSpc>
              <a:buSzTx/>
              <a:buFont typeface="Wingdings" pitchFamily="2" charset="2"/>
              <a:buChar char="§"/>
              <a:tabLst>
                <a:tab pos="2159000" algn="l"/>
              </a:tabLst>
            </a:pPr>
            <a:r>
              <a:rPr lang="en-GB" altLang="en-US" sz="2000" dirty="0">
                <a:latin typeface="Arial" charset="0"/>
                <a:cs typeface="Times New Roman" pitchFamily="18" charset="0"/>
              </a:rPr>
              <a:t> The presence of the recorder may be </a:t>
            </a:r>
            <a:r>
              <a:rPr lang="en-GB" altLang="en-US" sz="2000" dirty="0" smtClean="0">
                <a:latin typeface="Arial" charset="0"/>
                <a:cs typeface="Times New Roman" pitchFamily="18" charset="0"/>
              </a:rPr>
              <a:t>off-putting</a:t>
            </a:r>
            <a:endParaRPr lang="en-GB" altLang="en-US" sz="2000" dirty="0">
              <a:latin typeface="Arial" charset="0"/>
              <a:cs typeface="Times New Roman" pitchFamily="18" charset="0"/>
            </a:endParaRPr>
          </a:p>
          <a:p>
            <a:pPr marL="0" indent="0">
              <a:lnSpc>
                <a:spcPct val="90000"/>
              </a:lnSpc>
              <a:buSzTx/>
              <a:buFont typeface="Wingdings" pitchFamily="2" charset="2"/>
              <a:buChar char="§"/>
              <a:tabLst>
                <a:tab pos="2159000" algn="l"/>
              </a:tabLst>
            </a:pPr>
            <a:r>
              <a:rPr lang="en-GB" altLang="en-US" sz="2000" dirty="0">
                <a:latin typeface="Arial" charset="0"/>
                <a:cs typeface="Times New Roman" pitchFamily="18" charset="0"/>
              </a:rPr>
              <a:t> The r</a:t>
            </a:r>
            <a:r>
              <a:rPr lang="en-GB" altLang="en-US" sz="2000" dirty="0">
                <a:latin typeface="Arial" charset="0"/>
              </a:rPr>
              <a:t>ecorder may break down or be incorrectly </a:t>
            </a:r>
            <a:r>
              <a:rPr lang="en-GB" altLang="en-US" sz="2000" dirty="0" smtClean="0">
                <a:latin typeface="Arial" charset="0"/>
              </a:rPr>
              <a:t>set</a:t>
            </a:r>
            <a:endParaRPr lang="en-GB" altLang="en-US" sz="2000" dirty="0">
              <a:latin typeface="Arial" charset="0"/>
            </a:endParaRPr>
          </a:p>
          <a:p>
            <a:pPr marL="0" indent="0">
              <a:lnSpc>
                <a:spcPct val="90000"/>
              </a:lnSpc>
              <a:buSzTx/>
              <a:buFont typeface="Wingdings" pitchFamily="2" charset="2"/>
              <a:buChar char="§"/>
              <a:tabLst>
                <a:tab pos="2159000" algn="l"/>
              </a:tabLst>
            </a:pPr>
            <a:r>
              <a:rPr lang="en-GB" altLang="en-US" sz="2000" dirty="0">
                <a:latin typeface="Arial" charset="0"/>
              </a:rPr>
              <a:t> Interviewer may get ‘carried away</a:t>
            </a:r>
            <a:r>
              <a:rPr lang="en-GB" altLang="en-US" sz="2000" dirty="0" smtClean="0">
                <a:latin typeface="Arial" charset="0"/>
              </a:rPr>
              <a:t>’</a:t>
            </a:r>
            <a:endParaRPr lang="en-GB" altLang="en-US" sz="2000" dirty="0">
              <a:latin typeface="Arial" charset="0"/>
            </a:endParaRPr>
          </a:p>
          <a:p>
            <a:pPr marL="0" indent="0">
              <a:lnSpc>
                <a:spcPct val="90000"/>
              </a:lnSpc>
              <a:buSzTx/>
              <a:buFont typeface="Wingdings" pitchFamily="2" charset="2"/>
              <a:buChar char="§"/>
              <a:tabLst>
                <a:tab pos="2159000" algn="l"/>
              </a:tabLst>
            </a:pPr>
            <a:r>
              <a:rPr lang="en-GB" altLang="en-US" sz="2000" dirty="0">
                <a:latin typeface="Arial" charset="0"/>
              </a:rPr>
              <a:t> Analysis of recordings is time-consuming (real time)</a:t>
            </a:r>
          </a:p>
          <a:p>
            <a:pPr eaLnBrk="1" hangingPunct="1">
              <a:buSzTx/>
              <a:buFont typeface="Wingdings" pitchFamily="2" charset="2"/>
              <a:buChar char="§"/>
            </a:pPr>
            <a:endParaRPr lang="en-GB" altLang="en-US" sz="2000" dirty="0" smtClean="0">
              <a:latin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403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4037">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403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7">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4037">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403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921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9220" name="Rectangle 4"/>
          <p:cNvSpPr>
            <a:spLocks noGrp="1" noChangeArrowheads="1"/>
          </p:cNvSpPr>
          <p:nvPr>
            <p:ph type="title"/>
          </p:nvPr>
        </p:nvSpPr>
        <p:spPr>
          <a:xfrm>
            <a:off x="539552" y="404664"/>
            <a:ext cx="2997373" cy="1462088"/>
          </a:xfrm>
          <a:noFill/>
        </p:spPr>
        <p:txBody>
          <a:bodyPr lIns="90488" tIns="44450" rIns="90488" bIns="44450" anchor="ctr"/>
          <a:lstStyle/>
          <a:p>
            <a:pPr eaLnBrk="1" hangingPunct="1"/>
            <a:r>
              <a:rPr lang="en-GB" altLang="en-US" sz="3200" dirty="0" smtClean="0">
                <a:latin typeface="Arial" charset="0"/>
              </a:rPr>
              <a:t>Taking notes</a:t>
            </a:r>
          </a:p>
        </p:txBody>
      </p:sp>
      <p:sp>
        <p:nvSpPr>
          <p:cNvPr id="48133" name="Rectangle 5"/>
          <p:cNvSpPr>
            <a:spLocks noGrp="1" noChangeArrowheads="1"/>
          </p:cNvSpPr>
          <p:nvPr>
            <p:ph idx="1"/>
          </p:nvPr>
        </p:nvSpPr>
        <p:spPr>
          <a:xfrm>
            <a:off x="685800" y="2356453"/>
            <a:ext cx="7772400" cy="4114800"/>
          </a:xfrm>
        </p:spPr>
        <p:txBody>
          <a:bodyPr lIns="90488" tIns="44450" rIns="90488" bIns="44450">
            <a:normAutofit/>
          </a:bodyPr>
          <a:lstStyle/>
          <a:p>
            <a:pPr marL="0" lvl="3" indent="0" eaLnBrk="1" hangingPunct="1">
              <a:lnSpc>
                <a:spcPct val="90000"/>
              </a:lnSpc>
              <a:buFont typeface="Wingdings" pitchFamily="2" charset="2"/>
              <a:buNone/>
            </a:pPr>
            <a:r>
              <a:rPr lang="en-GB" altLang="en-US" b="1" dirty="0" smtClean="0">
                <a:solidFill>
                  <a:schemeClr val="tx2"/>
                </a:solidFill>
                <a:latin typeface="Arial" charset="0"/>
              </a:rPr>
              <a:t>Advantages</a:t>
            </a:r>
          </a:p>
          <a:p>
            <a:pPr marL="0" indent="0" eaLnBrk="1" hangingPunct="1">
              <a:lnSpc>
                <a:spcPct val="90000"/>
              </a:lnSpc>
              <a:buFont typeface="Wingdings" pitchFamily="2" charset="2"/>
              <a:buNone/>
              <a:tabLst>
                <a:tab pos="2514600" algn="l"/>
              </a:tabLst>
            </a:pPr>
            <a:endParaRPr lang="en-GB" altLang="en-US" sz="1000" dirty="0" smtClean="0">
              <a:latin typeface="Arial" charset="0"/>
            </a:endParaRPr>
          </a:p>
          <a:p>
            <a:pPr marL="544513" indent="-544513" eaLnBrk="1" hangingPunct="1">
              <a:lnSpc>
                <a:spcPct val="90000"/>
              </a:lnSpc>
              <a:buSzTx/>
              <a:buFont typeface="Wingdings" pitchFamily="2" charset="2"/>
              <a:buChar char="§"/>
            </a:pPr>
            <a:r>
              <a:rPr lang="en-GB" altLang="en-US" sz="2000" dirty="0" smtClean="0">
                <a:latin typeface="Arial" charset="0"/>
              </a:rPr>
              <a:t>Interviewer is less likely to get ‘carried away’ than with recording</a:t>
            </a:r>
          </a:p>
          <a:p>
            <a:pPr marL="544513" indent="-544513" eaLnBrk="1" hangingPunct="1">
              <a:lnSpc>
                <a:spcPct val="90000"/>
              </a:lnSpc>
              <a:buSzTx/>
              <a:buFont typeface="Wingdings" pitchFamily="2" charset="2"/>
              <a:buNone/>
            </a:pPr>
            <a:endParaRPr lang="en-GB" altLang="en-US" sz="1000" dirty="0" smtClean="0">
              <a:latin typeface="Arial" charset="0"/>
            </a:endParaRPr>
          </a:p>
          <a:p>
            <a:pPr marL="544513" indent="-544513" eaLnBrk="1" hangingPunct="1">
              <a:lnSpc>
                <a:spcPct val="90000"/>
              </a:lnSpc>
              <a:buSzTx/>
              <a:buFont typeface="Wingdings" pitchFamily="2" charset="2"/>
              <a:buChar char="§"/>
            </a:pPr>
            <a:r>
              <a:rPr lang="en-GB" altLang="en-US" sz="2000" dirty="0" smtClean="0">
                <a:latin typeface="Arial" charset="0"/>
              </a:rPr>
              <a:t>Less off-putting for the interviewee than recording</a:t>
            </a:r>
          </a:p>
          <a:p>
            <a:pPr marL="544513" indent="-544513" eaLnBrk="1" hangingPunct="1">
              <a:lnSpc>
                <a:spcPct val="90000"/>
              </a:lnSpc>
              <a:buSzTx/>
              <a:buFont typeface="Wingdings" pitchFamily="2" charset="2"/>
              <a:buNone/>
            </a:pPr>
            <a:endParaRPr lang="en-GB" altLang="en-US" sz="2000" dirty="0" smtClean="0">
              <a:latin typeface="Arial" charset="0"/>
            </a:endParaRPr>
          </a:p>
          <a:p>
            <a:pPr marL="544513" indent="-544513" eaLnBrk="1" hangingPunct="1">
              <a:lnSpc>
                <a:spcPct val="90000"/>
              </a:lnSpc>
              <a:buSzTx/>
              <a:buFont typeface="Wingdings" pitchFamily="2" charset="2"/>
              <a:buNone/>
            </a:pPr>
            <a:r>
              <a:rPr lang="en-GB" altLang="en-US" sz="2000" b="1" dirty="0" smtClean="0">
                <a:solidFill>
                  <a:schemeClr val="tx2"/>
                </a:solidFill>
                <a:latin typeface="Arial" charset="0"/>
              </a:rPr>
              <a:t>Disadvantages</a:t>
            </a:r>
          </a:p>
          <a:p>
            <a:pPr marL="544513" indent="-544513" eaLnBrk="1" hangingPunct="1">
              <a:lnSpc>
                <a:spcPct val="90000"/>
              </a:lnSpc>
              <a:buSzTx/>
              <a:buFont typeface="Wingdings" pitchFamily="2" charset="2"/>
              <a:buChar char="§"/>
            </a:pPr>
            <a:endParaRPr lang="en-GB" altLang="en-US" sz="1000" dirty="0" smtClean="0">
              <a:latin typeface="Arial" charset="0"/>
            </a:endParaRPr>
          </a:p>
          <a:p>
            <a:pPr marL="544513" indent="-544513" eaLnBrk="1" hangingPunct="1">
              <a:lnSpc>
                <a:spcPct val="90000"/>
              </a:lnSpc>
              <a:buSzTx/>
              <a:buFont typeface="Wingdings" pitchFamily="2" charset="2"/>
              <a:buChar char="§"/>
            </a:pPr>
            <a:r>
              <a:rPr lang="en-GB" altLang="en-US" sz="2000" dirty="0" smtClean="0">
                <a:latin typeface="Arial" charset="0"/>
              </a:rPr>
              <a:t>Long blank spells may occur during writing notes</a:t>
            </a:r>
          </a:p>
          <a:p>
            <a:pPr marL="544513" indent="-544513" eaLnBrk="1" hangingPunct="1">
              <a:lnSpc>
                <a:spcPct val="90000"/>
              </a:lnSpc>
              <a:buSzTx/>
              <a:buFont typeface="Wingdings" pitchFamily="2" charset="2"/>
              <a:buNone/>
            </a:pPr>
            <a:endParaRPr lang="en-GB" altLang="en-US" sz="1000" dirty="0" smtClean="0">
              <a:latin typeface="Arial" charset="0"/>
            </a:endParaRPr>
          </a:p>
          <a:p>
            <a:pPr marL="544513" indent="-544513" eaLnBrk="1" hangingPunct="1">
              <a:lnSpc>
                <a:spcPct val="90000"/>
              </a:lnSpc>
              <a:buSzTx/>
              <a:buFont typeface="Wingdings" pitchFamily="2" charset="2"/>
              <a:buChar char="§"/>
            </a:pPr>
            <a:r>
              <a:rPr lang="en-GB" altLang="en-US" sz="2000" dirty="0" smtClean="0">
                <a:latin typeface="Arial" charset="0"/>
              </a:rPr>
              <a:t>Bias may occur as a result of the interviewer not writing things   down</a:t>
            </a:r>
          </a:p>
          <a:p>
            <a:pPr marL="544513" indent="-544513" eaLnBrk="1" hangingPunct="1">
              <a:lnSpc>
                <a:spcPct val="90000"/>
              </a:lnSpc>
              <a:buSzTx/>
              <a:buFont typeface="Wingdings" pitchFamily="2" charset="2"/>
              <a:buNone/>
            </a:pPr>
            <a:endParaRPr lang="en-GB" altLang="en-US" sz="1000" dirty="0" smtClean="0">
              <a:latin typeface="Arial" charset="0"/>
            </a:endParaRPr>
          </a:p>
          <a:p>
            <a:pPr marL="544513" indent="-544513" eaLnBrk="1" hangingPunct="1">
              <a:lnSpc>
                <a:spcPct val="90000"/>
              </a:lnSpc>
              <a:buSzTx/>
              <a:buFont typeface="Wingdings" pitchFamily="2" charset="2"/>
              <a:buChar char="§"/>
            </a:pPr>
            <a:r>
              <a:rPr lang="en-GB" altLang="en-US" sz="2000" dirty="0" smtClean="0">
                <a:latin typeface="Arial" charset="0"/>
              </a:rPr>
              <a:t>Difficult to interview and write at the same time</a:t>
            </a:r>
          </a:p>
          <a:p>
            <a:pPr marL="0" indent="0" eaLnBrk="1" hangingPunct="1">
              <a:lnSpc>
                <a:spcPct val="90000"/>
              </a:lnSpc>
              <a:buSzTx/>
              <a:buFont typeface="Wingdings" pitchFamily="2" charset="2"/>
              <a:buChar char="§"/>
              <a:tabLst>
                <a:tab pos="2514600" algn="l"/>
              </a:tabLst>
            </a:pPr>
            <a:endParaRPr lang="en-GB" altLang="en-US" sz="2000" dirty="0" smtClean="0">
              <a:latin typeface="Arial" charset="0"/>
            </a:endParaRPr>
          </a:p>
          <a:p>
            <a:pPr marL="0" indent="0" eaLnBrk="1" hangingPunct="1">
              <a:lnSpc>
                <a:spcPct val="90000"/>
              </a:lnSpc>
              <a:buFont typeface="Wingdings" pitchFamily="2" charset="2"/>
              <a:buNone/>
              <a:tabLst>
                <a:tab pos="2514600" algn="l"/>
              </a:tabLst>
            </a:pPr>
            <a:endParaRPr lang="en-GB" altLang="en-US" sz="1000" dirty="0" smtClean="0">
              <a:latin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813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813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8133">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8133">
                                            <p:txEl>
                                              <p:pRg st="10" end="1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813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187624" y="1196752"/>
            <a:ext cx="7793037" cy="598264"/>
          </a:xfrm>
        </p:spPr>
        <p:txBody>
          <a:bodyPr/>
          <a:lstStyle/>
          <a:p>
            <a:pPr eaLnBrk="1" hangingPunct="1"/>
            <a:r>
              <a:rPr lang="en-GB" altLang="en-US" sz="3200" dirty="0" smtClean="0">
                <a:latin typeface="Arial" charset="0"/>
              </a:rPr>
              <a:t>Reliability and validity of interviews</a:t>
            </a:r>
          </a:p>
        </p:txBody>
      </p:sp>
      <p:sp>
        <p:nvSpPr>
          <p:cNvPr id="57347" name="Rectangle 3"/>
          <p:cNvSpPr>
            <a:spLocks noGrp="1" noChangeArrowheads="1"/>
          </p:cNvSpPr>
          <p:nvPr>
            <p:ph idx="1"/>
          </p:nvPr>
        </p:nvSpPr>
        <p:spPr>
          <a:xfrm>
            <a:off x="827088" y="2205038"/>
            <a:ext cx="7772400" cy="4114800"/>
          </a:xfrm>
        </p:spPr>
        <p:txBody>
          <a:bodyPr>
            <a:normAutofit/>
          </a:bodyPr>
          <a:lstStyle/>
          <a:p>
            <a:pPr defTabSz="114300" eaLnBrk="1" hangingPunct="1">
              <a:buFont typeface="Wingdings" pitchFamily="2" charset="2"/>
              <a:buNone/>
            </a:pPr>
            <a:r>
              <a:rPr lang="en-GB" altLang="en-US" sz="2400" dirty="0" smtClean="0">
                <a:latin typeface="Arial" charset="0"/>
              </a:rPr>
              <a:t>	</a:t>
            </a:r>
            <a:r>
              <a:rPr lang="en-GB" altLang="en-US" sz="1900" dirty="0" smtClean="0">
                <a:latin typeface="Arial" charset="0"/>
              </a:rPr>
              <a:t>How does the researcher know that the interviewee actually meant to say what he/she did say?</a:t>
            </a:r>
          </a:p>
          <a:p>
            <a:pPr defTabSz="114300" eaLnBrk="1" hangingPunct="1"/>
            <a:endParaRPr lang="en-GB" altLang="en-US" sz="1000" dirty="0" smtClean="0">
              <a:latin typeface="Arial" charset="0"/>
            </a:endParaRPr>
          </a:p>
          <a:p>
            <a:pPr defTabSz="114300" eaLnBrk="1" hangingPunct="1">
              <a:buFont typeface="Wingdings" pitchFamily="2" charset="2"/>
              <a:buNone/>
            </a:pPr>
            <a:r>
              <a:rPr lang="en-GB" altLang="en-US" dirty="0" smtClean="0">
                <a:latin typeface="Arial" charset="0"/>
              </a:rPr>
              <a:t>	</a:t>
            </a:r>
            <a:r>
              <a:rPr lang="en-GB" altLang="en-US" sz="1900" dirty="0" smtClean="0">
                <a:latin typeface="Arial" charset="0"/>
              </a:rPr>
              <a:t>The interviewee might wish to change his/her mind at a later stage having reflected upon the interview. If this is the case the interview results would not be reliable. To check on this aspect of </a:t>
            </a:r>
            <a:r>
              <a:rPr lang="en-GB" altLang="en-US" sz="1900" b="1" dirty="0" smtClean="0">
                <a:latin typeface="Arial" charset="0"/>
              </a:rPr>
              <a:t>reliability</a:t>
            </a:r>
            <a:r>
              <a:rPr lang="en-GB" altLang="en-US" sz="1900" dirty="0" smtClean="0">
                <a:latin typeface="Arial" charset="0"/>
              </a:rPr>
              <a:t> the researcher could send back a transcript, a précis, or a recording to the respondent to check that it is a true and correct record of what has been said and what was meant to be said.</a:t>
            </a:r>
          </a:p>
          <a:p>
            <a:pPr defTabSz="114300" eaLnBrk="1" hangingPunct="1">
              <a:buFont typeface="Wingdings" pitchFamily="2" charset="2"/>
              <a:buNone/>
            </a:pPr>
            <a:endParaRPr lang="en-GB" altLang="en-US" sz="1900" dirty="0" smtClean="0">
              <a:latin typeface="Arial" charset="0"/>
            </a:endParaRPr>
          </a:p>
          <a:p>
            <a:pPr defTabSz="114300" eaLnBrk="1" hangingPunct="1">
              <a:buFont typeface="Wingdings" pitchFamily="2" charset="2"/>
              <a:buNone/>
            </a:pPr>
            <a:r>
              <a:rPr lang="en-GB" altLang="en-US" sz="1900" dirty="0" smtClean="0">
                <a:latin typeface="Arial" charset="0"/>
              </a:rPr>
              <a:t>	The </a:t>
            </a:r>
            <a:r>
              <a:rPr lang="en-GB" altLang="en-US" sz="1900" b="1" dirty="0" smtClean="0">
                <a:latin typeface="Arial" charset="0"/>
              </a:rPr>
              <a:t>validity</a:t>
            </a:r>
            <a:r>
              <a:rPr lang="en-GB" altLang="en-US" sz="1900" dirty="0" smtClean="0">
                <a:latin typeface="Arial" charset="0"/>
              </a:rPr>
              <a:t> of interviews can be checked by comparing responses from other sources of data.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734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aitlinhanzlick.com/image_intervie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628800"/>
            <a:ext cx="3848100"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702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15616" y="0"/>
            <a:ext cx="7793037" cy="1462088"/>
          </a:xfrm>
        </p:spPr>
        <p:txBody>
          <a:bodyPr/>
          <a:lstStyle/>
          <a:p>
            <a:pPr eaLnBrk="1" hangingPunct="1"/>
            <a:r>
              <a:rPr lang="en-GB" altLang="en-US" sz="3200" dirty="0" smtClean="0">
                <a:latin typeface="Arial" charset="0"/>
              </a:rPr>
              <a:t>Analysing the data</a:t>
            </a:r>
          </a:p>
        </p:txBody>
      </p:sp>
      <p:sp>
        <p:nvSpPr>
          <p:cNvPr id="56323" name="Rectangle 3"/>
          <p:cNvSpPr>
            <a:spLocks noGrp="1" noChangeArrowheads="1"/>
          </p:cNvSpPr>
          <p:nvPr>
            <p:ph idx="1"/>
          </p:nvPr>
        </p:nvSpPr>
        <p:spPr>
          <a:xfrm>
            <a:off x="251520" y="1844824"/>
            <a:ext cx="8496944" cy="4752528"/>
          </a:xfrm>
        </p:spPr>
        <p:txBody>
          <a:bodyPr>
            <a:normAutofit lnSpcReduction="10000"/>
          </a:bodyPr>
          <a:lstStyle/>
          <a:p>
            <a:pPr marL="723900" lvl="3" indent="-381000" eaLnBrk="1" hangingPunct="1">
              <a:buClr>
                <a:schemeClr val="folHlink"/>
              </a:buClr>
              <a:buSzTx/>
              <a:buFont typeface="Wingdings" pitchFamily="2" charset="2"/>
              <a:buChar char="§"/>
              <a:defRPr/>
            </a:pPr>
            <a:r>
              <a:rPr lang="en-GB" altLang="en-US" sz="3000" dirty="0" smtClean="0">
                <a:latin typeface="Arial" charset="0"/>
              </a:rPr>
              <a:t>Analysis usually involves:</a:t>
            </a:r>
          </a:p>
          <a:p>
            <a:pPr marL="1074420" lvl="4" indent="-457200">
              <a:buClr>
                <a:schemeClr val="folHlink"/>
              </a:buClr>
              <a:buSzTx/>
              <a:buFont typeface="Wingdings" panose="05000000000000000000" pitchFamily="2" charset="2"/>
              <a:buChar char="Ø"/>
              <a:defRPr/>
            </a:pPr>
            <a:r>
              <a:rPr lang="en-GB" altLang="en-US" sz="2600" dirty="0" smtClean="0">
                <a:latin typeface="Arial" charset="0"/>
              </a:rPr>
              <a:t>Transcription – creating a verbatim account of the interview</a:t>
            </a:r>
          </a:p>
          <a:p>
            <a:pPr marL="1074420" lvl="4" indent="-457200">
              <a:buClr>
                <a:schemeClr val="folHlink"/>
              </a:buClr>
              <a:buSzTx/>
              <a:buFont typeface="Wingdings" panose="05000000000000000000" pitchFamily="2" charset="2"/>
              <a:buChar char="Ø"/>
              <a:defRPr/>
            </a:pPr>
            <a:r>
              <a:rPr lang="en-GB" altLang="en-US" sz="2600" dirty="0" smtClean="0">
                <a:latin typeface="Arial" charset="0"/>
              </a:rPr>
              <a:t>Preliminary analysis by annotating/highlighting transcript</a:t>
            </a:r>
          </a:p>
          <a:p>
            <a:pPr marL="1074420" lvl="4" indent="-457200">
              <a:buClr>
                <a:schemeClr val="folHlink"/>
              </a:buClr>
              <a:buSzTx/>
              <a:buFont typeface="Wingdings" panose="05000000000000000000" pitchFamily="2" charset="2"/>
              <a:buChar char="Ø"/>
              <a:defRPr/>
            </a:pPr>
            <a:r>
              <a:rPr lang="en-GB" altLang="en-US" sz="2600" dirty="0" smtClean="0">
                <a:latin typeface="Arial" charset="0"/>
              </a:rPr>
              <a:t>Development of a coding system</a:t>
            </a:r>
          </a:p>
          <a:p>
            <a:pPr marL="723900" lvl="3" indent="-381000" eaLnBrk="1" hangingPunct="1">
              <a:buClr>
                <a:schemeClr val="folHlink"/>
              </a:buClr>
              <a:buSzTx/>
              <a:buFont typeface="Wingdings" pitchFamily="2" charset="2"/>
              <a:buChar char="§"/>
              <a:defRPr/>
            </a:pPr>
            <a:r>
              <a:rPr lang="en-GB" altLang="en-US" sz="3000" dirty="0" smtClean="0">
                <a:latin typeface="Arial" charset="0"/>
                <a:hlinkClick r:id="rId2"/>
              </a:rPr>
              <a:t>Approaches to analysis</a:t>
            </a:r>
            <a:endParaRPr lang="en-GB" altLang="en-US" dirty="0">
              <a:latin typeface="Arial" charset="0"/>
            </a:endParaRPr>
          </a:p>
          <a:p>
            <a:pPr marL="723900" lvl="3" indent="-381000" eaLnBrk="1" hangingPunct="1">
              <a:buClr>
                <a:schemeClr val="folHlink"/>
              </a:buClr>
              <a:buSzTx/>
              <a:buFont typeface="Wingdings" pitchFamily="2" charset="2"/>
              <a:buChar char="§"/>
              <a:defRPr/>
            </a:pPr>
            <a:r>
              <a:rPr lang="en-GB" altLang="en-US" sz="3000" dirty="0" smtClean="0">
                <a:latin typeface="Arial" charset="0"/>
                <a:hlinkClick r:id="rId3"/>
              </a:rPr>
              <a:t>Using qualitative data analysis software</a:t>
            </a:r>
            <a:endParaRPr lang="en-GB" altLang="en-US" sz="3000" dirty="0" smtClean="0">
              <a:latin typeface="Arial" charset="0"/>
            </a:endParaRPr>
          </a:p>
          <a:p>
            <a:pPr marL="723900" lvl="3" indent="-381000" eaLnBrk="1" hangingPunct="1">
              <a:buClr>
                <a:schemeClr val="folHlink"/>
              </a:buClr>
              <a:buSzTx/>
              <a:buFont typeface="Wingdings" pitchFamily="2" charset="2"/>
              <a:buChar char="§"/>
              <a:defRPr/>
            </a:pPr>
            <a:r>
              <a:rPr lang="en-GB" altLang="en-US" sz="3000" dirty="0" smtClean="0">
                <a:latin typeface="Arial" charset="0"/>
                <a:hlinkClick r:id="rId4"/>
              </a:rPr>
              <a:t>Another use for </a:t>
            </a:r>
            <a:r>
              <a:rPr lang="en-GB" altLang="en-US" sz="3000" dirty="0" err="1" smtClean="0">
                <a:latin typeface="Arial" charset="0"/>
                <a:hlinkClick r:id="rId4"/>
              </a:rPr>
              <a:t>NVivo</a:t>
            </a:r>
            <a:r>
              <a:rPr lang="en-GB" altLang="en-US" sz="3000" dirty="0">
                <a:latin typeface="Arial" charset="0"/>
                <a:hlinkClick r:id="rId4"/>
              </a:rPr>
              <a:t>!</a:t>
            </a:r>
            <a:endParaRPr lang="en-GB" altLang="en-US" sz="3000" dirty="0" smtClean="0">
              <a:latin typeface="Arial" charset="0"/>
            </a:endParaRPr>
          </a:p>
          <a:p>
            <a:pPr marL="342900" lvl="3" indent="0" eaLnBrk="1" hangingPunct="1">
              <a:buClr>
                <a:schemeClr val="folHlink"/>
              </a:buClr>
              <a:buSzTx/>
              <a:buFont typeface="Wingdings" pitchFamily="2" charset="2"/>
              <a:buNone/>
              <a:defRPr/>
            </a:pPr>
            <a:endParaRPr lang="en-GB" altLang="en-US" sz="800" dirty="0" smtClean="0">
              <a:latin typeface="Arial" charset="0"/>
            </a:endParaRPr>
          </a:p>
          <a:p>
            <a:pPr marL="609600" indent="-609600" eaLnBrk="1" hangingPunct="1">
              <a:buSzTx/>
              <a:buFont typeface="Wingdings" pitchFamily="2" charset="2"/>
              <a:buNone/>
              <a:defRPr/>
            </a:pPr>
            <a:r>
              <a:rPr lang="en-GB" altLang="en-US" sz="2000" dirty="0" smtClean="0">
                <a:latin typeface="Arial" charset="0"/>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cdn.purepotential.org/wp-content/uploads/2013/10/Intervie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3221" y="1704975"/>
            <a:ext cx="4714875" cy="326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8086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7630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409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4100" name="Rectangle 4"/>
          <p:cNvSpPr>
            <a:spLocks noGrp="1" noChangeArrowheads="1"/>
          </p:cNvSpPr>
          <p:nvPr>
            <p:ph type="title"/>
          </p:nvPr>
        </p:nvSpPr>
        <p:spPr>
          <a:xfrm>
            <a:off x="1187450" y="476250"/>
            <a:ext cx="7793038" cy="1462088"/>
          </a:xfrm>
          <a:noFill/>
        </p:spPr>
        <p:txBody>
          <a:bodyPr lIns="90488" tIns="44450" rIns="90488" bIns="44450" anchor="ctr"/>
          <a:lstStyle/>
          <a:p>
            <a:pPr eaLnBrk="1" hangingPunct="1"/>
            <a:r>
              <a:rPr lang="en-GB" altLang="en-US" sz="3200" smtClean="0">
                <a:latin typeface="Arial" charset="0"/>
              </a:rPr>
              <a:t>Interviews in educational research</a:t>
            </a:r>
          </a:p>
        </p:txBody>
      </p:sp>
      <p:sp>
        <p:nvSpPr>
          <p:cNvPr id="37893" name="Rectangle 5"/>
          <p:cNvSpPr>
            <a:spLocks noGrp="1" noChangeArrowheads="1"/>
          </p:cNvSpPr>
          <p:nvPr>
            <p:ph idx="1"/>
          </p:nvPr>
        </p:nvSpPr>
        <p:spPr>
          <a:xfrm>
            <a:off x="611188" y="1989138"/>
            <a:ext cx="7772400" cy="4114800"/>
          </a:xfrm>
          <a:noFill/>
        </p:spPr>
        <p:txBody>
          <a:bodyPr lIns="90488" tIns="44450" rIns="90488" bIns="44450"/>
          <a:lstStyle/>
          <a:p>
            <a:pPr eaLnBrk="1" hangingPunct="1">
              <a:spcBef>
                <a:spcPct val="0"/>
              </a:spcBef>
              <a:spcAft>
                <a:spcPts val="1200"/>
              </a:spcAft>
            </a:pPr>
            <a:r>
              <a:rPr lang="en-GB" altLang="en-US" sz="2000" smtClean="0">
                <a:latin typeface="Arial" charset="0"/>
              </a:rPr>
              <a:t>An </a:t>
            </a:r>
            <a:r>
              <a:rPr lang="en-GB" altLang="en-US" sz="2000" smtClean="0">
                <a:latin typeface="Arial" charset="0"/>
                <a:hlinkClick r:id="rId3"/>
              </a:rPr>
              <a:t>interview</a:t>
            </a:r>
            <a:r>
              <a:rPr lang="en-GB" altLang="en-US" sz="2000" smtClean="0">
                <a:latin typeface="Arial" charset="0"/>
              </a:rPr>
              <a:t> is a two-way communication between the interviewer and the person from whom the information/views are sought (interviewee). </a:t>
            </a:r>
          </a:p>
          <a:p>
            <a:pPr eaLnBrk="1" hangingPunct="1">
              <a:spcBef>
                <a:spcPct val="0"/>
              </a:spcBef>
              <a:spcAft>
                <a:spcPts val="1200"/>
              </a:spcAft>
            </a:pPr>
            <a:r>
              <a:rPr lang="en-GB" altLang="en-US" sz="2000" smtClean="0">
                <a:latin typeface="Arial" charset="0"/>
              </a:rPr>
              <a:t>Interviews are often face-to-face but could be by, e.g. telephone, e-mail, Skype …..</a:t>
            </a:r>
          </a:p>
          <a:p>
            <a:pPr eaLnBrk="1" hangingPunct="1">
              <a:spcBef>
                <a:spcPct val="0"/>
              </a:spcBef>
              <a:spcAft>
                <a:spcPts val="1200"/>
              </a:spcAft>
            </a:pPr>
            <a:r>
              <a:rPr lang="en-GB" altLang="en-US" sz="2000" smtClean="0">
                <a:latin typeface="Arial" charset="0"/>
              </a:rPr>
              <a:t>An interview is interactive and allows the interviewee to answer and respond to the questions asked. A highly structured questionnaire read aloud by the interviewer is not, strictly speaking, an interview.</a:t>
            </a:r>
          </a:p>
          <a:p>
            <a:pPr eaLnBrk="1" hangingPunct="1">
              <a:spcBef>
                <a:spcPct val="0"/>
              </a:spcBef>
              <a:spcAft>
                <a:spcPts val="1200"/>
              </a:spcAft>
            </a:pPr>
            <a:r>
              <a:rPr lang="en-GB" altLang="en-US" sz="2000" smtClean="0">
                <a:latin typeface="Arial" charset="0"/>
              </a:rPr>
              <a:t>An interview may be with one person or may be a group activity (as in, eg, ‘focus groups’)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789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789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512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5124" name="Rectangle 4"/>
          <p:cNvSpPr>
            <a:spLocks noGrp="1" noChangeArrowheads="1"/>
          </p:cNvSpPr>
          <p:nvPr>
            <p:ph type="title"/>
          </p:nvPr>
        </p:nvSpPr>
        <p:spPr>
          <a:xfrm>
            <a:off x="1350963" y="404813"/>
            <a:ext cx="7793037" cy="1462087"/>
          </a:xfrm>
          <a:noFill/>
        </p:spPr>
        <p:txBody>
          <a:bodyPr lIns="90488" tIns="44450" rIns="90488" bIns="44450" anchor="ctr"/>
          <a:lstStyle/>
          <a:p>
            <a:pPr eaLnBrk="1" hangingPunct="1"/>
            <a:r>
              <a:rPr lang="en-GB" altLang="en-US" sz="3200" smtClean="0">
                <a:latin typeface="Arial" charset="0"/>
              </a:rPr>
              <a:t>Some advantages of interviews</a:t>
            </a:r>
          </a:p>
        </p:txBody>
      </p:sp>
      <p:sp>
        <p:nvSpPr>
          <p:cNvPr id="39941" name="Rectangle 5"/>
          <p:cNvSpPr>
            <a:spLocks noGrp="1" noChangeArrowheads="1"/>
          </p:cNvSpPr>
          <p:nvPr>
            <p:ph idx="1"/>
          </p:nvPr>
        </p:nvSpPr>
        <p:spPr>
          <a:xfrm>
            <a:off x="684213" y="2133600"/>
            <a:ext cx="7772400" cy="4114800"/>
          </a:xfrm>
          <a:noFill/>
        </p:spPr>
        <p:txBody>
          <a:bodyPr lIns="90488" tIns="44450" rIns="90488" bIns="44450">
            <a:normAutofit fontScale="92500" lnSpcReduction="10000"/>
          </a:bodyPr>
          <a:lstStyle/>
          <a:p>
            <a:pPr eaLnBrk="1" hangingPunct="1">
              <a:buSzTx/>
              <a:buFont typeface="Wingdings" pitchFamily="2" charset="2"/>
              <a:buChar char="§"/>
            </a:pPr>
            <a:r>
              <a:rPr lang="en-GB" altLang="en-US" sz="2000" smtClean="0">
                <a:latin typeface="Arial" charset="0"/>
              </a:rPr>
              <a:t>They allow the interviewee to give a full response and therefore tend to generate in-depth data.</a:t>
            </a:r>
          </a:p>
          <a:p>
            <a:pPr eaLnBrk="1" hangingPunct="1">
              <a:buSzTx/>
              <a:buFont typeface="Wingdings" pitchFamily="2" charset="2"/>
              <a:buChar char="§"/>
            </a:pPr>
            <a:endParaRPr lang="en-GB" altLang="en-US" sz="2000" smtClean="0">
              <a:latin typeface="Arial" charset="0"/>
            </a:endParaRPr>
          </a:p>
          <a:p>
            <a:pPr eaLnBrk="1" hangingPunct="1">
              <a:buSzTx/>
              <a:buFont typeface="Wingdings" pitchFamily="2" charset="2"/>
              <a:buChar char="§"/>
            </a:pPr>
            <a:r>
              <a:rPr lang="en-GB" altLang="en-US" sz="2000" smtClean="0">
                <a:latin typeface="Arial" charset="0"/>
              </a:rPr>
              <a:t>The interviewee is likely to feel less frustrated than he/she might with a questionnaire.</a:t>
            </a:r>
          </a:p>
          <a:p>
            <a:pPr eaLnBrk="1" hangingPunct="1">
              <a:buSzTx/>
              <a:buFont typeface="Wingdings" pitchFamily="2" charset="2"/>
              <a:buChar char="§"/>
            </a:pPr>
            <a:endParaRPr lang="en-GB" altLang="en-US" sz="2000" smtClean="0">
              <a:latin typeface="Arial" charset="0"/>
            </a:endParaRPr>
          </a:p>
          <a:p>
            <a:pPr eaLnBrk="1" hangingPunct="1">
              <a:buSzTx/>
              <a:buFont typeface="Wingdings" pitchFamily="2" charset="2"/>
              <a:buChar char="§"/>
            </a:pPr>
            <a:r>
              <a:rPr lang="en-GB" altLang="en-US" sz="2000" smtClean="0">
                <a:latin typeface="Arial" charset="0"/>
              </a:rPr>
              <a:t>The interviewee can always ask for clarification.</a:t>
            </a:r>
          </a:p>
          <a:p>
            <a:pPr eaLnBrk="1" hangingPunct="1">
              <a:buSzTx/>
              <a:buFont typeface="Wingdings" pitchFamily="2" charset="2"/>
              <a:buChar char="§"/>
            </a:pPr>
            <a:endParaRPr lang="en-GB" altLang="en-US" sz="2000" smtClean="0">
              <a:latin typeface="Arial" charset="0"/>
            </a:endParaRPr>
          </a:p>
          <a:p>
            <a:pPr eaLnBrk="1" hangingPunct="1">
              <a:buSzTx/>
              <a:buFont typeface="Wingdings" pitchFamily="2" charset="2"/>
              <a:buChar char="§"/>
            </a:pPr>
            <a:r>
              <a:rPr lang="en-GB" altLang="en-US" sz="2000" smtClean="0">
                <a:latin typeface="Arial" charset="0"/>
              </a:rPr>
              <a:t>It is easier to find out about people’s feelings and attitudes with an interview than with a questionnaire.</a:t>
            </a:r>
          </a:p>
          <a:p>
            <a:pPr eaLnBrk="1" hangingPunct="1">
              <a:buSzTx/>
              <a:buFont typeface="Wingdings" pitchFamily="2" charset="2"/>
              <a:buChar char="§"/>
            </a:pPr>
            <a:endParaRPr lang="en-GB" altLang="en-US" sz="2000" smtClean="0">
              <a:latin typeface="Arial" charset="0"/>
            </a:endParaRPr>
          </a:p>
          <a:p>
            <a:pPr eaLnBrk="1" hangingPunct="1">
              <a:buSzTx/>
              <a:buFont typeface="Wingdings" pitchFamily="2" charset="2"/>
              <a:buChar char="§"/>
            </a:pPr>
            <a:r>
              <a:rPr lang="en-GB" altLang="en-US" sz="2000" smtClean="0">
                <a:latin typeface="Arial" charset="0"/>
              </a:rPr>
              <a:t>They are probably the best way to uncover ‘rich’ information - to find an answer to the question ‘why?’</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994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994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994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994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994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614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6148" name="Rectangle 4"/>
          <p:cNvSpPr>
            <a:spLocks noGrp="1" noChangeArrowheads="1"/>
          </p:cNvSpPr>
          <p:nvPr>
            <p:ph type="title"/>
          </p:nvPr>
        </p:nvSpPr>
        <p:spPr>
          <a:xfrm>
            <a:off x="1066800" y="620713"/>
            <a:ext cx="8077200" cy="1143000"/>
          </a:xfrm>
          <a:noFill/>
        </p:spPr>
        <p:txBody>
          <a:bodyPr lIns="90488" tIns="44450" rIns="90488" bIns="44450" anchor="ctr"/>
          <a:lstStyle/>
          <a:p>
            <a:pPr eaLnBrk="1" hangingPunct="1"/>
            <a:r>
              <a:rPr lang="en-GB" altLang="en-US" sz="3200" smtClean="0">
                <a:latin typeface="Arial" charset="0"/>
              </a:rPr>
              <a:t>Some disadvantages of interviews</a:t>
            </a:r>
          </a:p>
        </p:txBody>
      </p:sp>
      <p:sp>
        <p:nvSpPr>
          <p:cNvPr id="41989" name="Rectangle 5"/>
          <p:cNvSpPr>
            <a:spLocks noGrp="1" noChangeArrowheads="1"/>
          </p:cNvSpPr>
          <p:nvPr>
            <p:ph idx="1"/>
          </p:nvPr>
        </p:nvSpPr>
        <p:spPr>
          <a:xfrm>
            <a:off x="684213" y="2276475"/>
            <a:ext cx="7772400" cy="4114800"/>
          </a:xfrm>
        </p:spPr>
        <p:txBody>
          <a:bodyPr lIns="90488" tIns="44450" rIns="90488" bIns="44450"/>
          <a:lstStyle/>
          <a:p>
            <a:pPr marL="347663" lvl="2" indent="-347663" eaLnBrk="1" hangingPunct="1">
              <a:buSzTx/>
              <a:buFont typeface="Wingdings" pitchFamily="2" charset="2"/>
              <a:buChar char="§"/>
              <a:defRPr/>
            </a:pPr>
            <a:r>
              <a:rPr lang="en-GB" sz="2000" dirty="0" smtClean="0">
                <a:latin typeface="Arial" charset="0"/>
              </a:rPr>
              <a:t>They can be very time consuming: time interviewing plus analysis.</a:t>
            </a:r>
          </a:p>
          <a:p>
            <a:pPr marL="347663" lvl="3" indent="-347663" eaLnBrk="1" hangingPunct="1">
              <a:buClr>
                <a:schemeClr val="folHlink"/>
              </a:buClr>
              <a:buSzTx/>
              <a:buFont typeface="Wingdings" pitchFamily="2" charset="2"/>
              <a:buChar char="§"/>
              <a:defRPr/>
            </a:pPr>
            <a:endParaRPr lang="en-GB" dirty="0" smtClean="0">
              <a:latin typeface="Arial" charset="0"/>
            </a:endParaRPr>
          </a:p>
          <a:p>
            <a:pPr marL="347663" lvl="1" indent="-347663" eaLnBrk="1" hangingPunct="1">
              <a:buClr>
                <a:schemeClr val="folHlink"/>
              </a:buClr>
              <a:buSzTx/>
              <a:buFont typeface="Wingdings" pitchFamily="2" charset="2"/>
              <a:buChar char="§"/>
              <a:defRPr/>
            </a:pPr>
            <a:r>
              <a:rPr lang="en-GB" sz="2000" dirty="0" smtClean="0">
                <a:latin typeface="Arial" charset="0"/>
              </a:rPr>
              <a:t>They tend to be based upon a small sample.</a:t>
            </a:r>
          </a:p>
          <a:p>
            <a:pPr marL="347663" lvl="2" indent="-347663" eaLnBrk="1" hangingPunct="1">
              <a:buSzTx/>
              <a:buFont typeface="Wingdings" pitchFamily="2" charset="2"/>
              <a:buChar char="§"/>
              <a:defRPr/>
            </a:pPr>
            <a:endParaRPr lang="en-GB" sz="2000" dirty="0" smtClean="0">
              <a:latin typeface="Arial" charset="0"/>
            </a:endParaRPr>
          </a:p>
          <a:p>
            <a:pPr marL="347663" indent="-347663" eaLnBrk="1" hangingPunct="1">
              <a:buSzTx/>
              <a:buFont typeface="Wingdings" pitchFamily="2" charset="2"/>
              <a:buChar char="§"/>
              <a:defRPr/>
            </a:pPr>
            <a:r>
              <a:rPr lang="en-GB" sz="2000" dirty="0" smtClean="0">
                <a:latin typeface="Arial" charset="0"/>
              </a:rPr>
              <a:t>The fact that the interviewer is present may inhibit the interviewee.</a:t>
            </a:r>
          </a:p>
          <a:p>
            <a:pPr marL="347663" indent="-347663" eaLnBrk="1" hangingPunct="1">
              <a:buSzTx/>
              <a:buFont typeface="Wingdings" pitchFamily="2" charset="2"/>
              <a:buChar char="§"/>
              <a:defRPr/>
            </a:pPr>
            <a:endParaRPr lang="en-GB" sz="2000" dirty="0" smtClean="0">
              <a:latin typeface="Arial" charset="0"/>
            </a:endParaRPr>
          </a:p>
          <a:p>
            <a:pPr marL="347663" indent="-347663" eaLnBrk="1" hangingPunct="1">
              <a:buSzTx/>
              <a:buFont typeface="Wingdings" pitchFamily="2" charset="2"/>
              <a:buChar char="§"/>
              <a:defRPr/>
            </a:pPr>
            <a:r>
              <a:rPr lang="en-GB" sz="2000" dirty="0" smtClean="0">
                <a:latin typeface="Arial" charset="0"/>
              </a:rPr>
              <a:t>It is fairly easy to introduce interviewer bias unintentionally – through, e.g., tone of voice, chopping short the response, facial expression, loaded question.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1024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10244" name="Rectangle 4"/>
          <p:cNvSpPr>
            <a:spLocks noGrp="1" noChangeArrowheads="1"/>
          </p:cNvSpPr>
          <p:nvPr>
            <p:ph type="title"/>
          </p:nvPr>
        </p:nvSpPr>
        <p:spPr>
          <a:xfrm>
            <a:off x="1547813" y="476250"/>
            <a:ext cx="8080375" cy="1462088"/>
          </a:xfrm>
          <a:noFill/>
        </p:spPr>
        <p:txBody>
          <a:bodyPr lIns="90488" tIns="44450" rIns="90488" bIns="44450" anchor="ctr"/>
          <a:lstStyle/>
          <a:p>
            <a:pPr eaLnBrk="1" hangingPunct="1"/>
            <a:r>
              <a:rPr lang="en-GB" altLang="en-US" sz="3200" smtClean="0">
                <a:latin typeface="Arial" charset="0"/>
              </a:rPr>
              <a:t>Types of interview</a:t>
            </a:r>
          </a:p>
        </p:txBody>
      </p:sp>
      <p:sp>
        <p:nvSpPr>
          <p:cNvPr id="50181" name="Rectangle 5"/>
          <p:cNvSpPr>
            <a:spLocks noGrp="1" noChangeArrowheads="1"/>
          </p:cNvSpPr>
          <p:nvPr>
            <p:ph idx="1"/>
          </p:nvPr>
        </p:nvSpPr>
        <p:spPr>
          <a:xfrm>
            <a:off x="467581" y="2060848"/>
            <a:ext cx="4896470" cy="985912"/>
          </a:xfrm>
          <a:noFill/>
        </p:spPr>
        <p:txBody>
          <a:bodyPr lIns="90488" tIns="44450" rIns="90488" bIns="44450"/>
          <a:lstStyle/>
          <a:p>
            <a:pPr marL="285750" lvl="2" indent="0" eaLnBrk="1" hangingPunct="1">
              <a:buFont typeface="Wingdings" pitchFamily="2" charset="2"/>
              <a:buNone/>
            </a:pPr>
            <a:endParaRPr lang="en-GB" altLang="en-US" sz="2000" dirty="0" smtClean="0">
              <a:latin typeface="Arial" charset="0"/>
            </a:endParaRPr>
          </a:p>
          <a:p>
            <a:pPr marL="285750" lvl="2" indent="0" eaLnBrk="1" hangingPunct="1">
              <a:buFont typeface="Wingdings" pitchFamily="2" charset="2"/>
              <a:buNone/>
            </a:pPr>
            <a:r>
              <a:rPr lang="en-GB" altLang="en-US" sz="2000" dirty="0" smtClean="0">
                <a:latin typeface="Arial" charset="0"/>
              </a:rPr>
              <a:t>Interviews tend to fall on a continuum</a:t>
            </a:r>
          </a:p>
          <a:p>
            <a:pPr marL="285750" lvl="2" indent="0" eaLnBrk="1" hangingPunct="1">
              <a:buFont typeface="Wingdings" pitchFamily="2" charset="2"/>
              <a:buNone/>
            </a:pPr>
            <a:endParaRPr lang="en-GB" altLang="en-US" sz="2000" dirty="0" smtClean="0">
              <a:latin typeface="Arial" charset="0"/>
            </a:endParaRPr>
          </a:p>
        </p:txBody>
      </p:sp>
      <p:cxnSp>
        <p:nvCxnSpPr>
          <p:cNvPr id="3" name="Straight Arrow Connector 2"/>
          <p:cNvCxnSpPr/>
          <p:nvPr/>
        </p:nvCxnSpPr>
        <p:spPr>
          <a:xfrm>
            <a:off x="2466926" y="4246240"/>
            <a:ext cx="3895067"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10" name="Rectangle 5"/>
          <p:cNvSpPr txBox="1">
            <a:spLocks noChangeArrowheads="1"/>
          </p:cNvSpPr>
          <p:nvPr/>
        </p:nvSpPr>
        <p:spPr>
          <a:xfrm>
            <a:off x="611560" y="3631254"/>
            <a:ext cx="1855366" cy="985912"/>
          </a:xfrm>
          <a:prstGeom prst="rect">
            <a:avLst/>
          </a:prstGeom>
          <a:noFill/>
        </p:spPr>
        <p:txBody>
          <a:bodyPr vert="horz" lIns="90488" tIns="44450" rIns="90488" bIns="44450">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285750" lvl="2" indent="0" fontAlgn="auto">
              <a:spcAft>
                <a:spcPts val="0"/>
              </a:spcAft>
              <a:buFont typeface="Wingdings" pitchFamily="2" charset="2"/>
              <a:buNone/>
            </a:pPr>
            <a:endParaRPr lang="en-GB" altLang="en-US" sz="2000" dirty="0" smtClean="0">
              <a:latin typeface="Arial" charset="0"/>
            </a:endParaRPr>
          </a:p>
          <a:p>
            <a:pPr marL="285750" lvl="2" indent="0" fontAlgn="auto">
              <a:spcAft>
                <a:spcPts val="0"/>
              </a:spcAft>
              <a:buFont typeface="Wingdings" pitchFamily="2" charset="2"/>
              <a:buNone/>
            </a:pPr>
            <a:r>
              <a:rPr lang="en-GB" altLang="en-US" sz="2800" b="1" dirty="0" smtClean="0">
                <a:solidFill>
                  <a:schemeClr val="tx2"/>
                </a:solidFill>
                <a:latin typeface="Arial" charset="0"/>
              </a:rPr>
              <a:t>formal</a:t>
            </a:r>
            <a:endParaRPr lang="en-GB" altLang="en-US" sz="2000" b="1" dirty="0" smtClean="0">
              <a:solidFill>
                <a:schemeClr val="tx2"/>
              </a:solidFill>
              <a:latin typeface="Arial" charset="0"/>
            </a:endParaRPr>
          </a:p>
          <a:p>
            <a:pPr marL="285750" lvl="2" indent="0" fontAlgn="auto">
              <a:spcAft>
                <a:spcPts val="0"/>
              </a:spcAft>
              <a:buFont typeface="Wingdings" pitchFamily="2" charset="2"/>
              <a:buNone/>
            </a:pPr>
            <a:endParaRPr lang="en-GB" altLang="en-US" sz="2000" dirty="0" smtClean="0">
              <a:latin typeface="Arial" charset="0"/>
            </a:endParaRPr>
          </a:p>
        </p:txBody>
      </p:sp>
      <p:sp>
        <p:nvSpPr>
          <p:cNvPr id="11" name="Rectangle 5"/>
          <p:cNvSpPr txBox="1">
            <a:spLocks noChangeArrowheads="1"/>
          </p:cNvSpPr>
          <p:nvPr/>
        </p:nvSpPr>
        <p:spPr>
          <a:xfrm>
            <a:off x="6393636" y="3501008"/>
            <a:ext cx="2287414" cy="985912"/>
          </a:xfrm>
          <a:prstGeom prst="rect">
            <a:avLst/>
          </a:prstGeom>
          <a:noFill/>
        </p:spPr>
        <p:txBody>
          <a:bodyPr vert="horz" lIns="90488" tIns="44450" rIns="90488" bIns="44450">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285750" lvl="2" indent="0" fontAlgn="auto">
              <a:spcAft>
                <a:spcPts val="0"/>
              </a:spcAft>
              <a:buFont typeface="Wingdings" pitchFamily="2" charset="2"/>
              <a:buNone/>
            </a:pPr>
            <a:endParaRPr lang="en-GB" altLang="en-US" sz="2000" dirty="0" smtClean="0">
              <a:latin typeface="Arial" charset="0"/>
            </a:endParaRPr>
          </a:p>
          <a:p>
            <a:pPr marL="285750" lvl="2" indent="0" fontAlgn="auto">
              <a:spcAft>
                <a:spcPts val="0"/>
              </a:spcAft>
              <a:buFont typeface="Wingdings" pitchFamily="2" charset="2"/>
              <a:buNone/>
            </a:pPr>
            <a:r>
              <a:rPr lang="en-GB" altLang="en-US" sz="2800" b="1" dirty="0" smtClean="0">
                <a:solidFill>
                  <a:schemeClr val="tx2"/>
                </a:solidFill>
                <a:latin typeface="Arial" charset="0"/>
              </a:rPr>
              <a:t>informal</a:t>
            </a:r>
            <a:endParaRPr lang="en-GB" altLang="en-US" sz="2000" b="1" dirty="0" smtClean="0">
              <a:solidFill>
                <a:schemeClr val="tx2"/>
              </a:solidFill>
              <a:latin typeface="Arial" charset="0"/>
            </a:endParaRPr>
          </a:p>
          <a:p>
            <a:pPr marL="285750" lvl="2" indent="0" fontAlgn="auto">
              <a:spcAft>
                <a:spcPts val="0"/>
              </a:spcAft>
              <a:buFont typeface="Wingdings" pitchFamily="2" charset="2"/>
              <a:buNone/>
            </a:pPr>
            <a:endParaRPr lang="en-GB" altLang="en-US" sz="2000" dirty="0" smtClean="0">
              <a:latin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018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lIns="90488" tIns="44450" rIns="90488" bIns="44450"/>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algn="r">
              <a:spcBef>
                <a:spcPct val="0"/>
              </a:spcBef>
              <a:buClrTx/>
              <a:buSzTx/>
              <a:buFontTx/>
              <a:buNone/>
            </a:pPr>
            <a:endParaRPr lang="en-GB" altLang="en-US" sz="1400">
              <a:latin typeface="Times New Roman" pitchFamily="18" charset="0"/>
            </a:endParaRPr>
          </a:p>
        </p:txBody>
      </p:sp>
      <p:sp>
        <p:nvSpPr>
          <p:cNvPr id="1229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anchor="ctr"/>
          <a:lstStyle>
            <a:lvl1pPr eaLnBrk="0" hangingPunct="0">
              <a:spcBef>
                <a:spcPct val="20000"/>
              </a:spcBef>
              <a:buClr>
                <a:schemeClr val="folHlink"/>
              </a:buClr>
              <a:buSzPct val="60000"/>
              <a:buFont typeface="Wingdings" pitchFamily="2" charset="2"/>
              <a:buChar char="n"/>
              <a:defRPr sz="3200">
                <a:solidFill>
                  <a:schemeClr val="tx1"/>
                </a:solidFill>
                <a:latin typeface="Tahoma" pitchFamily="34" charset="0"/>
                <a:cs typeface="Arial" charset="0"/>
              </a:defRPr>
            </a:lvl1pPr>
            <a:lvl2pPr marL="742950" indent="-285750" eaLnBrk="0" hangingPunct="0">
              <a:spcBef>
                <a:spcPct val="20000"/>
              </a:spcBef>
              <a:buClr>
                <a:schemeClr val="hlink"/>
              </a:buClr>
              <a:buSzPct val="55000"/>
              <a:buFont typeface="Wingdings" pitchFamily="2" charset="2"/>
              <a:buChar char="n"/>
              <a:defRPr sz="2800">
                <a:solidFill>
                  <a:schemeClr val="tx1"/>
                </a:solidFill>
                <a:latin typeface="Tahoma" pitchFamily="34" charset="0"/>
                <a:cs typeface="Arial" charset="0"/>
              </a:defRPr>
            </a:lvl2pPr>
            <a:lvl3pPr marL="1143000" indent="-228600" eaLnBrk="0" hangingPunct="0">
              <a:spcBef>
                <a:spcPct val="20000"/>
              </a:spcBef>
              <a:buClr>
                <a:schemeClr val="folHlink"/>
              </a:buClr>
              <a:buSzPct val="50000"/>
              <a:buFont typeface="Wingdings" pitchFamily="2" charset="2"/>
              <a:buChar char="n"/>
              <a:defRPr sz="2400">
                <a:solidFill>
                  <a:schemeClr val="tx1"/>
                </a:solidFill>
                <a:latin typeface="Tahoma" pitchFamily="34" charset="0"/>
                <a:cs typeface="Arial" charset="0"/>
              </a:defRPr>
            </a:lvl3pPr>
            <a:lvl4pPr marL="1600200" indent="-228600" eaLnBrk="0" hangingPunct="0">
              <a:spcBef>
                <a:spcPct val="20000"/>
              </a:spcBef>
              <a:buClr>
                <a:schemeClr val="accent2"/>
              </a:buClr>
              <a:buSzPct val="55000"/>
              <a:buFont typeface="Wingdings" pitchFamily="2" charset="2"/>
              <a:buChar char="n"/>
              <a:defRPr sz="2000">
                <a:solidFill>
                  <a:schemeClr val="tx1"/>
                </a:solidFill>
                <a:latin typeface="Tahoma" pitchFamily="34" charset="0"/>
                <a:cs typeface="Arial" charset="0"/>
              </a:defRPr>
            </a:lvl4pPr>
            <a:lvl5pPr marL="2057400" indent="-228600" eaLnBrk="0" hangingPunct="0">
              <a:spcBef>
                <a:spcPct val="20000"/>
              </a:spcBef>
              <a:buClr>
                <a:schemeClr val="accent1"/>
              </a:buClr>
              <a:buSzPct val="50000"/>
              <a:buFont typeface="Wingdings" pitchFamily="2" charset="2"/>
              <a:buChar char="n"/>
              <a:defRPr sz="2000">
                <a:solidFill>
                  <a:schemeClr val="tx1"/>
                </a:solidFill>
                <a:latin typeface="Tahoma" pitchFamily="34" charset="0"/>
                <a:cs typeface="Arial"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cs typeface="Arial" charset="0"/>
              </a:defRPr>
            </a:lvl9pPr>
          </a:lstStyle>
          <a:p>
            <a:pPr eaLnBrk="1" hangingPunct="1">
              <a:spcBef>
                <a:spcPct val="0"/>
              </a:spcBef>
              <a:buClrTx/>
              <a:buSzTx/>
              <a:buFontTx/>
              <a:buNone/>
            </a:pPr>
            <a:endParaRPr lang="en-GB" altLang="en-US" sz="1800"/>
          </a:p>
        </p:txBody>
      </p:sp>
      <p:sp>
        <p:nvSpPr>
          <p:cNvPr id="12292" name="Rectangle 4"/>
          <p:cNvSpPr>
            <a:spLocks noGrp="1" noChangeArrowheads="1"/>
          </p:cNvSpPr>
          <p:nvPr>
            <p:ph type="title"/>
          </p:nvPr>
        </p:nvSpPr>
        <p:spPr>
          <a:xfrm>
            <a:off x="1187625" y="764704"/>
            <a:ext cx="4392488" cy="1462087"/>
          </a:xfrm>
          <a:noFill/>
        </p:spPr>
        <p:txBody>
          <a:bodyPr lIns="90488" tIns="44450" rIns="90488" bIns="44450" anchor="ctr"/>
          <a:lstStyle/>
          <a:p>
            <a:pPr eaLnBrk="1" hangingPunct="1"/>
            <a:r>
              <a:rPr lang="en-GB" altLang="en-US" sz="3200" dirty="0" smtClean="0">
                <a:latin typeface="Arial" charset="0"/>
              </a:rPr>
              <a:t>Informal interviews</a:t>
            </a:r>
          </a:p>
        </p:txBody>
      </p:sp>
      <p:sp>
        <p:nvSpPr>
          <p:cNvPr id="52229" name="Rectangle 5"/>
          <p:cNvSpPr>
            <a:spLocks noGrp="1" noChangeArrowheads="1"/>
          </p:cNvSpPr>
          <p:nvPr>
            <p:ph idx="1"/>
          </p:nvPr>
        </p:nvSpPr>
        <p:spPr>
          <a:xfrm>
            <a:off x="900113" y="2743200"/>
            <a:ext cx="7772400" cy="4114800"/>
          </a:xfrm>
          <a:noFill/>
        </p:spPr>
        <p:txBody>
          <a:bodyPr lIns="90488" tIns="44450" rIns="90488" bIns="44450"/>
          <a:lstStyle/>
          <a:p>
            <a:pPr marL="228600" lvl="2" indent="0" eaLnBrk="1" hangingPunct="1">
              <a:buFont typeface="Wingdings" pitchFamily="2" charset="2"/>
              <a:buNone/>
            </a:pPr>
            <a:r>
              <a:rPr lang="en-GB" altLang="en-US" sz="2000" smtClean="0">
                <a:latin typeface="Arial" charset="0"/>
              </a:rPr>
              <a:t>Such interviews may appear to lack formality but should still follow a previously agreed agenda. Their structure tends to be determined by the individual interviewees.</a:t>
            </a:r>
          </a:p>
          <a:p>
            <a:pPr marL="0" indent="0" eaLnBrk="1" hangingPunct="1">
              <a:buFont typeface="Wingdings" pitchFamily="2" charset="2"/>
              <a:buNone/>
            </a:pPr>
            <a:endParaRPr lang="en-GB" altLang="en-US" sz="2000" smtClean="0">
              <a:latin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222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935</TotalTime>
  <Words>991</Words>
  <Application>Microsoft Office PowerPoint</Application>
  <PresentationFormat>On-screen Show (4:3)</PresentationFormat>
  <Paragraphs>143</Paragraphs>
  <Slides>20</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Constantia</vt:lpstr>
      <vt:lpstr>Tahoma</vt:lpstr>
      <vt:lpstr>Times New Roman</vt:lpstr>
      <vt:lpstr>Wingdings</vt:lpstr>
      <vt:lpstr>Wingdings 2</vt:lpstr>
      <vt:lpstr>Flow</vt:lpstr>
      <vt:lpstr>Research Methods in Education  Session 5</vt:lpstr>
      <vt:lpstr>PowerPoint Presentation</vt:lpstr>
      <vt:lpstr>PowerPoint Presentation</vt:lpstr>
      <vt:lpstr>PowerPoint Presentation</vt:lpstr>
      <vt:lpstr>Interviews in educational research</vt:lpstr>
      <vt:lpstr>Some advantages of interviews</vt:lpstr>
      <vt:lpstr>Some disadvantages of interviews</vt:lpstr>
      <vt:lpstr>Types of interview</vt:lpstr>
      <vt:lpstr>Informal interviews</vt:lpstr>
      <vt:lpstr>Formal interviews</vt:lpstr>
      <vt:lpstr>Semi-structured interviews</vt:lpstr>
      <vt:lpstr>Forming interview schedules</vt:lpstr>
      <vt:lpstr>What are the skills required by an interviewer?</vt:lpstr>
      <vt:lpstr>Points to bear in mind:</vt:lpstr>
      <vt:lpstr>An Interviewing Exercise</vt:lpstr>
      <vt:lpstr>An Interviewing Exercise</vt:lpstr>
      <vt:lpstr>Recording interviews</vt:lpstr>
      <vt:lpstr>Taking notes</vt:lpstr>
      <vt:lpstr>Reliability and validity of interviews</vt:lpstr>
      <vt:lpstr>Analysing the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purpose of a literature review?</dc:title>
  <dc:creator>User</dc:creator>
  <cp:lastModifiedBy>Paul Denley</cp:lastModifiedBy>
  <cp:revision>62</cp:revision>
  <cp:lastPrinted>2016-05-09T12:14:26Z</cp:lastPrinted>
  <dcterms:modified xsi:type="dcterms:W3CDTF">2016-05-13T19:31:42Z</dcterms:modified>
</cp:coreProperties>
</file>