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5"/>
  </p:notesMasterIdLst>
  <p:sldIdLst>
    <p:sldId id="257" r:id="rId2"/>
    <p:sldId id="258" r:id="rId3"/>
    <p:sldId id="259" r:id="rId4"/>
    <p:sldId id="260" r:id="rId5"/>
    <p:sldId id="261" r:id="rId6"/>
    <p:sldId id="263" r:id="rId7"/>
    <p:sldId id="264" r:id="rId8"/>
    <p:sldId id="265" r:id="rId9"/>
    <p:sldId id="266" r:id="rId10"/>
    <p:sldId id="286" r:id="rId11"/>
    <p:sldId id="268" r:id="rId12"/>
    <p:sldId id="270" r:id="rId13"/>
    <p:sldId id="271" r:id="rId14"/>
    <p:sldId id="272" r:id="rId15"/>
    <p:sldId id="285" r:id="rId16"/>
    <p:sldId id="274" r:id="rId17"/>
    <p:sldId id="276" r:id="rId18"/>
    <p:sldId id="278" r:id="rId19"/>
    <p:sldId id="279" r:id="rId20"/>
    <p:sldId id="280" r:id="rId21"/>
    <p:sldId id="281" r:id="rId22"/>
    <p:sldId id="283" r:id="rId23"/>
    <p:sldId id="284"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C4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50000" autoAdjust="0"/>
  </p:normalViewPr>
  <p:slideViewPr>
    <p:cSldViewPr snapToGrid="0" snapToObjects="1">
      <p:cViewPr varScale="1">
        <p:scale>
          <a:sx n="86" d="100"/>
          <a:sy n="86" d="100"/>
        </p:scale>
        <p:origin x="316"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3" d="100"/>
          <a:sy n="163" d="100"/>
        </p:scale>
        <p:origin x="-18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5C57B-50C1-427A-81C0-82B3DB7CB3BF}"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n-GB"/>
        </a:p>
      </dgm:t>
    </dgm:pt>
    <dgm:pt modelId="{9248559E-8193-4F4C-A6C9-D16C161BAF91}">
      <dgm:prSet phldrT="[Text]" custT="1"/>
      <dgm:spPr/>
      <dgm:t>
        <a:bodyPr/>
        <a:lstStyle/>
        <a:p>
          <a:r>
            <a:rPr lang="en-GB" sz="3200" b="1" dirty="0"/>
            <a:t>Introduction</a:t>
          </a:r>
        </a:p>
      </dgm:t>
    </dgm:pt>
    <dgm:pt modelId="{5CA6E3B7-589A-42ED-B968-F57DBE2FBCB8}" type="parTrans" cxnId="{AE64DE7B-EB03-473D-AD7D-F00885D9C391}">
      <dgm:prSet/>
      <dgm:spPr/>
      <dgm:t>
        <a:bodyPr/>
        <a:lstStyle/>
        <a:p>
          <a:endParaRPr lang="en-GB" b="1"/>
        </a:p>
      </dgm:t>
    </dgm:pt>
    <dgm:pt modelId="{FD1D45AF-8EB9-4ACD-8A7F-320B92119E15}" type="sibTrans" cxnId="{AE64DE7B-EB03-473D-AD7D-F00885D9C391}">
      <dgm:prSet/>
      <dgm:spPr/>
      <dgm:t>
        <a:bodyPr/>
        <a:lstStyle/>
        <a:p>
          <a:endParaRPr lang="en-GB" b="1"/>
        </a:p>
      </dgm:t>
    </dgm:pt>
    <dgm:pt modelId="{68F9966D-0360-4043-8C73-1BCA84273E8E}">
      <dgm:prSet phldrT="[Text]" custT="1"/>
      <dgm:spPr/>
      <dgm:t>
        <a:bodyPr/>
        <a:lstStyle/>
        <a:p>
          <a:r>
            <a:rPr lang="en-GB" sz="3200" b="1" dirty="0"/>
            <a:t>Literature review</a:t>
          </a:r>
        </a:p>
      </dgm:t>
    </dgm:pt>
    <dgm:pt modelId="{DAF07BBB-6FCC-4125-B140-1750DD5B04E7}" type="parTrans" cxnId="{791E16D9-FD85-4007-BD24-EC0A3ED33883}">
      <dgm:prSet/>
      <dgm:spPr/>
      <dgm:t>
        <a:bodyPr/>
        <a:lstStyle/>
        <a:p>
          <a:endParaRPr lang="en-GB" b="1"/>
        </a:p>
      </dgm:t>
    </dgm:pt>
    <dgm:pt modelId="{D8A76E8A-2913-4ABE-8CCB-6B76E3430B62}" type="sibTrans" cxnId="{791E16D9-FD85-4007-BD24-EC0A3ED33883}">
      <dgm:prSet/>
      <dgm:spPr/>
      <dgm:t>
        <a:bodyPr/>
        <a:lstStyle/>
        <a:p>
          <a:endParaRPr lang="en-GB" b="1"/>
        </a:p>
      </dgm:t>
    </dgm:pt>
    <dgm:pt modelId="{BA434FAF-F233-409C-A326-EDFE84EB5057}">
      <dgm:prSet phldrT="[Text]" custT="1"/>
      <dgm:spPr/>
      <dgm:t>
        <a:bodyPr/>
        <a:lstStyle/>
        <a:p>
          <a:r>
            <a:rPr lang="en-GB" sz="3200" b="1" dirty="0"/>
            <a:t>Methodology</a:t>
          </a:r>
        </a:p>
      </dgm:t>
    </dgm:pt>
    <dgm:pt modelId="{80C135C1-60D2-4CEF-8765-93ACE5522B69}" type="parTrans" cxnId="{CD781E15-FD40-4A5B-B4FF-B1489ECDDE4A}">
      <dgm:prSet/>
      <dgm:spPr/>
      <dgm:t>
        <a:bodyPr/>
        <a:lstStyle/>
        <a:p>
          <a:endParaRPr lang="en-GB" b="1"/>
        </a:p>
      </dgm:t>
    </dgm:pt>
    <dgm:pt modelId="{B2C41880-9A37-47B4-8F52-00EB68D9FA6B}" type="sibTrans" cxnId="{CD781E15-FD40-4A5B-B4FF-B1489ECDDE4A}">
      <dgm:prSet/>
      <dgm:spPr/>
      <dgm:t>
        <a:bodyPr/>
        <a:lstStyle/>
        <a:p>
          <a:endParaRPr lang="en-GB" b="1"/>
        </a:p>
      </dgm:t>
    </dgm:pt>
    <dgm:pt modelId="{F8F20CDE-C5D3-4A8C-8978-EC556DF425D5}">
      <dgm:prSet phldrT="[Text]" custT="1"/>
      <dgm:spPr/>
      <dgm:t>
        <a:bodyPr/>
        <a:lstStyle/>
        <a:p>
          <a:r>
            <a:rPr lang="en-GB" sz="3200" b="1" dirty="0"/>
            <a:t>Conclusion</a:t>
          </a:r>
        </a:p>
      </dgm:t>
    </dgm:pt>
    <dgm:pt modelId="{54CEDE7E-D2D3-4039-A677-2E130BE9355F}" type="parTrans" cxnId="{E745D5DF-617C-43DF-B2C7-265BEC112D1D}">
      <dgm:prSet/>
      <dgm:spPr/>
      <dgm:t>
        <a:bodyPr/>
        <a:lstStyle/>
        <a:p>
          <a:endParaRPr lang="en-GB" b="1"/>
        </a:p>
      </dgm:t>
    </dgm:pt>
    <dgm:pt modelId="{1EEDA2A7-2C1D-44F0-B4F0-C18681997A29}" type="sibTrans" cxnId="{E745D5DF-617C-43DF-B2C7-265BEC112D1D}">
      <dgm:prSet/>
      <dgm:spPr/>
      <dgm:t>
        <a:bodyPr/>
        <a:lstStyle/>
        <a:p>
          <a:endParaRPr lang="en-GB" b="1"/>
        </a:p>
      </dgm:t>
    </dgm:pt>
    <dgm:pt modelId="{E71B909D-0799-42AE-8063-C59E8D4CE4BB}">
      <dgm:prSet phldrT="[Text]" custT="1"/>
      <dgm:spPr/>
      <dgm:t>
        <a:bodyPr/>
        <a:lstStyle/>
        <a:p>
          <a:r>
            <a:rPr lang="en-GB" sz="3200" b="1" dirty="0"/>
            <a:t>Abstract</a:t>
          </a:r>
        </a:p>
      </dgm:t>
    </dgm:pt>
    <dgm:pt modelId="{2280CD23-DD72-41A7-86A6-9920601BAADE}" type="parTrans" cxnId="{55FEB9F9-A30A-4CCA-A3BB-B78D22E9F202}">
      <dgm:prSet/>
      <dgm:spPr/>
      <dgm:t>
        <a:bodyPr/>
        <a:lstStyle/>
        <a:p>
          <a:endParaRPr lang="en-GB" b="1"/>
        </a:p>
      </dgm:t>
    </dgm:pt>
    <dgm:pt modelId="{4E87C3D5-FBA6-4333-8C0B-5EA7C8A04E64}" type="sibTrans" cxnId="{55FEB9F9-A30A-4CCA-A3BB-B78D22E9F202}">
      <dgm:prSet/>
      <dgm:spPr/>
      <dgm:t>
        <a:bodyPr/>
        <a:lstStyle/>
        <a:p>
          <a:endParaRPr lang="en-GB" b="1"/>
        </a:p>
      </dgm:t>
    </dgm:pt>
    <dgm:pt modelId="{2B70F536-A72D-40BE-9D93-5859EC6678EA}">
      <dgm:prSet phldrT="[Text]" custT="1"/>
      <dgm:spPr/>
      <dgm:t>
        <a:bodyPr/>
        <a:lstStyle/>
        <a:p>
          <a:r>
            <a:rPr lang="en-GB" sz="3200" b="1" dirty="0"/>
            <a:t>Findings/Analysis</a:t>
          </a:r>
        </a:p>
      </dgm:t>
    </dgm:pt>
    <dgm:pt modelId="{2DAE9276-2BA0-420A-9922-E2548087F28D}" type="parTrans" cxnId="{11440A5D-3AE2-46AB-9D19-DC17C0AFDDB8}">
      <dgm:prSet/>
      <dgm:spPr/>
      <dgm:t>
        <a:bodyPr/>
        <a:lstStyle/>
        <a:p>
          <a:endParaRPr lang="en-GB" b="1"/>
        </a:p>
      </dgm:t>
    </dgm:pt>
    <dgm:pt modelId="{200DFCD4-815B-450D-BFFC-3858C44E09E0}" type="sibTrans" cxnId="{11440A5D-3AE2-46AB-9D19-DC17C0AFDDB8}">
      <dgm:prSet/>
      <dgm:spPr/>
      <dgm:t>
        <a:bodyPr/>
        <a:lstStyle/>
        <a:p>
          <a:endParaRPr lang="en-GB" b="1"/>
        </a:p>
      </dgm:t>
    </dgm:pt>
    <dgm:pt modelId="{4D598727-55C9-4DB6-ADB8-985FC7CD702B}" type="pres">
      <dgm:prSet presAssocID="{5E15C57B-50C1-427A-81C0-82B3DB7CB3BF}" presName="Name0" presStyleCnt="0">
        <dgm:presLayoutVars>
          <dgm:dir/>
          <dgm:animLvl val="lvl"/>
          <dgm:resizeHandles val="exact"/>
        </dgm:presLayoutVars>
      </dgm:prSet>
      <dgm:spPr/>
    </dgm:pt>
    <dgm:pt modelId="{ACC39304-8F2A-47DC-9B7C-FD1A05C7410D}" type="pres">
      <dgm:prSet presAssocID="{F8F20CDE-C5D3-4A8C-8978-EC556DF425D5}" presName="boxAndChildren" presStyleCnt="0"/>
      <dgm:spPr/>
    </dgm:pt>
    <dgm:pt modelId="{FF3C51DB-3EFF-4172-9436-F5B76C59919E}" type="pres">
      <dgm:prSet presAssocID="{F8F20CDE-C5D3-4A8C-8978-EC556DF425D5}" presName="parentTextBox" presStyleLbl="node1" presStyleIdx="0" presStyleCnt="6"/>
      <dgm:spPr/>
    </dgm:pt>
    <dgm:pt modelId="{EA56BC87-801F-4D64-9900-0D78FCF94C22}" type="pres">
      <dgm:prSet presAssocID="{200DFCD4-815B-450D-BFFC-3858C44E09E0}" presName="sp" presStyleCnt="0"/>
      <dgm:spPr/>
    </dgm:pt>
    <dgm:pt modelId="{9F65B396-4EBD-4893-B79A-C37664042E79}" type="pres">
      <dgm:prSet presAssocID="{2B70F536-A72D-40BE-9D93-5859EC6678EA}" presName="arrowAndChildren" presStyleCnt="0"/>
      <dgm:spPr/>
    </dgm:pt>
    <dgm:pt modelId="{C9F1EADD-1B2E-4937-981C-CE12AAC055D4}" type="pres">
      <dgm:prSet presAssocID="{2B70F536-A72D-40BE-9D93-5859EC6678EA}" presName="parentTextArrow" presStyleLbl="node1" presStyleIdx="1" presStyleCnt="6"/>
      <dgm:spPr/>
    </dgm:pt>
    <dgm:pt modelId="{B272977E-D4B3-4F3D-9C1B-2D96651AA8FA}" type="pres">
      <dgm:prSet presAssocID="{B2C41880-9A37-47B4-8F52-00EB68D9FA6B}" presName="sp" presStyleCnt="0"/>
      <dgm:spPr/>
    </dgm:pt>
    <dgm:pt modelId="{72341B78-2BF5-4766-8E78-8C97A016F89B}" type="pres">
      <dgm:prSet presAssocID="{BA434FAF-F233-409C-A326-EDFE84EB5057}" presName="arrowAndChildren" presStyleCnt="0"/>
      <dgm:spPr/>
    </dgm:pt>
    <dgm:pt modelId="{8B52C15D-53E2-401B-8AE1-D8031A495382}" type="pres">
      <dgm:prSet presAssocID="{BA434FAF-F233-409C-A326-EDFE84EB5057}" presName="parentTextArrow" presStyleLbl="node1" presStyleIdx="2" presStyleCnt="6"/>
      <dgm:spPr/>
    </dgm:pt>
    <dgm:pt modelId="{9E34E4EA-61CA-48B0-824B-9D3781A37955}" type="pres">
      <dgm:prSet presAssocID="{D8A76E8A-2913-4ABE-8CCB-6B76E3430B62}" presName="sp" presStyleCnt="0"/>
      <dgm:spPr/>
    </dgm:pt>
    <dgm:pt modelId="{F384799D-8B38-4649-84EA-B2269D2461BF}" type="pres">
      <dgm:prSet presAssocID="{68F9966D-0360-4043-8C73-1BCA84273E8E}" presName="arrowAndChildren" presStyleCnt="0"/>
      <dgm:spPr/>
    </dgm:pt>
    <dgm:pt modelId="{8A820441-7CA3-49D9-8C1B-D118706785B4}" type="pres">
      <dgm:prSet presAssocID="{68F9966D-0360-4043-8C73-1BCA84273E8E}" presName="parentTextArrow" presStyleLbl="node1" presStyleIdx="3" presStyleCnt="6"/>
      <dgm:spPr/>
    </dgm:pt>
    <dgm:pt modelId="{AA6F8C64-F11C-456E-B1AB-F64B35B170EB}" type="pres">
      <dgm:prSet presAssocID="{FD1D45AF-8EB9-4ACD-8A7F-320B92119E15}" presName="sp" presStyleCnt="0"/>
      <dgm:spPr/>
    </dgm:pt>
    <dgm:pt modelId="{F6477303-F30C-41CE-8F69-BE8C626D275D}" type="pres">
      <dgm:prSet presAssocID="{9248559E-8193-4F4C-A6C9-D16C161BAF91}" presName="arrowAndChildren" presStyleCnt="0"/>
      <dgm:spPr/>
    </dgm:pt>
    <dgm:pt modelId="{B4E93A43-52BC-445A-88D7-4C95436FAF0E}" type="pres">
      <dgm:prSet presAssocID="{9248559E-8193-4F4C-A6C9-D16C161BAF91}" presName="parentTextArrow" presStyleLbl="node1" presStyleIdx="4" presStyleCnt="6"/>
      <dgm:spPr/>
    </dgm:pt>
    <dgm:pt modelId="{6F0406F1-20D3-4C43-AFFB-5309490FCB3D}" type="pres">
      <dgm:prSet presAssocID="{4E87C3D5-FBA6-4333-8C0B-5EA7C8A04E64}" presName="sp" presStyleCnt="0"/>
      <dgm:spPr/>
    </dgm:pt>
    <dgm:pt modelId="{AFE52BA9-3266-4208-B27C-B81F91507F4E}" type="pres">
      <dgm:prSet presAssocID="{E71B909D-0799-42AE-8063-C59E8D4CE4BB}" presName="arrowAndChildren" presStyleCnt="0"/>
      <dgm:spPr/>
    </dgm:pt>
    <dgm:pt modelId="{ECE5512D-6EBD-4540-AC7F-C6587D17C0A1}" type="pres">
      <dgm:prSet presAssocID="{E71B909D-0799-42AE-8063-C59E8D4CE4BB}" presName="parentTextArrow" presStyleLbl="node1" presStyleIdx="5" presStyleCnt="6" custLinFactY="-188174" custLinFactNeighborX="-20585" custLinFactNeighborY="-200000"/>
      <dgm:spPr/>
    </dgm:pt>
  </dgm:ptLst>
  <dgm:cxnLst>
    <dgm:cxn modelId="{CD781E15-FD40-4A5B-B4FF-B1489ECDDE4A}" srcId="{5E15C57B-50C1-427A-81C0-82B3DB7CB3BF}" destId="{BA434FAF-F233-409C-A326-EDFE84EB5057}" srcOrd="3" destOrd="0" parTransId="{80C135C1-60D2-4CEF-8765-93ACE5522B69}" sibTransId="{B2C41880-9A37-47B4-8F52-00EB68D9FA6B}"/>
    <dgm:cxn modelId="{11440A5D-3AE2-46AB-9D19-DC17C0AFDDB8}" srcId="{5E15C57B-50C1-427A-81C0-82B3DB7CB3BF}" destId="{2B70F536-A72D-40BE-9D93-5859EC6678EA}" srcOrd="4" destOrd="0" parTransId="{2DAE9276-2BA0-420A-9922-E2548087F28D}" sibTransId="{200DFCD4-815B-450D-BFFC-3858C44E09E0}"/>
    <dgm:cxn modelId="{E8EAC577-247C-439E-9B7D-8955C14DA220}" type="presOf" srcId="{F8F20CDE-C5D3-4A8C-8978-EC556DF425D5}" destId="{FF3C51DB-3EFF-4172-9436-F5B76C59919E}" srcOrd="0" destOrd="0" presId="urn:microsoft.com/office/officeart/2005/8/layout/process4"/>
    <dgm:cxn modelId="{AE64DE7B-EB03-473D-AD7D-F00885D9C391}" srcId="{5E15C57B-50C1-427A-81C0-82B3DB7CB3BF}" destId="{9248559E-8193-4F4C-A6C9-D16C161BAF91}" srcOrd="1" destOrd="0" parTransId="{5CA6E3B7-589A-42ED-B968-F57DBE2FBCB8}" sibTransId="{FD1D45AF-8EB9-4ACD-8A7F-320B92119E15}"/>
    <dgm:cxn modelId="{A7EA667C-B01D-4726-B37E-F3BDC2C8553C}" type="presOf" srcId="{BA434FAF-F233-409C-A326-EDFE84EB5057}" destId="{8B52C15D-53E2-401B-8AE1-D8031A495382}" srcOrd="0" destOrd="0" presId="urn:microsoft.com/office/officeart/2005/8/layout/process4"/>
    <dgm:cxn modelId="{79C2B380-2ED4-4909-951F-A2DA179A44B3}" type="presOf" srcId="{2B70F536-A72D-40BE-9D93-5859EC6678EA}" destId="{C9F1EADD-1B2E-4937-981C-CE12AAC055D4}" srcOrd="0" destOrd="0" presId="urn:microsoft.com/office/officeart/2005/8/layout/process4"/>
    <dgm:cxn modelId="{6946BF91-BD73-4B8F-9CEF-D51740155C13}" type="presOf" srcId="{5E15C57B-50C1-427A-81C0-82B3DB7CB3BF}" destId="{4D598727-55C9-4DB6-ADB8-985FC7CD702B}" srcOrd="0" destOrd="0" presId="urn:microsoft.com/office/officeart/2005/8/layout/process4"/>
    <dgm:cxn modelId="{849F4D96-5BF2-4068-9FDB-6ADC7397068E}" type="presOf" srcId="{68F9966D-0360-4043-8C73-1BCA84273E8E}" destId="{8A820441-7CA3-49D9-8C1B-D118706785B4}" srcOrd="0" destOrd="0" presId="urn:microsoft.com/office/officeart/2005/8/layout/process4"/>
    <dgm:cxn modelId="{BDFF85C9-733D-402A-9FA1-09F84A5F1272}" type="presOf" srcId="{9248559E-8193-4F4C-A6C9-D16C161BAF91}" destId="{B4E93A43-52BC-445A-88D7-4C95436FAF0E}" srcOrd="0" destOrd="0" presId="urn:microsoft.com/office/officeart/2005/8/layout/process4"/>
    <dgm:cxn modelId="{791E16D9-FD85-4007-BD24-EC0A3ED33883}" srcId="{5E15C57B-50C1-427A-81C0-82B3DB7CB3BF}" destId="{68F9966D-0360-4043-8C73-1BCA84273E8E}" srcOrd="2" destOrd="0" parTransId="{DAF07BBB-6FCC-4125-B140-1750DD5B04E7}" sibTransId="{D8A76E8A-2913-4ABE-8CCB-6B76E3430B62}"/>
    <dgm:cxn modelId="{E745D5DF-617C-43DF-B2C7-265BEC112D1D}" srcId="{5E15C57B-50C1-427A-81C0-82B3DB7CB3BF}" destId="{F8F20CDE-C5D3-4A8C-8978-EC556DF425D5}" srcOrd="5" destOrd="0" parTransId="{54CEDE7E-D2D3-4039-A677-2E130BE9355F}" sibTransId="{1EEDA2A7-2C1D-44F0-B4F0-C18681997A29}"/>
    <dgm:cxn modelId="{25E2A7E9-41BF-4573-8BF0-21FF3E422A7C}" type="presOf" srcId="{E71B909D-0799-42AE-8063-C59E8D4CE4BB}" destId="{ECE5512D-6EBD-4540-AC7F-C6587D17C0A1}" srcOrd="0" destOrd="0" presId="urn:microsoft.com/office/officeart/2005/8/layout/process4"/>
    <dgm:cxn modelId="{55FEB9F9-A30A-4CCA-A3BB-B78D22E9F202}" srcId="{5E15C57B-50C1-427A-81C0-82B3DB7CB3BF}" destId="{E71B909D-0799-42AE-8063-C59E8D4CE4BB}" srcOrd="0" destOrd="0" parTransId="{2280CD23-DD72-41A7-86A6-9920601BAADE}" sibTransId="{4E87C3D5-FBA6-4333-8C0B-5EA7C8A04E64}"/>
    <dgm:cxn modelId="{305D25DC-AD4E-45D2-99D2-61B976C7067A}" type="presParOf" srcId="{4D598727-55C9-4DB6-ADB8-985FC7CD702B}" destId="{ACC39304-8F2A-47DC-9B7C-FD1A05C7410D}" srcOrd="0" destOrd="0" presId="urn:microsoft.com/office/officeart/2005/8/layout/process4"/>
    <dgm:cxn modelId="{1447FF77-176A-4617-BC51-40C8D715518B}" type="presParOf" srcId="{ACC39304-8F2A-47DC-9B7C-FD1A05C7410D}" destId="{FF3C51DB-3EFF-4172-9436-F5B76C59919E}" srcOrd="0" destOrd="0" presId="urn:microsoft.com/office/officeart/2005/8/layout/process4"/>
    <dgm:cxn modelId="{A224553E-5358-4213-A537-2E8D67E3D06C}" type="presParOf" srcId="{4D598727-55C9-4DB6-ADB8-985FC7CD702B}" destId="{EA56BC87-801F-4D64-9900-0D78FCF94C22}" srcOrd="1" destOrd="0" presId="urn:microsoft.com/office/officeart/2005/8/layout/process4"/>
    <dgm:cxn modelId="{EAB60180-E8C0-4A32-8552-6A23875FEDD8}" type="presParOf" srcId="{4D598727-55C9-4DB6-ADB8-985FC7CD702B}" destId="{9F65B396-4EBD-4893-B79A-C37664042E79}" srcOrd="2" destOrd="0" presId="urn:microsoft.com/office/officeart/2005/8/layout/process4"/>
    <dgm:cxn modelId="{3828B2A1-0284-4A1B-8D1D-6BA3C337F884}" type="presParOf" srcId="{9F65B396-4EBD-4893-B79A-C37664042E79}" destId="{C9F1EADD-1B2E-4937-981C-CE12AAC055D4}" srcOrd="0" destOrd="0" presId="urn:microsoft.com/office/officeart/2005/8/layout/process4"/>
    <dgm:cxn modelId="{7B4B1B60-6133-4551-9E86-207B291B57E2}" type="presParOf" srcId="{4D598727-55C9-4DB6-ADB8-985FC7CD702B}" destId="{B272977E-D4B3-4F3D-9C1B-2D96651AA8FA}" srcOrd="3" destOrd="0" presId="urn:microsoft.com/office/officeart/2005/8/layout/process4"/>
    <dgm:cxn modelId="{67249C2C-F126-4A7B-BE6E-AD2170320AE9}" type="presParOf" srcId="{4D598727-55C9-4DB6-ADB8-985FC7CD702B}" destId="{72341B78-2BF5-4766-8E78-8C97A016F89B}" srcOrd="4" destOrd="0" presId="urn:microsoft.com/office/officeart/2005/8/layout/process4"/>
    <dgm:cxn modelId="{55DFEB9A-CE08-4DBE-B4A5-626037B5441E}" type="presParOf" srcId="{72341B78-2BF5-4766-8E78-8C97A016F89B}" destId="{8B52C15D-53E2-401B-8AE1-D8031A495382}" srcOrd="0" destOrd="0" presId="urn:microsoft.com/office/officeart/2005/8/layout/process4"/>
    <dgm:cxn modelId="{200E302B-023E-451C-95D7-AD2BD3384283}" type="presParOf" srcId="{4D598727-55C9-4DB6-ADB8-985FC7CD702B}" destId="{9E34E4EA-61CA-48B0-824B-9D3781A37955}" srcOrd="5" destOrd="0" presId="urn:microsoft.com/office/officeart/2005/8/layout/process4"/>
    <dgm:cxn modelId="{C475053B-AC70-41FE-8A7B-EFF0C0CAAA4F}" type="presParOf" srcId="{4D598727-55C9-4DB6-ADB8-985FC7CD702B}" destId="{F384799D-8B38-4649-84EA-B2269D2461BF}" srcOrd="6" destOrd="0" presId="urn:microsoft.com/office/officeart/2005/8/layout/process4"/>
    <dgm:cxn modelId="{B953A5FC-0B0B-4AF2-B65D-33443B8216C1}" type="presParOf" srcId="{F384799D-8B38-4649-84EA-B2269D2461BF}" destId="{8A820441-7CA3-49D9-8C1B-D118706785B4}" srcOrd="0" destOrd="0" presId="urn:microsoft.com/office/officeart/2005/8/layout/process4"/>
    <dgm:cxn modelId="{35B11EDD-7147-4D23-A4F1-819808B84D03}" type="presParOf" srcId="{4D598727-55C9-4DB6-ADB8-985FC7CD702B}" destId="{AA6F8C64-F11C-456E-B1AB-F64B35B170EB}" srcOrd="7" destOrd="0" presId="urn:microsoft.com/office/officeart/2005/8/layout/process4"/>
    <dgm:cxn modelId="{2E8BADD6-BE4E-494D-8711-688F2569356B}" type="presParOf" srcId="{4D598727-55C9-4DB6-ADB8-985FC7CD702B}" destId="{F6477303-F30C-41CE-8F69-BE8C626D275D}" srcOrd="8" destOrd="0" presId="urn:microsoft.com/office/officeart/2005/8/layout/process4"/>
    <dgm:cxn modelId="{7B5AADD0-885F-417D-B4CE-005F18B338BC}" type="presParOf" srcId="{F6477303-F30C-41CE-8F69-BE8C626D275D}" destId="{B4E93A43-52BC-445A-88D7-4C95436FAF0E}" srcOrd="0" destOrd="0" presId="urn:microsoft.com/office/officeart/2005/8/layout/process4"/>
    <dgm:cxn modelId="{16B347BC-E7E7-475C-AC96-A27A4D6DDF2D}" type="presParOf" srcId="{4D598727-55C9-4DB6-ADB8-985FC7CD702B}" destId="{6F0406F1-20D3-4C43-AFFB-5309490FCB3D}" srcOrd="9" destOrd="0" presId="urn:microsoft.com/office/officeart/2005/8/layout/process4"/>
    <dgm:cxn modelId="{9D0695CB-6BAE-4B35-AC6F-EDCECA2262EC}" type="presParOf" srcId="{4D598727-55C9-4DB6-ADB8-985FC7CD702B}" destId="{AFE52BA9-3266-4208-B27C-B81F91507F4E}" srcOrd="10" destOrd="0" presId="urn:microsoft.com/office/officeart/2005/8/layout/process4"/>
    <dgm:cxn modelId="{201060B8-5872-4E83-96FB-9E095A3974FF}" type="presParOf" srcId="{AFE52BA9-3266-4208-B27C-B81F91507F4E}" destId="{ECE5512D-6EBD-4540-AC7F-C6587D17C0A1}"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C51DB-3EFF-4172-9436-F5B76C59919E}">
      <dsp:nvSpPr>
        <dsp:cNvPr id="0" name=""/>
        <dsp:cNvSpPr/>
      </dsp:nvSpPr>
      <dsp:spPr>
        <a:xfrm>
          <a:off x="0" y="3565883"/>
          <a:ext cx="6053255" cy="468020"/>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t>Conclusion</a:t>
          </a:r>
        </a:p>
      </dsp:txBody>
      <dsp:txXfrm>
        <a:off x="0" y="3565883"/>
        <a:ext cx="6053255" cy="468020"/>
      </dsp:txXfrm>
    </dsp:sp>
    <dsp:sp modelId="{C9F1EADD-1B2E-4937-981C-CE12AAC055D4}">
      <dsp:nvSpPr>
        <dsp:cNvPr id="0" name=""/>
        <dsp:cNvSpPr/>
      </dsp:nvSpPr>
      <dsp:spPr>
        <a:xfrm rot="10800000">
          <a:off x="0" y="2853088"/>
          <a:ext cx="6053255" cy="719815"/>
        </a:xfrm>
        <a:prstGeom prst="upArrowCallou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t>Findings/Analysis</a:t>
          </a:r>
        </a:p>
      </dsp:txBody>
      <dsp:txXfrm rot="10800000">
        <a:off x="0" y="2853088"/>
        <a:ext cx="6053255" cy="467714"/>
      </dsp:txXfrm>
    </dsp:sp>
    <dsp:sp modelId="{8B52C15D-53E2-401B-8AE1-D8031A495382}">
      <dsp:nvSpPr>
        <dsp:cNvPr id="0" name=""/>
        <dsp:cNvSpPr/>
      </dsp:nvSpPr>
      <dsp:spPr>
        <a:xfrm rot="10800000">
          <a:off x="0" y="2140293"/>
          <a:ext cx="6053255" cy="719815"/>
        </a:xfrm>
        <a:prstGeom prst="upArrowCallou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t>Methodology</a:t>
          </a:r>
        </a:p>
      </dsp:txBody>
      <dsp:txXfrm rot="10800000">
        <a:off x="0" y="2140293"/>
        <a:ext cx="6053255" cy="467714"/>
      </dsp:txXfrm>
    </dsp:sp>
    <dsp:sp modelId="{8A820441-7CA3-49D9-8C1B-D118706785B4}">
      <dsp:nvSpPr>
        <dsp:cNvPr id="0" name=""/>
        <dsp:cNvSpPr/>
      </dsp:nvSpPr>
      <dsp:spPr>
        <a:xfrm rot="10800000">
          <a:off x="0" y="1427498"/>
          <a:ext cx="6053255" cy="719815"/>
        </a:xfrm>
        <a:prstGeom prst="upArrowCallou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t>Literature review</a:t>
          </a:r>
        </a:p>
      </dsp:txBody>
      <dsp:txXfrm rot="10800000">
        <a:off x="0" y="1427498"/>
        <a:ext cx="6053255" cy="467714"/>
      </dsp:txXfrm>
    </dsp:sp>
    <dsp:sp modelId="{B4E93A43-52BC-445A-88D7-4C95436FAF0E}">
      <dsp:nvSpPr>
        <dsp:cNvPr id="0" name=""/>
        <dsp:cNvSpPr/>
      </dsp:nvSpPr>
      <dsp:spPr>
        <a:xfrm rot="10800000">
          <a:off x="0" y="714703"/>
          <a:ext cx="6053255" cy="719815"/>
        </a:xfrm>
        <a:prstGeom prst="upArrowCallou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t>Introduction</a:t>
          </a:r>
        </a:p>
      </dsp:txBody>
      <dsp:txXfrm rot="10800000">
        <a:off x="0" y="714703"/>
        <a:ext cx="6053255" cy="467714"/>
      </dsp:txXfrm>
    </dsp:sp>
    <dsp:sp modelId="{ECE5512D-6EBD-4540-AC7F-C6587D17C0A1}">
      <dsp:nvSpPr>
        <dsp:cNvPr id="0" name=""/>
        <dsp:cNvSpPr/>
      </dsp:nvSpPr>
      <dsp:spPr>
        <a:xfrm rot="10800000">
          <a:off x="0" y="0"/>
          <a:ext cx="6053255" cy="719815"/>
        </a:xfrm>
        <a:prstGeom prst="upArrowCallou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t>Abstract</a:t>
          </a:r>
        </a:p>
      </dsp:txBody>
      <dsp:txXfrm rot="10800000">
        <a:off x="0" y="0"/>
        <a:ext cx="6053255" cy="4677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F89EC-C880-B54A-A21A-B43DF73F455A}" type="datetimeFigureOut">
              <a:rPr lang="en-US" smtClean="0"/>
              <a:t>6/9/2018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B0E47-F2DB-584A-B7DA-87224F5BADE5}" type="slidenum">
              <a:rPr lang="en-US" smtClean="0"/>
              <a:t>‹#›</a:t>
            </a:fld>
            <a:endParaRPr lang="en-US"/>
          </a:p>
        </p:txBody>
      </p:sp>
    </p:spTree>
    <p:extLst>
      <p:ext uri="{BB962C8B-B14F-4D97-AF65-F5344CB8AC3E}">
        <p14:creationId xmlns:p14="http://schemas.microsoft.com/office/powerpoint/2010/main" val="1881199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D6B12-7255-4224-AFD9-D1A9DC998959}" type="slidenum">
              <a:rPr lang="en-GB" smtClean="0"/>
              <a:pPr/>
              <a:t>18</a:t>
            </a:fld>
            <a:endParaRPr lang="en-GB"/>
          </a:p>
        </p:txBody>
      </p:sp>
    </p:spTree>
    <p:extLst>
      <p:ext uri="{BB962C8B-B14F-4D97-AF65-F5344CB8AC3E}">
        <p14:creationId xmlns:p14="http://schemas.microsoft.com/office/powerpoint/2010/main" val="48067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p>
        </p:txBody>
      </p:sp>
      <p:sp>
        <p:nvSpPr>
          <p:cNvPr id="77828" name="Slide Number Placeholder 3"/>
          <p:cNvSpPr>
            <a:spLocks noGrp="1"/>
          </p:cNvSpPr>
          <p:nvPr>
            <p:ph type="sldNum" sz="quarter" idx="5"/>
          </p:nvPr>
        </p:nvSpPr>
        <p:spPr/>
        <p:txBody>
          <a:bodyPr/>
          <a:lstStyle/>
          <a:p>
            <a:pPr>
              <a:defRPr/>
            </a:pPr>
            <a:fld id="{D6835981-AE69-4ED9-AFDF-F138FA154B8F}" type="slidenum">
              <a:rPr lang="en-GB" smtClean="0"/>
              <a:pPr>
                <a:defRPr/>
              </a:pPr>
              <a:t>22</a:t>
            </a:fld>
            <a:endParaRPr lang="en-GB"/>
          </a:p>
        </p:txBody>
      </p:sp>
    </p:spTree>
    <p:extLst>
      <p:ext uri="{BB962C8B-B14F-4D97-AF65-F5344CB8AC3E}">
        <p14:creationId xmlns:p14="http://schemas.microsoft.com/office/powerpoint/2010/main" val="348400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5509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9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5040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05805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6260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1899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330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64293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3271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94"/>
            <a:ext cx="9144000" cy="5139506"/>
          </a:xfrm>
          <a:prstGeom prst="rect">
            <a:avLst/>
          </a:prstGeom>
        </p:spPr>
      </p:pic>
      <p:pic>
        <p:nvPicPr>
          <p:cNvPr id="12" name="Picture 11" descr="Title bgrd.psd"/>
          <p:cNvPicPr>
            <a:picLocks noChangeAspect="1"/>
          </p:cNvPicPr>
          <p:nvPr userDrawn="1"/>
        </p:nvPicPr>
        <p:blipFill>
          <a:blip r:embed="rId3">
            <a:alphaModFix amt="81000"/>
            <a:extLst>
              <a:ext uri="{28A0092B-C50C-407E-A947-70E740481C1C}">
                <a14:useLocalDpi xmlns:a14="http://schemas.microsoft.com/office/drawing/2010/main" val="0"/>
              </a:ext>
            </a:extLst>
          </a:blip>
          <a:stretch>
            <a:fillRect/>
          </a:stretch>
        </p:blipFill>
        <p:spPr>
          <a:xfrm>
            <a:off x="0" y="1146362"/>
            <a:ext cx="6480048" cy="1167384"/>
          </a:xfrm>
          <a:prstGeom prst="rect">
            <a:avLst/>
          </a:prstGeom>
        </p:spPr>
      </p:pic>
      <p:sp>
        <p:nvSpPr>
          <p:cNvPr id="8" name="Text Placeholder 12"/>
          <p:cNvSpPr>
            <a:spLocks noGrp="1"/>
          </p:cNvSpPr>
          <p:nvPr>
            <p:ph type="body" sz="quarter" idx="10" hasCustomPrompt="1"/>
          </p:nvPr>
        </p:nvSpPr>
        <p:spPr>
          <a:xfrm>
            <a:off x="139297" y="1146362"/>
            <a:ext cx="6038637" cy="615251"/>
          </a:xfrm>
          <a:prstGeom prst="rect">
            <a:avLst/>
          </a:prstGeom>
        </p:spPr>
        <p:txBody>
          <a:bodyPr vert="horz"/>
          <a:lstStyle>
            <a:lvl1pPr marL="0" indent="0">
              <a:buNone/>
              <a:defRPr b="1" i="0">
                <a:solidFill>
                  <a:schemeClr val="bg1"/>
                </a:solidFill>
                <a:latin typeface="Arial"/>
                <a:cs typeface="Arial"/>
              </a:defRPr>
            </a:lvl1pPr>
          </a:lstStyle>
          <a:p>
            <a:pPr lvl="0"/>
            <a:r>
              <a:rPr lang="en-US" dirty="0"/>
              <a:t>Click to edit Master title style</a:t>
            </a:r>
          </a:p>
        </p:txBody>
      </p:sp>
      <p:sp>
        <p:nvSpPr>
          <p:cNvPr id="13" name="Text Placeholder 15"/>
          <p:cNvSpPr>
            <a:spLocks noGrp="1"/>
          </p:cNvSpPr>
          <p:nvPr>
            <p:ph type="body" sz="quarter" idx="11"/>
          </p:nvPr>
        </p:nvSpPr>
        <p:spPr>
          <a:xfrm>
            <a:off x="139700" y="1761613"/>
            <a:ext cx="6038234" cy="551375"/>
          </a:xfrm>
          <a:prstGeom prst="rect">
            <a:avLst/>
          </a:prstGeom>
        </p:spPr>
        <p:txBody>
          <a:bodyPr vert="horz"/>
          <a:lstStyle>
            <a:lvl1pPr marL="0" indent="0">
              <a:buNone/>
              <a:defRPr sz="2400" b="0" i="0">
                <a:solidFill>
                  <a:schemeClr val="bg1"/>
                </a:solidFill>
                <a:latin typeface="Arial"/>
                <a:cs typeface="Arial"/>
              </a:defRPr>
            </a:lvl1pPr>
          </a:lstStyle>
          <a:p>
            <a:pPr lvl="0"/>
            <a:r>
              <a:rPr lang="en-US"/>
              <a:t>Click to edit Master text styles</a:t>
            </a: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9345" y="306376"/>
            <a:ext cx="2209800" cy="927100"/>
          </a:xfrm>
          <a:prstGeom prst="rect">
            <a:avLst/>
          </a:prstGeom>
        </p:spPr>
      </p:pic>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5558"/>
            <a:ext cx="6480048" cy="591312"/>
          </a:xfrm>
          <a:prstGeom prst="rect">
            <a:avLst/>
          </a:prstGeom>
        </p:spPr>
      </p:pic>
    </p:spTree>
    <p:extLst>
      <p:ext uri="{BB962C8B-B14F-4D97-AF65-F5344CB8AC3E}">
        <p14:creationId xmlns:p14="http://schemas.microsoft.com/office/powerpoint/2010/main" val="12823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9506"/>
          </a:xfrm>
          <a:prstGeom prst="rect">
            <a:avLst/>
          </a:prstGeom>
        </p:spPr>
      </p:pic>
      <p:pic>
        <p:nvPicPr>
          <p:cNvPr id="11" name="Picture 10" descr="Small bgrd grey.psd"/>
          <p:cNvPicPr>
            <a:picLocks noChangeAspect="1"/>
          </p:cNvPicPr>
          <p:nvPr userDrawn="1"/>
        </p:nvPicPr>
        <p:blipFill>
          <a:blip r:embed="rId3">
            <a:alphaModFix amt="81000"/>
            <a:extLst>
              <a:ext uri="{28A0092B-C50C-407E-A947-70E740481C1C}">
                <a14:useLocalDpi xmlns:a14="http://schemas.microsoft.com/office/drawing/2010/main" val="0"/>
              </a:ext>
            </a:extLst>
          </a:blip>
          <a:stretch>
            <a:fillRect/>
          </a:stretch>
        </p:blipFill>
        <p:spPr>
          <a:xfrm>
            <a:off x="0" y="1156092"/>
            <a:ext cx="6480048" cy="2161032"/>
          </a:xfrm>
          <a:prstGeom prst="rect">
            <a:avLst/>
          </a:prstGeom>
        </p:spPr>
      </p:pic>
      <p:sp>
        <p:nvSpPr>
          <p:cNvPr id="8" name="Text Placeholder 12"/>
          <p:cNvSpPr>
            <a:spLocks noGrp="1"/>
          </p:cNvSpPr>
          <p:nvPr>
            <p:ph type="body" sz="quarter" idx="10" hasCustomPrompt="1"/>
          </p:nvPr>
        </p:nvSpPr>
        <p:spPr>
          <a:xfrm>
            <a:off x="139297" y="1156092"/>
            <a:ext cx="6038637" cy="1236424"/>
          </a:xfrm>
          <a:prstGeom prst="rect">
            <a:avLst/>
          </a:prstGeom>
        </p:spPr>
        <p:txBody>
          <a:bodyPr vert="horz"/>
          <a:lstStyle>
            <a:lvl1pPr marL="0" indent="0">
              <a:buNone/>
              <a:defRPr b="1" i="0">
                <a:solidFill>
                  <a:schemeClr val="bg1"/>
                </a:solidFill>
                <a:latin typeface="Arial"/>
                <a:cs typeface="Arial"/>
              </a:defRPr>
            </a:lvl1pPr>
          </a:lstStyle>
          <a:p>
            <a:pPr lvl="0"/>
            <a:r>
              <a:rPr lang="en-US" dirty="0"/>
              <a:t>Click to edit </a:t>
            </a:r>
            <a:br>
              <a:rPr lang="en-US" dirty="0"/>
            </a:br>
            <a:r>
              <a:rPr lang="en-US" dirty="0"/>
              <a:t>Master title style</a:t>
            </a:r>
          </a:p>
        </p:txBody>
      </p:sp>
      <p:sp>
        <p:nvSpPr>
          <p:cNvPr id="9" name="Text Placeholder 15"/>
          <p:cNvSpPr>
            <a:spLocks noGrp="1"/>
          </p:cNvSpPr>
          <p:nvPr>
            <p:ph type="body" sz="quarter" idx="11" hasCustomPrompt="1"/>
          </p:nvPr>
        </p:nvSpPr>
        <p:spPr>
          <a:xfrm>
            <a:off x="139700" y="2392516"/>
            <a:ext cx="6038234" cy="924608"/>
          </a:xfrm>
          <a:prstGeom prst="rect">
            <a:avLst/>
          </a:prstGeom>
        </p:spPr>
        <p:txBody>
          <a:bodyPr vert="horz"/>
          <a:lstStyle>
            <a:lvl1pPr marL="0" indent="0">
              <a:buNone/>
              <a:defRPr sz="2400" b="0" i="0">
                <a:solidFill>
                  <a:schemeClr val="bg1"/>
                </a:solidFill>
                <a:latin typeface="Arial"/>
                <a:cs typeface="Arial"/>
              </a:defRPr>
            </a:lvl1pPr>
          </a:lstStyle>
          <a:p>
            <a:pPr lvl="0"/>
            <a:r>
              <a:rPr lang="en-GB" dirty="0"/>
              <a:t>Click to edit Master </a:t>
            </a:r>
            <a:br>
              <a:rPr lang="en-GB" dirty="0"/>
            </a:br>
            <a:r>
              <a:rPr lang="en-GB" dirty="0"/>
              <a:t>text style</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9345" y="306376"/>
            <a:ext cx="2209800" cy="927100"/>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5558"/>
            <a:ext cx="6480048" cy="591312"/>
          </a:xfrm>
          <a:prstGeom prst="rect">
            <a:avLst/>
          </a:prstGeom>
        </p:spPr>
      </p:pic>
    </p:spTree>
    <p:extLst>
      <p:ext uri="{BB962C8B-B14F-4D97-AF65-F5344CB8AC3E}">
        <p14:creationId xmlns:p14="http://schemas.microsoft.com/office/powerpoint/2010/main" val="190127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4566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7971" y="2116863"/>
            <a:ext cx="7177088" cy="2514902"/>
          </a:xfrm>
          <a:prstGeom prst="rect">
            <a:avLst/>
          </a:prstGeom>
        </p:spPr>
        <p:txBody>
          <a:bodyPr vert="horz"/>
          <a:lstStyle>
            <a:lvl1pPr marL="0" indent="0">
              <a:lnSpc>
                <a:spcPct val="80000"/>
              </a:lnSpc>
              <a:buFontTx/>
              <a:buNone/>
              <a:defRPr sz="2400">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Text Placeholder 12"/>
          <p:cNvSpPr>
            <a:spLocks noGrp="1"/>
          </p:cNvSpPr>
          <p:nvPr>
            <p:ph type="body" sz="quarter" idx="11" hasCustomPrompt="1"/>
          </p:nvPr>
        </p:nvSpPr>
        <p:spPr>
          <a:xfrm>
            <a:off x="427971" y="1220104"/>
            <a:ext cx="6038637" cy="615251"/>
          </a:xfrm>
          <a:prstGeom prst="rect">
            <a:avLst/>
          </a:prstGeom>
        </p:spPr>
        <p:txBody>
          <a:bodyPr vert="horz"/>
          <a:lstStyle>
            <a:lvl1pPr marL="0" indent="0">
              <a:buNone/>
              <a:defRPr b="1" i="0">
                <a:solidFill>
                  <a:schemeClr val="tx1">
                    <a:lumMod val="65000"/>
                    <a:lumOff val="35000"/>
                  </a:schemeClr>
                </a:solidFill>
                <a:latin typeface="Arial"/>
                <a:cs typeface="Arial"/>
              </a:defRPr>
            </a:lvl1pPr>
          </a:lstStyle>
          <a:p>
            <a:pPr lvl="0"/>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9345" y="306376"/>
            <a:ext cx="2209800" cy="9271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5558"/>
            <a:ext cx="6480048" cy="591312"/>
          </a:xfrm>
          <a:prstGeom prst="rect">
            <a:avLst/>
          </a:prstGeom>
        </p:spPr>
      </p:pic>
    </p:spTree>
    <p:extLst>
      <p:ext uri="{BB962C8B-B14F-4D97-AF65-F5344CB8AC3E}">
        <p14:creationId xmlns:p14="http://schemas.microsoft.com/office/powerpoint/2010/main" val="113612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6853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8778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6237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2147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2776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1926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5612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6/9/2018</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950940972"/>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52" r:id="rId19"/>
    <p:sldLayoutId id="2147483651" r:id="rId20"/>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oodle.bath.ac.uk/course/view.php?id=2381" TargetMode="External"/><Relationship Id="rId2" Type="http://schemas.openxmlformats.org/officeDocument/2006/relationships/hyperlink" Target="https://wiki.bath.ac.uk/display/MED/MA+Ed+Dissertation+Home" TargetMode="Externa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hyperlink" Target="http://www.bath.ac.uk/asc/for-current-students/index.html"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9298" y="1146362"/>
            <a:ext cx="4723956" cy="1183665"/>
          </a:xfrm>
        </p:spPr>
        <p:txBody>
          <a:bodyPr/>
          <a:lstStyle/>
          <a:p>
            <a:r>
              <a:rPr lang="en-GB" sz="2800" b="0" dirty="0">
                <a:solidFill>
                  <a:schemeClr val="tx1"/>
                </a:solidFill>
              </a:rPr>
              <a:t>Introducing the MA Education Dissertation</a:t>
            </a:r>
          </a:p>
          <a:p>
            <a:endParaRPr lang="en-GB" sz="2000" b="0" dirty="0"/>
          </a:p>
        </p:txBody>
      </p:sp>
      <p:sp>
        <p:nvSpPr>
          <p:cNvPr id="4" name="TextBox 3"/>
          <p:cNvSpPr txBox="1"/>
          <p:nvPr/>
        </p:nvSpPr>
        <p:spPr>
          <a:xfrm>
            <a:off x="5428970" y="2255547"/>
            <a:ext cx="184731" cy="300082"/>
          </a:xfrm>
          <a:prstGeom prst="rect">
            <a:avLst/>
          </a:prstGeom>
          <a:noFill/>
        </p:spPr>
        <p:txBody>
          <a:bodyPr wrap="none" rtlCol="0">
            <a:spAutoFit/>
          </a:bodyPr>
          <a:lstStyle/>
          <a:p>
            <a:endParaRPr lang="en-US" sz="1350" dirty="0"/>
          </a:p>
        </p:txBody>
      </p:sp>
      <p:sp>
        <p:nvSpPr>
          <p:cNvPr id="5" name="TextBox 4"/>
          <p:cNvSpPr txBox="1"/>
          <p:nvPr/>
        </p:nvSpPr>
        <p:spPr>
          <a:xfrm>
            <a:off x="5033618" y="3001405"/>
            <a:ext cx="184731" cy="300082"/>
          </a:xfrm>
          <a:prstGeom prst="rect">
            <a:avLst/>
          </a:prstGeom>
          <a:noFill/>
        </p:spPr>
        <p:txBody>
          <a:bodyPr wrap="none" rtlCol="0">
            <a:spAutoFit/>
          </a:bodyPr>
          <a:lstStyle/>
          <a:p>
            <a:endParaRPr lang="en-US" sz="1350" dirty="0"/>
          </a:p>
        </p:txBody>
      </p:sp>
      <p:sp>
        <p:nvSpPr>
          <p:cNvPr id="6" name="Rectangle 5"/>
          <p:cNvSpPr/>
          <p:nvPr/>
        </p:nvSpPr>
        <p:spPr>
          <a:xfrm>
            <a:off x="139297" y="500352"/>
            <a:ext cx="1551002" cy="369332"/>
          </a:xfrm>
          <a:prstGeom prst="rect">
            <a:avLst/>
          </a:prstGeom>
        </p:spPr>
        <p:txBody>
          <a:bodyPr wrap="none">
            <a:spAutoFit/>
          </a:bodyPr>
          <a:lstStyle/>
          <a:p>
            <a:r>
              <a:rPr lang="en-GB" dirty="0">
                <a:solidFill>
                  <a:schemeClr val="bg1"/>
                </a:solidFill>
              </a:rPr>
              <a:t>MA Education</a:t>
            </a:r>
          </a:p>
        </p:txBody>
      </p:sp>
    </p:spTree>
    <p:extLst>
      <p:ext uri="{BB962C8B-B14F-4D97-AF65-F5344CB8AC3E}">
        <p14:creationId xmlns:p14="http://schemas.microsoft.com/office/powerpoint/2010/main" val="339286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Remember: Drill down don’t plough a field</a:t>
            </a:r>
          </a:p>
        </p:txBody>
      </p:sp>
      <p:pic>
        <p:nvPicPr>
          <p:cNvPr id="1030" name="Picture 6" descr="Image result for dig a hole to plant a se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8816" y="897564"/>
            <a:ext cx="2462279" cy="16201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lough a field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862" y="2625756"/>
            <a:ext cx="259228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plant a se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85237">
            <a:off x="1903232" y="2654515"/>
            <a:ext cx="1543050" cy="23145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green tick red cross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862" y="1203852"/>
            <a:ext cx="4572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9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a:xfrm>
            <a:off x="1080056" y="998152"/>
            <a:ext cx="5036659" cy="715238"/>
          </a:xfrm>
        </p:spPr>
        <p:txBody>
          <a:bodyPr>
            <a:normAutofit/>
          </a:bodyPr>
          <a:lstStyle/>
          <a:p>
            <a:pPr marL="0" indent="0">
              <a:buNone/>
            </a:pPr>
            <a:r>
              <a:rPr lang="en-GB" sz="1800" dirty="0"/>
              <a:t>The research that you do for your Dissertation will have ethical implications</a:t>
            </a:r>
            <a:endParaRPr lang="en-US" sz="1800" dirty="0"/>
          </a:p>
        </p:txBody>
      </p:sp>
      <p:pic>
        <p:nvPicPr>
          <p:cNvPr id="4" name="Picture 3"/>
          <p:cNvPicPr>
            <a:picLocks noChangeAspect="1"/>
          </p:cNvPicPr>
          <p:nvPr/>
        </p:nvPicPr>
        <p:blipFill>
          <a:blip r:embed="rId2"/>
          <a:stretch>
            <a:fillRect/>
          </a:stretch>
        </p:blipFill>
        <p:spPr>
          <a:xfrm>
            <a:off x="1439652" y="1977684"/>
            <a:ext cx="5990714" cy="1944216"/>
          </a:xfrm>
          <a:prstGeom prst="rect">
            <a:avLst/>
          </a:prstGeom>
        </p:spPr>
      </p:pic>
      <p:sp>
        <p:nvSpPr>
          <p:cNvPr id="5" name="Rectangle 4"/>
          <p:cNvSpPr/>
          <p:nvPr/>
        </p:nvSpPr>
        <p:spPr>
          <a:xfrm>
            <a:off x="3275860" y="2544860"/>
            <a:ext cx="1620184" cy="300082"/>
          </a:xfrm>
          <a:prstGeom prst="rect">
            <a:avLst/>
          </a:prstGeom>
        </p:spPr>
        <p:txBody>
          <a:bodyPr wrap="square">
            <a:spAutoFit/>
          </a:bodyPr>
          <a:lstStyle/>
          <a:p>
            <a:pPr algn="ctr">
              <a:buNone/>
            </a:pPr>
            <a:r>
              <a:rPr lang="en-GB" sz="1350" dirty="0">
                <a:solidFill>
                  <a:srgbClr val="FF0000"/>
                </a:solidFill>
              </a:rPr>
              <a:t>Do no harm</a:t>
            </a:r>
          </a:p>
        </p:txBody>
      </p:sp>
    </p:spTree>
    <p:extLst>
      <p:ext uri="{BB962C8B-B14F-4D97-AF65-F5344CB8AC3E}">
        <p14:creationId xmlns:p14="http://schemas.microsoft.com/office/powerpoint/2010/main" val="207206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approval</a:t>
            </a:r>
          </a:p>
        </p:txBody>
      </p:sp>
      <p:sp>
        <p:nvSpPr>
          <p:cNvPr id="4" name="Rectangle 3"/>
          <p:cNvSpPr/>
          <p:nvPr/>
        </p:nvSpPr>
        <p:spPr>
          <a:xfrm>
            <a:off x="842875" y="1174006"/>
            <a:ext cx="7481067" cy="3531736"/>
          </a:xfrm>
          <a:prstGeom prst="rect">
            <a:avLst/>
          </a:prstGeom>
        </p:spPr>
        <p:txBody>
          <a:bodyPr wrap="square">
            <a:spAutoFit/>
          </a:bodyPr>
          <a:lstStyle/>
          <a:p>
            <a:r>
              <a:rPr lang="en-GB" sz="2400" dirty="0"/>
              <a:t>You must obtain ethics approval before you collect any data. </a:t>
            </a:r>
          </a:p>
          <a:p>
            <a:endParaRPr lang="en-GB" sz="2400" dirty="0"/>
          </a:p>
          <a:p>
            <a:r>
              <a:rPr lang="en-GB" sz="2400" dirty="0"/>
              <a:t>Ethics form – complete in draft then discuss with your supervisor</a:t>
            </a:r>
          </a:p>
          <a:p>
            <a:endParaRPr lang="en-GB" dirty="0"/>
          </a:p>
          <a:p>
            <a:pPr lvl="2"/>
            <a:r>
              <a:rPr lang="en-GB" dirty="0"/>
              <a:t>MUST BE</a:t>
            </a:r>
          </a:p>
          <a:p>
            <a:pPr marL="1200150" lvl="2" indent="-285750">
              <a:buFont typeface="Wingdings" panose="05000000000000000000" pitchFamily="2" charset="2"/>
              <a:buChar char="ü"/>
            </a:pPr>
            <a:r>
              <a:rPr lang="en-GB" dirty="0"/>
              <a:t>signed by you and your supervisor</a:t>
            </a:r>
          </a:p>
          <a:p>
            <a:pPr marL="1200150" lvl="2" indent="-285750">
              <a:buFont typeface="Wingdings" panose="05000000000000000000" pitchFamily="2" charset="2"/>
              <a:buChar char="ü"/>
            </a:pPr>
            <a:r>
              <a:rPr lang="en-GB" dirty="0"/>
              <a:t>uploaded to Moodle</a:t>
            </a:r>
          </a:p>
          <a:p>
            <a:pPr marL="1200150" lvl="2" indent="-285750">
              <a:buFont typeface="Wingdings" panose="05000000000000000000" pitchFamily="2" charset="2"/>
              <a:buChar char="ü"/>
            </a:pPr>
            <a:r>
              <a:rPr lang="en-GB" dirty="0"/>
              <a:t>included as an appendix in the dissertation</a:t>
            </a:r>
          </a:p>
          <a:p>
            <a:endParaRPr lang="en-US" sz="1350" dirty="0"/>
          </a:p>
        </p:txBody>
      </p:sp>
    </p:spTree>
    <p:extLst>
      <p:ext uri="{BB962C8B-B14F-4D97-AF65-F5344CB8AC3E}">
        <p14:creationId xmlns:p14="http://schemas.microsoft.com/office/powerpoint/2010/main" val="17750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6154109" cy="678940"/>
          </a:xfrm>
        </p:spPr>
        <p:txBody>
          <a:bodyPr/>
          <a:lstStyle/>
          <a:p>
            <a:r>
              <a:rPr lang="en-US" dirty="0"/>
              <a:t>How do we help you?</a:t>
            </a:r>
          </a:p>
        </p:txBody>
      </p:sp>
      <p:sp>
        <p:nvSpPr>
          <p:cNvPr id="3" name="Content Placeholder 2"/>
          <p:cNvSpPr>
            <a:spLocks noGrp="1"/>
          </p:cNvSpPr>
          <p:nvPr>
            <p:ph idx="1"/>
          </p:nvPr>
        </p:nvSpPr>
        <p:spPr>
          <a:xfrm>
            <a:off x="616857" y="1378857"/>
            <a:ext cx="7784954" cy="3222880"/>
          </a:xfrm>
        </p:spPr>
        <p:txBody>
          <a:bodyPr>
            <a:normAutofit/>
          </a:bodyPr>
          <a:lstStyle/>
          <a:p>
            <a:pPr marL="0" indent="0">
              <a:buNone/>
            </a:pPr>
            <a:r>
              <a:rPr lang="en-GB" sz="1800" dirty="0"/>
              <a:t>1. The RME unit assignment can be linked to your Dissertation so feedback on your RME assignment will support your further dissertation planning.</a:t>
            </a:r>
          </a:p>
          <a:p>
            <a:pPr marL="0" indent="0">
              <a:buNone/>
            </a:pPr>
            <a:r>
              <a:rPr lang="en-GB" sz="1800" dirty="0"/>
              <a:t>2. Supervisors will provide formative feedback on your plans/ ideas at key stages in the dissertation process e.g. ethical approval, theoretical framework, methodology, fieldwork/ data gathering plans, methods of analysis.</a:t>
            </a:r>
          </a:p>
          <a:p>
            <a:pPr marL="0" indent="0">
              <a:buNone/>
            </a:pPr>
            <a:r>
              <a:rPr lang="en-GB" sz="1800" dirty="0"/>
              <a:t>3. Supervisors will provide formative feedback on </a:t>
            </a:r>
            <a:r>
              <a:rPr lang="en-GB" sz="1800" b="1" dirty="0"/>
              <a:t>one</a:t>
            </a:r>
            <a:r>
              <a:rPr lang="en-GB" sz="1800" dirty="0"/>
              <a:t> draft of each chapter of the dissertation (either separately or as a complete draft). </a:t>
            </a:r>
            <a:endParaRPr lang="en-US" sz="1800" dirty="0"/>
          </a:p>
        </p:txBody>
      </p:sp>
    </p:spTree>
    <p:extLst>
      <p:ext uri="{BB962C8B-B14F-4D97-AF65-F5344CB8AC3E}">
        <p14:creationId xmlns:p14="http://schemas.microsoft.com/office/powerpoint/2010/main" val="60088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a:t>
            </a:r>
          </a:p>
        </p:txBody>
      </p:sp>
      <p:sp>
        <p:nvSpPr>
          <p:cNvPr id="3" name="Content Placeholder 2"/>
          <p:cNvSpPr>
            <a:spLocks noGrp="1"/>
          </p:cNvSpPr>
          <p:nvPr>
            <p:ph idx="1"/>
          </p:nvPr>
        </p:nvSpPr>
        <p:spPr>
          <a:xfrm>
            <a:off x="2106158" y="1911397"/>
            <a:ext cx="4636614" cy="1649560"/>
          </a:xfrm>
        </p:spPr>
        <p:txBody>
          <a:bodyPr>
            <a:normAutofit/>
          </a:bodyPr>
          <a:lstStyle/>
          <a:p>
            <a:pPr marL="0" indent="0">
              <a:buNone/>
            </a:pPr>
            <a:r>
              <a:rPr lang="en-GB" sz="1800" dirty="0"/>
              <a:t>A supervisor will be appointed by the MA Director of Studies from Department of Education academic staff for each student according to their research focus</a:t>
            </a:r>
            <a:endParaRPr lang="en-US" sz="1800" dirty="0"/>
          </a:p>
        </p:txBody>
      </p:sp>
    </p:spTree>
    <p:extLst>
      <p:ext uri="{BB962C8B-B14F-4D97-AF65-F5344CB8AC3E}">
        <p14:creationId xmlns:p14="http://schemas.microsoft.com/office/powerpoint/2010/main" val="363031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769" y="211479"/>
            <a:ext cx="5388392" cy="647433"/>
          </a:xfrm>
        </p:spPr>
        <p:txBody>
          <a:bodyPr/>
          <a:lstStyle/>
          <a:p>
            <a:r>
              <a:rPr lang="en-GB" dirty="0"/>
              <a:t>Example dissertation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8611585"/>
              </p:ext>
            </p:extLst>
          </p:nvPr>
        </p:nvGraphicFramePr>
        <p:xfrm>
          <a:off x="700908" y="986971"/>
          <a:ext cx="7130997" cy="3127831"/>
        </p:xfrm>
        <a:graphic>
          <a:graphicData uri="http://schemas.openxmlformats.org/drawingml/2006/table">
            <a:tbl>
              <a:tblPr/>
              <a:tblGrid>
                <a:gridCol w="2772336">
                  <a:extLst>
                    <a:ext uri="{9D8B030D-6E8A-4147-A177-3AD203B41FA5}">
                      <a16:colId xmlns:a16="http://schemas.microsoft.com/office/drawing/2014/main" val="20000"/>
                    </a:ext>
                  </a:extLst>
                </a:gridCol>
                <a:gridCol w="265924">
                  <a:extLst>
                    <a:ext uri="{9D8B030D-6E8A-4147-A177-3AD203B41FA5}">
                      <a16:colId xmlns:a16="http://schemas.microsoft.com/office/drawing/2014/main" val="20001"/>
                    </a:ext>
                  </a:extLst>
                </a:gridCol>
                <a:gridCol w="265924">
                  <a:extLst>
                    <a:ext uri="{9D8B030D-6E8A-4147-A177-3AD203B41FA5}">
                      <a16:colId xmlns:a16="http://schemas.microsoft.com/office/drawing/2014/main" val="20002"/>
                    </a:ext>
                  </a:extLst>
                </a:gridCol>
                <a:gridCol w="265924">
                  <a:extLst>
                    <a:ext uri="{9D8B030D-6E8A-4147-A177-3AD203B41FA5}">
                      <a16:colId xmlns:a16="http://schemas.microsoft.com/office/drawing/2014/main" val="20003"/>
                    </a:ext>
                  </a:extLst>
                </a:gridCol>
                <a:gridCol w="265924">
                  <a:extLst>
                    <a:ext uri="{9D8B030D-6E8A-4147-A177-3AD203B41FA5}">
                      <a16:colId xmlns:a16="http://schemas.microsoft.com/office/drawing/2014/main" val="20004"/>
                    </a:ext>
                  </a:extLst>
                </a:gridCol>
                <a:gridCol w="266536">
                  <a:extLst>
                    <a:ext uri="{9D8B030D-6E8A-4147-A177-3AD203B41FA5}">
                      <a16:colId xmlns:a16="http://schemas.microsoft.com/office/drawing/2014/main" val="20005"/>
                    </a:ext>
                  </a:extLst>
                </a:gridCol>
                <a:gridCol w="241471">
                  <a:extLst>
                    <a:ext uri="{9D8B030D-6E8A-4147-A177-3AD203B41FA5}">
                      <a16:colId xmlns:a16="http://schemas.microsoft.com/office/drawing/2014/main" val="20006"/>
                    </a:ext>
                  </a:extLst>
                </a:gridCol>
                <a:gridCol w="290377">
                  <a:extLst>
                    <a:ext uri="{9D8B030D-6E8A-4147-A177-3AD203B41FA5}">
                      <a16:colId xmlns:a16="http://schemas.microsoft.com/office/drawing/2014/main" val="20007"/>
                    </a:ext>
                  </a:extLst>
                </a:gridCol>
                <a:gridCol w="266536">
                  <a:extLst>
                    <a:ext uri="{9D8B030D-6E8A-4147-A177-3AD203B41FA5}">
                      <a16:colId xmlns:a16="http://schemas.microsoft.com/office/drawing/2014/main" val="20008"/>
                    </a:ext>
                  </a:extLst>
                </a:gridCol>
                <a:gridCol w="265924">
                  <a:extLst>
                    <a:ext uri="{9D8B030D-6E8A-4147-A177-3AD203B41FA5}">
                      <a16:colId xmlns:a16="http://schemas.microsoft.com/office/drawing/2014/main" val="20009"/>
                    </a:ext>
                  </a:extLst>
                </a:gridCol>
                <a:gridCol w="265924">
                  <a:extLst>
                    <a:ext uri="{9D8B030D-6E8A-4147-A177-3AD203B41FA5}">
                      <a16:colId xmlns:a16="http://schemas.microsoft.com/office/drawing/2014/main" val="20010"/>
                    </a:ext>
                  </a:extLst>
                </a:gridCol>
                <a:gridCol w="266536">
                  <a:extLst>
                    <a:ext uri="{9D8B030D-6E8A-4147-A177-3AD203B41FA5}">
                      <a16:colId xmlns:a16="http://schemas.microsoft.com/office/drawing/2014/main" val="20011"/>
                    </a:ext>
                  </a:extLst>
                </a:gridCol>
                <a:gridCol w="265924">
                  <a:extLst>
                    <a:ext uri="{9D8B030D-6E8A-4147-A177-3AD203B41FA5}">
                      <a16:colId xmlns:a16="http://schemas.microsoft.com/office/drawing/2014/main" val="20012"/>
                    </a:ext>
                  </a:extLst>
                </a:gridCol>
                <a:gridCol w="265924">
                  <a:extLst>
                    <a:ext uri="{9D8B030D-6E8A-4147-A177-3AD203B41FA5}">
                      <a16:colId xmlns:a16="http://schemas.microsoft.com/office/drawing/2014/main" val="20013"/>
                    </a:ext>
                  </a:extLst>
                </a:gridCol>
                <a:gridCol w="266536">
                  <a:extLst>
                    <a:ext uri="{9D8B030D-6E8A-4147-A177-3AD203B41FA5}">
                      <a16:colId xmlns:a16="http://schemas.microsoft.com/office/drawing/2014/main" val="20014"/>
                    </a:ext>
                  </a:extLst>
                </a:gridCol>
                <a:gridCol w="266536">
                  <a:extLst>
                    <a:ext uri="{9D8B030D-6E8A-4147-A177-3AD203B41FA5}">
                      <a16:colId xmlns:a16="http://schemas.microsoft.com/office/drawing/2014/main" val="20015"/>
                    </a:ext>
                  </a:extLst>
                </a:gridCol>
                <a:gridCol w="266536">
                  <a:extLst>
                    <a:ext uri="{9D8B030D-6E8A-4147-A177-3AD203B41FA5}">
                      <a16:colId xmlns:a16="http://schemas.microsoft.com/office/drawing/2014/main" val="20016"/>
                    </a:ext>
                  </a:extLst>
                </a:gridCol>
                <a:gridCol w="100205">
                  <a:extLst>
                    <a:ext uri="{9D8B030D-6E8A-4147-A177-3AD203B41FA5}">
                      <a16:colId xmlns:a16="http://schemas.microsoft.com/office/drawing/2014/main" val="20017"/>
                    </a:ext>
                  </a:extLst>
                </a:gridCol>
              </a:tblGrid>
              <a:tr h="201372">
                <a:tc>
                  <a:txBody>
                    <a:bodyPr/>
                    <a:lstStyle/>
                    <a:p>
                      <a:pPr algn="ctr">
                        <a:lnSpc>
                          <a:spcPct val="107000"/>
                        </a:lnSpc>
                        <a:spcAft>
                          <a:spcPts val="0"/>
                        </a:spcAft>
                      </a:pPr>
                      <a:r>
                        <a:rPr lang="en-US" sz="1200" dirty="0">
                          <a:effectLst/>
                          <a:latin typeface="Arial" panose="020B0604020202020204" pitchFamily="34" charset="0"/>
                          <a:ea typeface="Times New Roman" panose="02020603050405020304" pitchFamily="18" charset="0"/>
                        </a:rPr>
                        <a:t>Activity</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ct val="107000"/>
                        </a:lnSpc>
                        <a:spcAft>
                          <a:spcPts val="0"/>
                        </a:spcAft>
                      </a:pPr>
                      <a:r>
                        <a:rPr lang="en-US" sz="1200" dirty="0">
                          <a:effectLst/>
                          <a:latin typeface="Arial" panose="020B0604020202020204" pitchFamily="34" charset="0"/>
                          <a:ea typeface="Times New Roman" panose="02020603050405020304" pitchFamily="18" charset="0"/>
                        </a:rPr>
                        <a:t>Month</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00497">
                <a:tc>
                  <a:txBody>
                    <a:bodyPr/>
                    <a:lstStyle/>
                    <a:p>
                      <a:pPr algn="ctr">
                        <a:lnSpc>
                          <a:spcPct val="107000"/>
                        </a:lnSpc>
                        <a:spcAft>
                          <a:spcPts val="0"/>
                        </a:spcAft>
                      </a:pPr>
                      <a:r>
                        <a:rPr lang="en-US" sz="12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900" dirty="0">
                          <a:effectLst/>
                          <a:latin typeface="Arial" panose="020B0604020202020204" pitchFamily="34" charset="0"/>
                          <a:ea typeface="Times New Roman" panose="02020603050405020304" pitchFamily="18" charset="0"/>
                        </a:rPr>
                        <a:t>1</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900" dirty="0">
                          <a:effectLst/>
                          <a:latin typeface="Arial" panose="020B0604020202020204" pitchFamily="34" charset="0"/>
                          <a:ea typeface="Times New Roman" panose="02020603050405020304" pitchFamily="18" charset="0"/>
                        </a:rPr>
                        <a:t>2</a:t>
                      </a:r>
                      <a:endParaRPr lang="en-GB" sz="900" dirty="0">
                        <a:effectLst/>
                        <a:latin typeface="Times New Roman" panose="02020603050405020304" pitchFamily="18" charset="0"/>
                        <a:ea typeface="Times New Roman" panose="02020603050405020304" pitchFamily="18" charset="0"/>
                      </a:endParaRPr>
                    </a:p>
                    <a:p>
                      <a:pPr>
                        <a:lnSpc>
                          <a:spcPct val="107000"/>
                        </a:lnSpc>
                        <a:spcAft>
                          <a:spcPts val="0"/>
                        </a:spcAft>
                      </a:pP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dirty="0">
                          <a:effectLst/>
                          <a:latin typeface="Arial" panose="020B0604020202020204" pitchFamily="34" charset="0"/>
                          <a:ea typeface="Times New Roman" panose="02020603050405020304" pitchFamily="18" charset="0"/>
                        </a:rPr>
                        <a:t>3</a:t>
                      </a:r>
                      <a:endParaRPr lang="en-GB" sz="900" dirty="0">
                        <a:effectLst/>
                        <a:latin typeface="Times New Roman" panose="02020603050405020304" pitchFamily="18" charset="0"/>
                        <a:ea typeface="Times New Roman" panose="02020603050405020304" pitchFamily="18" charset="0"/>
                      </a:endParaRPr>
                    </a:p>
                    <a:p>
                      <a:pPr algn="ctr">
                        <a:lnSpc>
                          <a:spcPct val="107000"/>
                        </a:lnSpc>
                        <a:spcAft>
                          <a:spcPts val="0"/>
                        </a:spcAft>
                      </a:pP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4</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5</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6</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7</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8</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9</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10</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11</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12</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13</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14</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15</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rPr>
                        <a:t>16</a:t>
                      </a:r>
                      <a:endParaRPr lang="en-GB"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07327">
                <a:tc>
                  <a:txBody>
                    <a:bodyPr/>
                    <a:lstStyle/>
                    <a:p>
                      <a:pPr>
                        <a:lnSpc>
                          <a:spcPct val="107000"/>
                        </a:lnSpc>
                        <a:spcAft>
                          <a:spcPts val="0"/>
                        </a:spcAft>
                      </a:pPr>
                      <a:r>
                        <a:rPr lang="en-US" sz="800" dirty="0">
                          <a:effectLst/>
                          <a:latin typeface="+mj-lt"/>
                          <a:ea typeface="Times New Roman" panose="02020603050405020304" pitchFamily="18" charset="0"/>
                        </a:rPr>
                        <a:t>Literature review (including chapter)</a:t>
                      </a:r>
                      <a:endParaRPr lang="en-GB" sz="8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276346">
                <a:tc>
                  <a:txBody>
                    <a:bodyPr/>
                    <a:lstStyle/>
                    <a:p>
                      <a:pPr>
                        <a:lnSpc>
                          <a:spcPct val="107000"/>
                        </a:lnSpc>
                        <a:spcAft>
                          <a:spcPts val="0"/>
                        </a:spcAft>
                      </a:pPr>
                      <a:r>
                        <a:rPr lang="en-GB" sz="800" dirty="0">
                          <a:effectLst/>
                          <a:latin typeface="+mj-lt"/>
                          <a:ea typeface="Times New Roman" panose="02020603050405020304" pitchFamily="18" charset="0"/>
                        </a:rPr>
                        <a:t>Read about/ decide on methodology/ tools. </a:t>
                      </a:r>
                    </a:p>
                    <a:p>
                      <a:pPr>
                        <a:lnSpc>
                          <a:spcPct val="107000"/>
                        </a:lnSpc>
                        <a:spcAft>
                          <a:spcPts val="0"/>
                        </a:spcAft>
                      </a:pPr>
                      <a:r>
                        <a:rPr lang="en-GB" sz="800" dirty="0">
                          <a:effectLst/>
                          <a:latin typeface="+mj-lt"/>
                          <a:ea typeface="Times New Roman" panose="02020603050405020304" pitchFamily="18" charset="0"/>
                        </a:rPr>
                        <a:t>Methodology</a:t>
                      </a:r>
                      <a:r>
                        <a:rPr lang="en-GB" sz="800" baseline="0" dirty="0">
                          <a:effectLst/>
                          <a:latin typeface="+mj-lt"/>
                          <a:ea typeface="Times New Roman" panose="02020603050405020304" pitchFamily="18" charset="0"/>
                        </a:rPr>
                        <a:t> chapter</a:t>
                      </a:r>
                      <a:endParaRPr lang="en-GB" sz="8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07327">
                <a:tc>
                  <a:txBody>
                    <a:bodyPr/>
                    <a:lstStyle/>
                    <a:p>
                      <a:pPr>
                        <a:lnSpc>
                          <a:spcPct val="107000"/>
                        </a:lnSpc>
                        <a:spcAft>
                          <a:spcPts val="0"/>
                        </a:spcAft>
                      </a:pPr>
                      <a:r>
                        <a:rPr lang="en-GB" sz="800" dirty="0">
                          <a:effectLst/>
                          <a:latin typeface="+mj-lt"/>
                          <a:ea typeface="Times New Roman" panose="02020603050405020304" pitchFamily="18" charset="0"/>
                        </a:rPr>
                        <a:t>Refine research question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76346">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mn-lt"/>
                          <a:ea typeface="Times New Roman" panose="02020603050405020304" pitchFamily="18" charset="0"/>
                          <a:cs typeface="+mn-cs"/>
                        </a:rPr>
                        <a:t>Ethical approval</a:t>
                      </a:r>
                    </a:p>
                    <a:p>
                      <a:pPr>
                        <a:lnSpc>
                          <a:spcPct val="107000"/>
                        </a:lnSpc>
                        <a:spcAft>
                          <a:spcPts val="0"/>
                        </a:spcAft>
                      </a:pPr>
                      <a:endParaRPr lang="en-GB" sz="8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07327">
                <a:tc>
                  <a:txBody>
                    <a:bodyPr/>
                    <a:lstStyle/>
                    <a:p>
                      <a:pPr>
                        <a:lnSpc>
                          <a:spcPct val="107000"/>
                        </a:lnSpc>
                        <a:spcAft>
                          <a:spcPts val="0"/>
                        </a:spcAft>
                      </a:pPr>
                      <a:r>
                        <a:rPr lang="en-US" sz="800" dirty="0">
                          <a:effectLst/>
                          <a:latin typeface="+mj-lt"/>
                          <a:ea typeface="Times New Roman" panose="02020603050405020304" pitchFamily="18" charset="0"/>
                        </a:rPr>
                        <a:t>Survey design</a:t>
                      </a:r>
                      <a:endParaRPr lang="en-GB" sz="8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07327">
                <a:tc>
                  <a:txBody>
                    <a:bodyPr/>
                    <a:lstStyle/>
                    <a:p>
                      <a:pPr>
                        <a:lnSpc>
                          <a:spcPct val="107000"/>
                        </a:lnSpc>
                        <a:spcAft>
                          <a:spcPts val="0"/>
                        </a:spcAft>
                      </a:pPr>
                      <a:r>
                        <a:rPr lang="en-US" sz="800" kern="1200" dirty="0">
                          <a:solidFill>
                            <a:schemeClr val="tx1"/>
                          </a:solidFill>
                          <a:effectLst/>
                          <a:latin typeface="+mn-lt"/>
                          <a:ea typeface="Times New Roman" panose="02020603050405020304" pitchFamily="18" charset="0"/>
                          <a:cs typeface="+mn-cs"/>
                        </a:rPr>
                        <a:t>Survey </a:t>
                      </a:r>
                      <a:r>
                        <a:rPr lang="en-US" sz="800" dirty="0">
                          <a:effectLst/>
                          <a:latin typeface="+mj-lt"/>
                          <a:ea typeface="Times New Roman" panose="02020603050405020304" pitchFamily="18" charset="0"/>
                        </a:rPr>
                        <a:t>administered</a:t>
                      </a:r>
                      <a:endParaRPr lang="en-GB" sz="8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07327">
                <a:tc>
                  <a:txBody>
                    <a:bodyPr/>
                    <a:lstStyle/>
                    <a:p>
                      <a:pPr>
                        <a:lnSpc>
                          <a:spcPct val="107000"/>
                        </a:lnSpc>
                        <a:spcAft>
                          <a:spcPts val="0"/>
                        </a:spcAft>
                      </a:pPr>
                      <a:r>
                        <a:rPr lang="en-US" sz="800" kern="1200" dirty="0">
                          <a:solidFill>
                            <a:schemeClr val="tx1"/>
                          </a:solidFill>
                          <a:effectLst/>
                          <a:latin typeface="+mn-lt"/>
                          <a:ea typeface="Times New Roman" panose="02020603050405020304" pitchFamily="18" charset="0"/>
                          <a:cs typeface="+mn-cs"/>
                        </a:rPr>
                        <a:t>Survey </a:t>
                      </a:r>
                      <a:r>
                        <a:rPr lang="en-US" sz="800" dirty="0" err="1">
                          <a:effectLst/>
                          <a:latin typeface="+mj-lt"/>
                          <a:ea typeface="Times New Roman" panose="02020603050405020304" pitchFamily="18" charset="0"/>
                        </a:rPr>
                        <a:t>analysed</a:t>
                      </a:r>
                      <a:endParaRPr lang="en-GB" sz="8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207327">
                <a:tc>
                  <a:txBody>
                    <a:bodyPr/>
                    <a:lstStyle/>
                    <a:p>
                      <a:pPr>
                        <a:lnSpc>
                          <a:spcPct val="107000"/>
                        </a:lnSpc>
                        <a:spcAft>
                          <a:spcPts val="0"/>
                        </a:spcAft>
                      </a:pPr>
                      <a:r>
                        <a:rPr lang="en-GB" sz="800" dirty="0">
                          <a:effectLst/>
                          <a:latin typeface="+mj-lt"/>
                          <a:ea typeface="Times New Roman" panose="02020603050405020304" pitchFamily="18" charset="0"/>
                        </a:rPr>
                        <a:t>Interviews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07327">
                <a:tc>
                  <a:txBody>
                    <a:bodyPr/>
                    <a:lstStyle/>
                    <a:p>
                      <a:pPr marR="45720">
                        <a:lnSpc>
                          <a:spcPct val="107000"/>
                        </a:lnSpc>
                        <a:spcAft>
                          <a:spcPts val="0"/>
                        </a:spcAft>
                      </a:pPr>
                      <a:r>
                        <a:rPr lang="en-GB" sz="800" kern="1200" dirty="0">
                          <a:solidFill>
                            <a:schemeClr val="tx1"/>
                          </a:solidFill>
                          <a:effectLst/>
                          <a:latin typeface="+mn-lt"/>
                          <a:ea typeface="Times New Roman" panose="02020603050405020304" pitchFamily="18" charset="0"/>
                          <a:cs typeface="+mn-cs"/>
                        </a:rPr>
                        <a:t>Interviews transcribed /  analysed</a:t>
                      </a:r>
                      <a:endParaRPr lang="en-GB" sz="8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07327">
                <a:tc>
                  <a:txBody>
                    <a:bodyPr/>
                    <a:lstStyle/>
                    <a:p>
                      <a:pPr marR="45720">
                        <a:lnSpc>
                          <a:spcPct val="107000"/>
                        </a:lnSpc>
                        <a:spcAft>
                          <a:spcPts val="0"/>
                        </a:spcAft>
                      </a:pPr>
                      <a:r>
                        <a:rPr lang="en-GB" sz="800" dirty="0">
                          <a:effectLst/>
                          <a:latin typeface="+mj-lt"/>
                          <a:ea typeface="Times New Roman" panose="02020603050405020304" pitchFamily="18" charset="0"/>
                        </a:rPr>
                        <a:t>Findings/ analysis chapter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07327">
                <a:tc>
                  <a:txBody>
                    <a:bodyPr/>
                    <a:lstStyle/>
                    <a:p>
                      <a:pPr>
                        <a:lnSpc>
                          <a:spcPct val="107000"/>
                        </a:lnSpc>
                        <a:spcAft>
                          <a:spcPts val="0"/>
                        </a:spcAft>
                      </a:pPr>
                      <a:r>
                        <a:rPr lang="en-GB" sz="800" dirty="0">
                          <a:effectLst/>
                          <a:latin typeface="+mj-lt"/>
                          <a:ea typeface="Times New Roman" panose="02020603050405020304" pitchFamily="18" charset="0"/>
                        </a:rPr>
                        <a:t>Conclusions</a:t>
                      </a:r>
                      <a:r>
                        <a:rPr lang="en-GB" sz="800" baseline="0" dirty="0">
                          <a:effectLst/>
                          <a:latin typeface="+mj-lt"/>
                          <a:ea typeface="Times New Roman" panose="02020603050405020304" pitchFamily="18" charset="0"/>
                        </a:rPr>
                        <a:t> chapter</a:t>
                      </a:r>
                      <a:endParaRPr lang="en-GB" sz="8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207327">
                <a:tc>
                  <a:txBody>
                    <a:bodyPr/>
                    <a:lstStyle/>
                    <a:p>
                      <a:pPr>
                        <a:lnSpc>
                          <a:spcPct val="107000"/>
                        </a:lnSpc>
                        <a:spcAft>
                          <a:spcPts val="0"/>
                        </a:spcAft>
                        <a:tabLst>
                          <a:tab pos="960120" algn="l"/>
                        </a:tabLst>
                      </a:pPr>
                      <a:r>
                        <a:rPr lang="en-GB" sz="800" dirty="0">
                          <a:effectLst/>
                          <a:latin typeface="+mj-lt"/>
                          <a:ea typeface="Times New Roman" panose="02020603050405020304" pitchFamily="18" charset="0"/>
                        </a:rPr>
                        <a:t>Introduction chapter plus revisions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GB" sz="1200" dirty="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bl>
          </a:graphicData>
        </a:graphic>
      </p:graphicFrame>
      <p:sp>
        <p:nvSpPr>
          <p:cNvPr id="6" name="TextBox 5"/>
          <p:cNvSpPr txBox="1"/>
          <p:nvPr/>
        </p:nvSpPr>
        <p:spPr>
          <a:xfrm>
            <a:off x="2739193" y="4240428"/>
            <a:ext cx="4400863" cy="646331"/>
          </a:xfrm>
          <a:prstGeom prst="rect">
            <a:avLst/>
          </a:prstGeom>
          <a:noFill/>
        </p:spPr>
        <p:txBody>
          <a:bodyPr wrap="square" rtlCol="0">
            <a:spAutoFit/>
          </a:bodyPr>
          <a:lstStyle/>
          <a:p>
            <a:r>
              <a:rPr lang="en-GB" dirty="0"/>
              <a:t>Plus 2 months for contingency/ redrafting/ contents pages, etc.</a:t>
            </a:r>
          </a:p>
        </p:txBody>
      </p:sp>
    </p:spTree>
    <p:extLst>
      <p:ext uri="{BB962C8B-B14F-4D97-AF65-F5344CB8AC3E}">
        <p14:creationId xmlns:p14="http://schemas.microsoft.com/office/powerpoint/2010/main" val="276975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9" y="249492"/>
            <a:ext cx="4806534" cy="432197"/>
          </a:xfrm>
        </p:spPr>
        <p:txBody>
          <a:bodyPr/>
          <a:lstStyle/>
          <a:p>
            <a:r>
              <a:rPr lang="en-GB" dirty="0"/>
              <a:t>Other resources to support your work</a:t>
            </a:r>
          </a:p>
        </p:txBody>
      </p:sp>
      <p:sp>
        <p:nvSpPr>
          <p:cNvPr id="3" name="Content Placeholder 2"/>
          <p:cNvSpPr>
            <a:spLocks noGrp="1"/>
          </p:cNvSpPr>
          <p:nvPr>
            <p:ph idx="1"/>
          </p:nvPr>
        </p:nvSpPr>
        <p:spPr>
          <a:xfrm>
            <a:off x="1366844" y="1907509"/>
            <a:ext cx="5717898" cy="2434033"/>
          </a:xfrm>
        </p:spPr>
        <p:txBody>
          <a:bodyPr/>
          <a:lstStyle/>
          <a:p>
            <a:pPr>
              <a:buFont typeface="Arial" panose="020B0604020202020204" pitchFamily="34" charset="0"/>
              <a:buChar char="•"/>
            </a:pPr>
            <a:r>
              <a:rPr lang="en-GB" sz="1800" dirty="0">
                <a:hlinkClick r:id="rId2"/>
              </a:rPr>
              <a:t>MA Wiki</a:t>
            </a:r>
            <a:endParaRPr lang="en-GB" sz="1800" dirty="0"/>
          </a:p>
          <a:p>
            <a:pPr>
              <a:buFont typeface="Arial" panose="020B0604020202020204" pitchFamily="34" charset="0"/>
              <a:buChar char="•"/>
            </a:pPr>
            <a:r>
              <a:rPr lang="en-GB" sz="1800" dirty="0">
                <a:hlinkClick r:id="rId3"/>
              </a:rPr>
              <a:t>MA Moodle</a:t>
            </a:r>
            <a:endParaRPr lang="en-GB" sz="1800" dirty="0"/>
          </a:p>
          <a:p>
            <a:pPr>
              <a:buFont typeface="Arial" panose="020B0604020202020204" pitchFamily="34" charset="0"/>
              <a:buChar char="•"/>
            </a:pPr>
            <a:r>
              <a:rPr lang="en-GB" sz="1800" dirty="0"/>
              <a:t>Your colleagues</a:t>
            </a:r>
          </a:p>
          <a:p>
            <a:pPr>
              <a:buFont typeface="Arial" panose="020B0604020202020204" pitchFamily="34" charset="0"/>
              <a:buChar char="•"/>
            </a:pPr>
            <a:r>
              <a:rPr lang="en-GB" sz="1800" dirty="0"/>
              <a:t>University of Bath study support </a:t>
            </a:r>
            <a:r>
              <a:rPr lang="en-GB" sz="1800" dirty="0">
                <a:solidFill>
                  <a:srgbClr val="FF0000"/>
                </a:solidFill>
                <a:hlinkClick r:id="rId4"/>
              </a:rPr>
              <a:t>http://www.bath.ac.uk/asc/for-current-students/index.html</a:t>
            </a:r>
            <a:endParaRPr lang="en-GB" sz="1800" dirty="0"/>
          </a:p>
          <a:p>
            <a:pPr>
              <a:buFont typeface="Arial" panose="020B0604020202020204" pitchFamily="34" charset="0"/>
              <a:buChar char="•"/>
            </a:pPr>
            <a:endParaRPr lang="en-GB" dirty="0">
              <a:solidFill>
                <a:srgbClr val="FF0000"/>
              </a:solidFill>
            </a:endParaRPr>
          </a:p>
        </p:txBody>
      </p:sp>
      <p:pic>
        <p:nvPicPr>
          <p:cNvPr id="2050" name="Picture 2" descr="C:\Users\jsg31\AppData\Local\Microsoft\Windows\Temporary Internet Files\Content.IE5\4RMPM3AR\MC90007879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258" y="3852499"/>
            <a:ext cx="871854" cy="12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8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3709" y="201543"/>
            <a:ext cx="1967755" cy="467531"/>
          </a:xfrm>
        </p:spPr>
        <p:txBody>
          <a:bodyPr>
            <a:normAutofit/>
          </a:bodyPr>
          <a:lstStyle/>
          <a:p>
            <a:pPr marL="0" indent="0">
              <a:buNone/>
            </a:pPr>
            <a:r>
              <a:rPr lang="en-GB" sz="2400" dirty="0"/>
              <a:t>Structure</a:t>
            </a:r>
          </a:p>
        </p:txBody>
      </p:sp>
      <p:graphicFrame>
        <p:nvGraphicFramePr>
          <p:cNvPr id="4" name="Content Placeholder 3"/>
          <p:cNvGraphicFramePr>
            <a:graphicFrameLocks/>
          </p:cNvGraphicFramePr>
          <p:nvPr>
            <p:extLst>
              <p:ext uri="{D42A27DB-BD31-4B8C-83A1-F6EECF244321}">
                <p14:modId xmlns:p14="http://schemas.microsoft.com/office/powerpoint/2010/main" val="674336627"/>
              </p:ext>
            </p:extLst>
          </p:nvPr>
        </p:nvGraphicFramePr>
        <p:xfrm>
          <a:off x="1538868" y="944136"/>
          <a:ext cx="6053255" cy="403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52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2"/>
          <p:cNvSpPr>
            <a:spLocks noGrp="1"/>
          </p:cNvSpPr>
          <p:nvPr>
            <p:ph type="title"/>
          </p:nvPr>
        </p:nvSpPr>
        <p:spPr>
          <a:xfrm>
            <a:off x="1159005" y="249492"/>
            <a:ext cx="5829300" cy="800100"/>
          </a:xfrm>
        </p:spPr>
        <p:txBody>
          <a:bodyPr/>
          <a:lstStyle/>
          <a:p>
            <a:r>
              <a:rPr lang="en-GB" dirty="0"/>
              <a:t>The importance of TIME</a:t>
            </a:r>
          </a:p>
        </p:txBody>
      </p:sp>
      <p:sp>
        <p:nvSpPr>
          <p:cNvPr id="69634" name="Content Placeholder 1"/>
          <p:cNvSpPr>
            <a:spLocks noGrp="1"/>
          </p:cNvSpPr>
          <p:nvPr>
            <p:ph idx="1"/>
          </p:nvPr>
        </p:nvSpPr>
        <p:spPr>
          <a:xfrm>
            <a:off x="1614099" y="1324099"/>
            <a:ext cx="4919111" cy="3146611"/>
          </a:xfrm>
        </p:spPr>
        <p:txBody>
          <a:bodyPr>
            <a:normAutofit lnSpcReduction="10000"/>
          </a:bodyPr>
          <a:lstStyle/>
          <a:p>
            <a:r>
              <a:rPr lang="en-GB" sz="1800" dirty="0"/>
              <a:t>You cannot rush research</a:t>
            </a:r>
          </a:p>
          <a:p>
            <a:endParaRPr lang="en-GB" sz="1800" dirty="0"/>
          </a:p>
          <a:p>
            <a:r>
              <a:rPr lang="en-GB" sz="1800" dirty="0"/>
              <a:t>You can not rush GOOD research</a:t>
            </a:r>
          </a:p>
          <a:p>
            <a:endParaRPr lang="en-GB" sz="1800" dirty="0"/>
          </a:p>
          <a:p>
            <a:r>
              <a:rPr lang="en-GB" sz="1800" dirty="0"/>
              <a:t>Research is REFLECTIVE practice</a:t>
            </a:r>
          </a:p>
          <a:p>
            <a:endParaRPr lang="en-GB" sz="1800" dirty="0"/>
          </a:p>
          <a:p>
            <a:r>
              <a:rPr lang="en-GB" sz="1800" dirty="0"/>
              <a:t>Don’t underestimate the value of your own thinking time and discussion with peers and critical friends</a:t>
            </a:r>
          </a:p>
        </p:txBody>
      </p:sp>
      <p:pic>
        <p:nvPicPr>
          <p:cNvPr id="69636" name="Picture 2" descr="C:\Users\Mum\Pictures\Microsoft Clip Organizer\j0215486.wmf"/>
          <p:cNvPicPr>
            <a:picLocks noChangeAspect="1" noChangeArrowheads="1"/>
          </p:cNvPicPr>
          <p:nvPr/>
        </p:nvPicPr>
        <p:blipFill>
          <a:blip r:embed="rId3" cstate="print"/>
          <a:srcRect/>
          <a:stretch>
            <a:fillRect/>
          </a:stretch>
        </p:blipFill>
        <p:spPr bwMode="auto">
          <a:xfrm>
            <a:off x="7107950" y="4137924"/>
            <a:ext cx="768035" cy="869845"/>
          </a:xfrm>
          <a:prstGeom prst="rect">
            <a:avLst/>
          </a:prstGeom>
          <a:noFill/>
          <a:ln w="9525">
            <a:noFill/>
            <a:miter lim="800000"/>
            <a:headEnd/>
            <a:tailEnd/>
          </a:ln>
        </p:spPr>
      </p:pic>
    </p:spTree>
    <p:extLst>
      <p:ext uri="{BB962C8B-B14F-4D97-AF65-F5344CB8AC3E}">
        <p14:creationId xmlns:p14="http://schemas.microsoft.com/office/powerpoint/2010/main" val="363118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84" y="190855"/>
            <a:ext cx="7648372" cy="1050398"/>
          </a:xfrm>
        </p:spPr>
        <p:txBody>
          <a:bodyPr/>
          <a:lstStyle/>
          <a:p>
            <a:r>
              <a:rPr lang="en-GB" dirty="0"/>
              <a:t>Submission for graduation ceremonies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8091"/>
          <a:stretch/>
        </p:blipFill>
        <p:spPr>
          <a:xfrm>
            <a:off x="512052" y="1977481"/>
            <a:ext cx="8181233" cy="1962615"/>
          </a:xfrm>
          <a:ln>
            <a:solidFill>
              <a:srgbClr val="FF0000"/>
            </a:solidFill>
          </a:ln>
        </p:spPr>
      </p:pic>
    </p:spTree>
    <p:extLst>
      <p:ext uri="{BB962C8B-B14F-4D97-AF65-F5344CB8AC3E}">
        <p14:creationId xmlns:p14="http://schemas.microsoft.com/office/powerpoint/2010/main" val="71854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984" y="407272"/>
            <a:ext cx="1174883" cy="717102"/>
          </a:xfrm>
        </p:spPr>
        <p:txBody>
          <a:bodyPr/>
          <a:lstStyle/>
          <a:p>
            <a:r>
              <a:rPr lang="en-US" dirty="0"/>
              <a:t>Aims</a:t>
            </a:r>
          </a:p>
        </p:txBody>
      </p:sp>
      <p:sp>
        <p:nvSpPr>
          <p:cNvPr id="3" name="Content Placeholder 2"/>
          <p:cNvSpPr>
            <a:spLocks noGrp="1"/>
          </p:cNvSpPr>
          <p:nvPr>
            <p:ph idx="1"/>
          </p:nvPr>
        </p:nvSpPr>
        <p:spPr>
          <a:xfrm>
            <a:off x="1840653" y="1541030"/>
            <a:ext cx="5013960" cy="2895503"/>
          </a:xfrm>
        </p:spPr>
        <p:txBody>
          <a:bodyPr/>
          <a:lstStyle/>
          <a:p>
            <a:pPr marL="0" indent="0">
              <a:buNone/>
            </a:pPr>
            <a:r>
              <a:rPr lang="en-US" dirty="0"/>
              <a:t>By the end of this session I hope you will be able to answer the following questions:</a:t>
            </a:r>
          </a:p>
          <a:p>
            <a:endParaRPr lang="en-US" dirty="0"/>
          </a:p>
          <a:p>
            <a:r>
              <a:rPr lang="en-US" dirty="0"/>
              <a:t>What is a dissertation?</a:t>
            </a:r>
          </a:p>
          <a:p>
            <a:r>
              <a:rPr lang="en-US" dirty="0"/>
              <a:t>What is required and expected of you?</a:t>
            </a:r>
          </a:p>
          <a:p>
            <a:r>
              <a:rPr lang="en-US" dirty="0"/>
              <a:t>How will we support you?</a:t>
            </a:r>
          </a:p>
          <a:p>
            <a:r>
              <a:rPr lang="en-US" dirty="0"/>
              <a:t>What do I need to do to be successful?</a:t>
            </a:r>
          </a:p>
          <a:p>
            <a:r>
              <a:rPr lang="en-US" dirty="0"/>
              <a:t>What is the timeline?</a:t>
            </a:r>
          </a:p>
        </p:txBody>
      </p:sp>
    </p:spTree>
    <p:extLst>
      <p:ext uri="{BB962C8B-B14F-4D97-AF65-F5344CB8AC3E}">
        <p14:creationId xmlns:p14="http://schemas.microsoft.com/office/powerpoint/2010/main" val="54030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7175" indent="-257175">
              <a:spcBef>
                <a:spcPct val="20000"/>
              </a:spcBef>
            </a:pPr>
            <a:r>
              <a:rPr lang="en-GB" sz="1800" dirty="0">
                <a:solidFill>
                  <a:schemeClr val="tx1"/>
                </a:solidFill>
                <a:ea typeface="+mn-ea"/>
                <a:cs typeface="+mn-cs"/>
              </a:rPr>
              <a:t>Some thoughts on what makes for a good dissertation</a:t>
            </a:r>
            <a:br>
              <a:rPr lang="en-GB" sz="1800" dirty="0">
                <a:solidFill>
                  <a:srgbClr val="000000"/>
                </a:solidFill>
                <a:ea typeface="+mn-ea"/>
                <a:cs typeface="+mn-cs"/>
              </a:rPr>
            </a:br>
            <a:endParaRPr lang="en-GB" sz="4500" dirty="0"/>
          </a:p>
        </p:txBody>
      </p:sp>
      <p:sp>
        <p:nvSpPr>
          <p:cNvPr id="3" name="Content Placeholder 2"/>
          <p:cNvSpPr>
            <a:spLocks noGrp="1"/>
          </p:cNvSpPr>
          <p:nvPr>
            <p:ph idx="1"/>
          </p:nvPr>
        </p:nvSpPr>
        <p:spPr>
          <a:xfrm>
            <a:off x="700315" y="897564"/>
            <a:ext cx="6399330" cy="3696738"/>
          </a:xfrm>
        </p:spPr>
        <p:txBody>
          <a:bodyPr>
            <a:normAutofit fontScale="85000" lnSpcReduction="20000"/>
          </a:bodyPr>
          <a:lstStyle/>
          <a:p>
            <a:pPr marL="0" indent="0">
              <a:buNone/>
            </a:pPr>
            <a:r>
              <a:rPr lang="en-GB" sz="1050" dirty="0"/>
              <a:t> </a:t>
            </a:r>
            <a:r>
              <a:rPr lang="en-GB" sz="1400" dirty="0"/>
              <a:t>1. Clarity of purpose and real engagement with this</a:t>
            </a:r>
          </a:p>
          <a:p>
            <a:pPr marL="0" indent="0">
              <a:buNone/>
            </a:pPr>
            <a:endParaRPr lang="en-GB" sz="1400" dirty="0"/>
          </a:p>
          <a:p>
            <a:pPr marL="0" indent="0">
              <a:buNone/>
            </a:pPr>
            <a:r>
              <a:rPr lang="en-GB" sz="1600" i="1" dirty="0"/>
              <a:t>“I like to see a clear and well focused research question (identified early on in the writing) that has real purpose and meaning for the student and that links in some way to the wider field of research (a gap?) and to the student’s professional context.” </a:t>
            </a:r>
          </a:p>
          <a:p>
            <a:pPr marL="0" indent="0">
              <a:buNone/>
            </a:pPr>
            <a:endParaRPr lang="en-GB" sz="1600" i="1" dirty="0"/>
          </a:p>
          <a:p>
            <a:pPr marL="0" indent="0">
              <a:buNone/>
            </a:pPr>
            <a:r>
              <a:rPr lang="en-GB" sz="1600" i="1" dirty="0"/>
              <a:t>“From here the student shows how they have endeavoured to find an answer to the research question (without preconception) throughout the dissertation activity from seeking answers and direction from theory and research in the literature through to developing the methodology and methods and so on.” </a:t>
            </a:r>
          </a:p>
          <a:p>
            <a:pPr marL="0" indent="0">
              <a:buNone/>
            </a:pPr>
            <a:endParaRPr lang="en-GB" sz="1600" i="1" dirty="0"/>
          </a:p>
          <a:p>
            <a:pPr marL="0" indent="0">
              <a:buNone/>
            </a:pPr>
            <a:r>
              <a:rPr lang="en-GB" sz="1600" i="1" dirty="0"/>
              <a:t>“Most importantly I like to see critical engagement with the endeavour to find answers to the research question, for example, not accepting things at face value, supporting and challenging ideas and exploring alternative explanations.”</a:t>
            </a:r>
            <a:endParaRPr lang="en-GB" sz="1400" i="1" dirty="0"/>
          </a:p>
        </p:txBody>
      </p:sp>
    </p:spTree>
    <p:extLst>
      <p:ext uri="{BB962C8B-B14F-4D97-AF65-F5344CB8AC3E}">
        <p14:creationId xmlns:p14="http://schemas.microsoft.com/office/powerpoint/2010/main" val="286875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6421738" cy="485652"/>
          </a:xfrm>
        </p:spPr>
        <p:txBody>
          <a:bodyPr/>
          <a:lstStyle/>
          <a:p>
            <a:pPr marL="257175" indent="-257175">
              <a:spcBef>
                <a:spcPct val="20000"/>
              </a:spcBef>
            </a:pPr>
            <a:r>
              <a:rPr lang="en-GB" sz="1800" dirty="0">
                <a:solidFill>
                  <a:schemeClr val="tx1"/>
                </a:solidFill>
                <a:ea typeface="+mn-ea"/>
                <a:cs typeface="+mn-cs"/>
              </a:rPr>
              <a:t>Some thoughts on what makes for a good dissertation</a:t>
            </a:r>
            <a:endParaRPr lang="en-GB" sz="4500" dirty="0"/>
          </a:p>
        </p:txBody>
      </p:sp>
      <p:sp>
        <p:nvSpPr>
          <p:cNvPr id="3" name="Content Placeholder 2"/>
          <p:cNvSpPr>
            <a:spLocks noGrp="1"/>
          </p:cNvSpPr>
          <p:nvPr>
            <p:ph idx="1"/>
          </p:nvPr>
        </p:nvSpPr>
        <p:spPr>
          <a:xfrm>
            <a:off x="538686" y="1138997"/>
            <a:ext cx="6940065" cy="3401616"/>
          </a:xfrm>
        </p:spPr>
        <p:txBody>
          <a:bodyPr>
            <a:normAutofit/>
          </a:bodyPr>
          <a:lstStyle/>
          <a:p>
            <a:pPr marL="0" indent="0">
              <a:buNone/>
            </a:pPr>
            <a:r>
              <a:rPr lang="en-GB" sz="1400" dirty="0"/>
              <a:t>2. An ethical approach</a:t>
            </a:r>
          </a:p>
          <a:p>
            <a:pPr marL="0" indent="0">
              <a:buNone/>
            </a:pPr>
            <a:r>
              <a:rPr lang="en-GB" sz="1400" dirty="0"/>
              <a:t>	</a:t>
            </a:r>
          </a:p>
          <a:p>
            <a:pPr marL="0" indent="0">
              <a:buNone/>
            </a:pPr>
            <a:r>
              <a:rPr lang="en-GB" sz="1400" i="1" dirty="0"/>
              <a:t>“I think a good dissertation shows clear evidence that the student has attempted to adopt an ethical approach to their research and engaged critically with the question of what makes for an ethical study.  This would include </a:t>
            </a:r>
          </a:p>
          <a:p>
            <a:pPr marL="457200" lvl="1" indent="0">
              <a:buNone/>
            </a:pPr>
            <a:r>
              <a:rPr lang="en-GB" sz="1400" i="1" dirty="0" err="1"/>
              <a:t>i</a:t>
            </a:r>
            <a:r>
              <a:rPr lang="en-GB" sz="1400" i="1" dirty="0"/>
              <a:t>] applying ethical guidelines</a:t>
            </a:r>
          </a:p>
          <a:p>
            <a:pPr marL="457200" lvl="1" indent="0">
              <a:buNone/>
            </a:pPr>
            <a:r>
              <a:rPr lang="en-GB" sz="1400" i="1" dirty="0"/>
              <a:t>ii] considering (and discussing) what it means to do ethical research in relation to the specific research context</a:t>
            </a:r>
          </a:p>
          <a:p>
            <a:pPr marL="457200" lvl="1" indent="0">
              <a:buNone/>
            </a:pPr>
            <a:r>
              <a:rPr lang="en-GB" sz="1400" i="1" dirty="0"/>
              <a:t>iii]  analysing critically the approach they adopted and what they have learnt about doing (ethical) research.”</a:t>
            </a:r>
          </a:p>
        </p:txBody>
      </p:sp>
    </p:spTree>
    <p:extLst>
      <p:ext uri="{BB962C8B-B14F-4D97-AF65-F5344CB8AC3E}">
        <p14:creationId xmlns:p14="http://schemas.microsoft.com/office/powerpoint/2010/main" val="38743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413852" y="249546"/>
            <a:ext cx="2489075" cy="720044"/>
          </a:xfrm>
        </p:spPr>
        <p:txBody>
          <a:bodyPr/>
          <a:lstStyle/>
          <a:p>
            <a:pPr eaLnBrk="1" hangingPunct="1"/>
            <a:r>
              <a:rPr lang="en-GB" dirty="0"/>
              <a:t>Important!</a:t>
            </a:r>
          </a:p>
        </p:txBody>
      </p:sp>
      <p:sp>
        <p:nvSpPr>
          <p:cNvPr id="45059" name="Content Placeholder 2"/>
          <p:cNvSpPr>
            <a:spLocks noGrp="1"/>
          </p:cNvSpPr>
          <p:nvPr>
            <p:ph idx="1"/>
          </p:nvPr>
        </p:nvSpPr>
        <p:spPr>
          <a:xfrm>
            <a:off x="1413852" y="2405581"/>
            <a:ext cx="2729371" cy="806389"/>
          </a:xfrm>
        </p:spPr>
        <p:txBody>
          <a:bodyPr>
            <a:normAutofit/>
          </a:bodyPr>
          <a:lstStyle/>
          <a:p>
            <a:pPr marL="0" indent="0" eaLnBrk="1" hangingPunct="1">
              <a:buNone/>
            </a:pPr>
            <a:r>
              <a:rPr lang="en-GB" sz="1800" dirty="0"/>
              <a:t>BACK EVERYTHING UP AND KEEP IT SECURE</a:t>
            </a:r>
          </a:p>
        </p:txBody>
      </p:sp>
      <p:pic>
        <p:nvPicPr>
          <p:cNvPr id="2" name="Picture 1"/>
          <p:cNvPicPr>
            <a:picLocks noChangeAspect="1"/>
          </p:cNvPicPr>
          <p:nvPr/>
        </p:nvPicPr>
        <p:blipFill>
          <a:blip r:embed="rId3"/>
          <a:stretch>
            <a:fillRect/>
          </a:stretch>
        </p:blipFill>
        <p:spPr>
          <a:xfrm>
            <a:off x="5329106" y="1599642"/>
            <a:ext cx="2426335" cy="3105708"/>
          </a:xfrm>
          <a:prstGeom prst="rect">
            <a:avLst/>
          </a:prstGeom>
        </p:spPr>
      </p:pic>
    </p:spTree>
    <p:extLst>
      <p:ext uri="{BB962C8B-B14F-4D97-AF65-F5344CB8AC3E}">
        <p14:creationId xmlns:p14="http://schemas.microsoft.com/office/powerpoint/2010/main" val="112605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60" y="1360885"/>
            <a:ext cx="4993481" cy="24217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548" y="1375173"/>
            <a:ext cx="4964906" cy="23931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descr="http://27.media.tumblr.com/tumblr_lz6fyxJLux1qexd82o1_r1_1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94" y="-92364"/>
            <a:ext cx="5211198" cy="52111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3646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7654">
            <a:off x="4570801" y="3120143"/>
            <a:ext cx="2631765" cy="175451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646" y="843559"/>
            <a:ext cx="3618402" cy="2713802"/>
          </a:xfrm>
          <a:prstGeom prst="rect">
            <a:avLst/>
          </a:prstGeom>
        </p:spPr>
      </p:pic>
    </p:spTree>
    <p:extLst>
      <p:ext uri="{BB962C8B-B14F-4D97-AF65-F5344CB8AC3E}">
        <p14:creationId xmlns:p14="http://schemas.microsoft.com/office/powerpoint/2010/main" val="69373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011" y="441138"/>
            <a:ext cx="2312803" cy="839022"/>
          </a:xfrm>
        </p:spPr>
        <p:txBody>
          <a:bodyPr/>
          <a:lstStyle/>
          <a:p>
            <a:r>
              <a:rPr lang="en-US" dirty="0"/>
              <a:t>Key points</a:t>
            </a:r>
          </a:p>
        </p:txBody>
      </p:sp>
      <p:sp>
        <p:nvSpPr>
          <p:cNvPr id="3" name="Content Placeholder 2"/>
          <p:cNvSpPr>
            <a:spLocks noGrp="1"/>
          </p:cNvSpPr>
          <p:nvPr>
            <p:ph idx="1"/>
          </p:nvPr>
        </p:nvSpPr>
        <p:spPr>
          <a:xfrm>
            <a:off x="1590362" y="1608764"/>
            <a:ext cx="4166971" cy="1926916"/>
          </a:xfrm>
        </p:spPr>
        <p:txBody>
          <a:bodyPr>
            <a:normAutofit/>
          </a:bodyPr>
          <a:lstStyle/>
          <a:p>
            <a:r>
              <a:rPr lang="en-US" sz="1800" dirty="0"/>
              <a:t>30 credits</a:t>
            </a:r>
          </a:p>
          <a:p>
            <a:r>
              <a:rPr lang="en-US" sz="1800" dirty="0"/>
              <a:t>500 hours work</a:t>
            </a:r>
          </a:p>
          <a:p>
            <a:r>
              <a:rPr lang="en-GB" sz="1800" dirty="0"/>
              <a:t>Length – 15,000 words =/- 10%</a:t>
            </a:r>
          </a:p>
          <a:p>
            <a:endParaRPr lang="en-US" sz="1800" dirty="0"/>
          </a:p>
        </p:txBody>
      </p:sp>
    </p:spTree>
    <p:extLst>
      <p:ext uri="{BB962C8B-B14F-4D97-AF65-F5344CB8AC3E}">
        <p14:creationId xmlns:p14="http://schemas.microsoft.com/office/powerpoint/2010/main" val="324023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it about?</a:t>
            </a:r>
          </a:p>
        </p:txBody>
      </p:sp>
      <p:sp>
        <p:nvSpPr>
          <p:cNvPr id="3" name="Content Placeholder 2"/>
          <p:cNvSpPr>
            <a:spLocks noGrp="1"/>
          </p:cNvSpPr>
          <p:nvPr>
            <p:ph idx="1"/>
          </p:nvPr>
        </p:nvSpPr>
        <p:spPr>
          <a:xfrm>
            <a:off x="827484" y="1539690"/>
            <a:ext cx="6514809" cy="1745378"/>
          </a:xfrm>
        </p:spPr>
        <p:txBody>
          <a:bodyPr>
            <a:normAutofit/>
          </a:bodyPr>
          <a:lstStyle/>
          <a:p>
            <a:pPr marL="0" indent="0">
              <a:buNone/>
            </a:pPr>
            <a:r>
              <a:rPr lang="en-GB" sz="2400" dirty="0"/>
              <a:t>To provide a structured and supervised opportunity for students to design, conduct and evaluate a small-scale educational research project. </a:t>
            </a:r>
          </a:p>
        </p:txBody>
      </p:sp>
      <p:sp>
        <p:nvSpPr>
          <p:cNvPr id="4" name="Rectangle 3">
            <a:extLst>
              <a:ext uri="{FF2B5EF4-FFF2-40B4-BE49-F238E27FC236}">
                <a16:creationId xmlns:a16="http://schemas.microsoft.com/office/drawing/2014/main" id="{66170CAD-1CD7-4A30-842E-74207E0871B1}"/>
              </a:ext>
            </a:extLst>
          </p:cNvPr>
          <p:cNvSpPr/>
          <p:nvPr/>
        </p:nvSpPr>
        <p:spPr>
          <a:xfrm>
            <a:off x="4647683" y="3354116"/>
            <a:ext cx="4090764" cy="1384995"/>
          </a:xfrm>
          <a:prstGeom prst="rect">
            <a:avLst/>
          </a:prstGeom>
        </p:spPr>
        <p:txBody>
          <a:bodyPr wrap="square">
            <a:spAutoFit/>
          </a:bodyPr>
          <a:lstStyle/>
          <a:p>
            <a:r>
              <a:rPr lang="en-GB" sz="2100" b="1" i="1" dirty="0"/>
              <a:t>doing</a:t>
            </a:r>
            <a:r>
              <a:rPr lang="en-GB" sz="2100" dirty="0"/>
              <a:t> educational research rather than </a:t>
            </a:r>
            <a:r>
              <a:rPr lang="en-GB" sz="2100" b="1" i="1" dirty="0"/>
              <a:t>writing about </a:t>
            </a:r>
            <a:r>
              <a:rPr lang="en-GB" sz="2100" dirty="0"/>
              <a:t>the existing research and practice in this field of study</a:t>
            </a:r>
          </a:p>
        </p:txBody>
      </p:sp>
    </p:spTree>
    <p:extLst>
      <p:ext uri="{BB962C8B-B14F-4D97-AF65-F5344CB8AC3E}">
        <p14:creationId xmlns:p14="http://schemas.microsoft.com/office/powerpoint/2010/main" val="278372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219" y="414045"/>
            <a:ext cx="3850349" cy="642595"/>
          </a:xfrm>
        </p:spPr>
        <p:txBody>
          <a:bodyPr/>
          <a:lstStyle/>
          <a:p>
            <a:r>
              <a:rPr lang="en-GB" dirty="0"/>
              <a:t>Key characteristics</a:t>
            </a:r>
            <a:br>
              <a:rPr lang="en-GB" dirty="0"/>
            </a:br>
            <a:endParaRPr lang="en-GB" dirty="0"/>
          </a:p>
        </p:txBody>
      </p:sp>
      <p:sp>
        <p:nvSpPr>
          <p:cNvPr id="3" name="Content Placeholder 2"/>
          <p:cNvSpPr>
            <a:spLocks noGrp="1"/>
          </p:cNvSpPr>
          <p:nvPr>
            <p:ph idx="1"/>
          </p:nvPr>
        </p:nvSpPr>
        <p:spPr>
          <a:xfrm>
            <a:off x="1697219" y="1400193"/>
            <a:ext cx="6156684" cy="3401616"/>
          </a:xfrm>
        </p:spPr>
        <p:txBody>
          <a:bodyPr>
            <a:normAutofit lnSpcReduction="10000"/>
          </a:bodyPr>
          <a:lstStyle/>
          <a:p>
            <a:r>
              <a:rPr lang="en-GB" sz="1800" dirty="0"/>
              <a:t>you determine the focus and direction of your work … with some supervisor support and direction provided </a:t>
            </a:r>
          </a:p>
          <a:p>
            <a:endParaRPr lang="en-GB" sz="1800" dirty="0"/>
          </a:p>
          <a:p>
            <a:r>
              <a:rPr lang="en-GB" sz="1800" dirty="0"/>
              <a:t>there is typically a substantial research component to the project, requiring the collection of primary data and/or the analysis of existing/secondary data</a:t>
            </a:r>
          </a:p>
          <a:p>
            <a:endParaRPr lang="en-GB" sz="1800" dirty="0"/>
          </a:p>
          <a:p>
            <a:r>
              <a:rPr lang="en-GB" sz="1800" dirty="0"/>
              <a:t>prolonged engagement with the chosen subject… 'in-depth' </a:t>
            </a:r>
          </a:p>
          <a:p>
            <a:endParaRPr lang="en-GB" sz="1800" dirty="0"/>
          </a:p>
        </p:txBody>
      </p:sp>
    </p:spTree>
    <p:extLst>
      <p:ext uri="{BB962C8B-B14F-4D97-AF65-F5344CB8AC3E}">
        <p14:creationId xmlns:p14="http://schemas.microsoft.com/office/powerpoint/2010/main" val="366622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413" y="306343"/>
            <a:ext cx="3186563" cy="500355"/>
          </a:xfrm>
        </p:spPr>
        <p:txBody>
          <a:bodyPr/>
          <a:lstStyle/>
          <a:p>
            <a:r>
              <a:rPr lang="fr-FR" sz="2100" dirty="0"/>
              <a:t>Dissertation Life Cycle</a:t>
            </a:r>
            <a:endParaRPr lang="en-GB" sz="2100" dirty="0"/>
          </a:p>
        </p:txBody>
      </p:sp>
      <p:pic>
        <p:nvPicPr>
          <p:cNvPr id="6" name="Content Placeholder 5"/>
          <p:cNvPicPr>
            <a:picLocks noGrp="1" noChangeAspect="1"/>
          </p:cNvPicPr>
          <p:nvPr>
            <p:ph idx="1"/>
          </p:nvPr>
        </p:nvPicPr>
        <p:blipFill>
          <a:blip r:embed="rId2"/>
          <a:stretch>
            <a:fillRect/>
          </a:stretch>
        </p:blipFill>
        <p:spPr>
          <a:xfrm>
            <a:off x="3688818" y="1065742"/>
            <a:ext cx="2781754" cy="3508529"/>
          </a:xfrm>
          <a:prstGeom prst="rect">
            <a:avLst/>
          </a:prstGeom>
        </p:spPr>
      </p:pic>
      <p:cxnSp>
        <p:nvCxnSpPr>
          <p:cNvPr id="4" name="Straight Arrow Connector 3">
            <a:extLst>
              <a:ext uri="{FF2B5EF4-FFF2-40B4-BE49-F238E27FC236}">
                <a16:creationId xmlns:a16="http://schemas.microsoft.com/office/drawing/2014/main" id="{4E7AB19E-761A-416E-A5B3-4BB0820E847E}"/>
              </a:ext>
            </a:extLst>
          </p:cNvPr>
          <p:cNvCxnSpPr/>
          <p:nvPr/>
        </p:nvCxnSpPr>
        <p:spPr>
          <a:xfrm>
            <a:off x="2979083" y="1114290"/>
            <a:ext cx="0" cy="34114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3B3BC35-3377-4059-9C04-EE76BF490E90}"/>
              </a:ext>
            </a:extLst>
          </p:cNvPr>
          <p:cNvSpPr txBox="1">
            <a:spLocks/>
          </p:cNvSpPr>
          <p:nvPr/>
        </p:nvSpPr>
        <p:spPr>
          <a:xfrm rot="16200000">
            <a:off x="1053908" y="1683552"/>
            <a:ext cx="2896655" cy="642595"/>
          </a:xfrm>
          <a:prstGeom prst="rect">
            <a:avLst/>
          </a:prstGeom>
        </p:spPr>
        <p:txBody>
          <a:bodyPr vert="horz" lIns="91440" tIns="45720" rIns="91440" bIns="45720" rtlCol="0" anchor="t">
            <a:noAutofit/>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dirty="0"/>
              <a:t>12-18 months</a:t>
            </a:r>
            <a:br>
              <a:rPr lang="en-GB" dirty="0"/>
            </a:br>
            <a:endParaRPr lang="en-GB" dirty="0"/>
          </a:p>
        </p:txBody>
      </p:sp>
    </p:spTree>
    <p:extLst>
      <p:ext uri="{BB962C8B-B14F-4D97-AF65-F5344CB8AC3E}">
        <p14:creationId xmlns:p14="http://schemas.microsoft.com/office/powerpoint/2010/main" val="178863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49492"/>
            <a:ext cx="6080522" cy="432197"/>
          </a:xfrm>
        </p:spPr>
        <p:txBody>
          <a:bodyPr/>
          <a:lstStyle/>
          <a:p>
            <a:r>
              <a:rPr lang="en-GB" dirty="0"/>
              <a:t>Starting your dissertation </a:t>
            </a:r>
          </a:p>
        </p:txBody>
      </p:sp>
      <p:sp>
        <p:nvSpPr>
          <p:cNvPr id="3" name="Content Placeholder 2"/>
          <p:cNvSpPr>
            <a:spLocks noGrp="1"/>
          </p:cNvSpPr>
          <p:nvPr>
            <p:ph idx="1"/>
          </p:nvPr>
        </p:nvSpPr>
        <p:spPr>
          <a:xfrm>
            <a:off x="1250263" y="1247489"/>
            <a:ext cx="4698522" cy="2646294"/>
          </a:xfrm>
        </p:spPr>
        <p:txBody>
          <a:bodyPr/>
          <a:lstStyle/>
          <a:p>
            <a:r>
              <a:rPr lang="en-GB" sz="2400" dirty="0"/>
              <a:t>Finish your five units including RME and ULL/E&amp;S</a:t>
            </a:r>
          </a:p>
          <a:p>
            <a:r>
              <a:rPr lang="en-GB" sz="2400" dirty="0">
                <a:solidFill>
                  <a:srgbClr val="FF0000"/>
                </a:solidFill>
              </a:rPr>
              <a:t>You can’t start before you have completed the Academic Integrity test </a:t>
            </a:r>
          </a:p>
          <a:p>
            <a:r>
              <a:rPr lang="en-GB" sz="2400" dirty="0"/>
              <a:t>Submit outline form</a:t>
            </a:r>
          </a:p>
          <a:p>
            <a:endParaRPr lang="en-GB" sz="1800" dirty="0"/>
          </a:p>
          <a:p>
            <a:endParaRPr lang="en-GB" dirty="0"/>
          </a:p>
          <a:p>
            <a:endParaRPr lang="en-GB" dirty="0"/>
          </a:p>
        </p:txBody>
      </p:sp>
      <p:pic>
        <p:nvPicPr>
          <p:cNvPr id="2050" name="Picture 2" descr="C:\Users\jsg31\AppData\Local\Microsoft\Windows\Temporary Internet Files\Content.IE5\4RMPM3AR\MC9004417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1541936"/>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7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Choosing a topic….</a:t>
            </a:r>
          </a:p>
        </p:txBody>
      </p:sp>
      <p:sp>
        <p:nvSpPr>
          <p:cNvPr id="3" name="Content Placeholder 2"/>
          <p:cNvSpPr>
            <a:spLocks noGrp="1"/>
          </p:cNvSpPr>
          <p:nvPr>
            <p:ph idx="1"/>
          </p:nvPr>
        </p:nvSpPr>
        <p:spPr>
          <a:xfrm>
            <a:off x="1028953" y="1219380"/>
            <a:ext cx="6399330" cy="3401616"/>
          </a:xfrm>
        </p:spPr>
        <p:txBody>
          <a:bodyPr>
            <a:normAutofit/>
          </a:bodyPr>
          <a:lstStyle/>
          <a:p>
            <a:pPr marL="0" indent="0">
              <a:buNone/>
            </a:pPr>
            <a:r>
              <a:rPr lang="en-GB" sz="1800" dirty="0"/>
              <a:t>A dissertation topic needs to be:</a:t>
            </a:r>
          </a:p>
          <a:p>
            <a:pPr marL="0" indent="0">
              <a:buNone/>
            </a:pPr>
            <a:endParaRPr lang="en-GB" sz="1800" dirty="0"/>
          </a:p>
          <a:p>
            <a:pPr>
              <a:buFont typeface="Arial" panose="020B0604020202020204" pitchFamily="34" charset="0"/>
              <a:buChar char="•"/>
            </a:pPr>
            <a:r>
              <a:rPr lang="en-GB" sz="1800" dirty="0"/>
              <a:t>Large enough to keep you interested, and to say something significant</a:t>
            </a:r>
          </a:p>
          <a:p>
            <a:pPr marL="0" indent="0"/>
            <a:endParaRPr lang="en-GB" sz="1800" dirty="0"/>
          </a:p>
          <a:p>
            <a:pPr>
              <a:buFont typeface="Arial" panose="020B0604020202020204" pitchFamily="34" charset="0"/>
              <a:buChar char="•"/>
            </a:pPr>
            <a:r>
              <a:rPr lang="en-GB" sz="1800" dirty="0"/>
              <a:t>Small enough to be manageable!</a:t>
            </a:r>
          </a:p>
          <a:p>
            <a:pPr>
              <a:buFont typeface="Arial" panose="020B0604020202020204" pitchFamily="34" charset="0"/>
              <a:buChar char="•"/>
            </a:pPr>
            <a:endParaRPr lang="en-GB" sz="1800" dirty="0"/>
          </a:p>
          <a:p>
            <a:pPr>
              <a:buFont typeface="Arial" panose="020B0604020202020204" pitchFamily="34" charset="0"/>
              <a:buChar char="•"/>
            </a:pPr>
            <a:r>
              <a:rPr lang="en-GB" sz="1800" dirty="0"/>
              <a:t>If you are following a named pathway, it must be within that field</a:t>
            </a:r>
          </a:p>
        </p:txBody>
      </p:sp>
      <p:pic>
        <p:nvPicPr>
          <p:cNvPr id="4098" name="Picture 2" descr="C:\Users\jsg31\AppData\Local\Microsoft\Windows\Temporary Internet Files\Content.IE5\7YK1Q754\MC9000480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2039" y="1219380"/>
            <a:ext cx="706053" cy="1623636"/>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jsg31\AppData\Local\Microsoft\Windows\Temporary Internet Files\Content.IE5\5U3OPUZQ\MC9003825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4005808"/>
            <a:ext cx="888132" cy="8881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0736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152</TotalTime>
  <Words>630</Words>
  <Application>Microsoft Office PowerPoint</Application>
  <PresentationFormat>On-screen Show (16:9)</PresentationFormat>
  <Paragraphs>276</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Times New Roman</vt:lpstr>
      <vt:lpstr>Wingdings</vt:lpstr>
      <vt:lpstr>Wingdings 3</vt:lpstr>
      <vt:lpstr>Ion</vt:lpstr>
      <vt:lpstr>PowerPoint Presentation</vt:lpstr>
      <vt:lpstr>Aims</vt:lpstr>
      <vt:lpstr>PowerPoint Presentation</vt:lpstr>
      <vt:lpstr>Key points</vt:lpstr>
      <vt:lpstr>What’s it about?</vt:lpstr>
      <vt:lpstr>Key characteristics </vt:lpstr>
      <vt:lpstr>Dissertation Life Cycle</vt:lpstr>
      <vt:lpstr>Starting your dissertation </vt:lpstr>
      <vt:lpstr>Choosing a topic….</vt:lpstr>
      <vt:lpstr>Remember: Drill down don’t plough a field</vt:lpstr>
      <vt:lpstr>Ethics</vt:lpstr>
      <vt:lpstr>Ethical approval</vt:lpstr>
      <vt:lpstr>How do we help you?</vt:lpstr>
      <vt:lpstr>Supervisor</vt:lpstr>
      <vt:lpstr>Example dissertation plan</vt:lpstr>
      <vt:lpstr>Other resources to support your work</vt:lpstr>
      <vt:lpstr>PowerPoint Presentation</vt:lpstr>
      <vt:lpstr>The importance of TIME</vt:lpstr>
      <vt:lpstr>Submission for graduation ceremonies</vt:lpstr>
      <vt:lpstr>Some thoughts on what makes for a good dissertation </vt:lpstr>
      <vt:lpstr>Some thoughts on what makes for a good dissertation</vt:lpstr>
      <vt:lpstr>Important!</vt:lpstr>
      <vt:lpstr>PowerPoint Presentation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Barratt Hacking</dc:creator>
  <cp:lastModifiedBy>Paul Denley</cp:lastModifiedBy>
  <cp:revision>13</cp:revision>
  <dcterms:created xsi:type="dcterms:W3CDTF">2017-07-05T08:41:41Z</dcterms:created>
  <dcterms:modified xsi:type="dcterms:W3CDTF">2018-06-09T20:26:24Z</dcterms:modified>
</cp:coreProperties>
</file>