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9"/>
  </p:notesMasterIdLst>
  <p:handoutMasterIdLst>
    <p:handoutMasterId r:id="rId20"/>
  </p:handoutMasterIdLst>
  <p:sldIdLst>
    <p:sldId id="257" r:id="rId2"/>
    <p:sldId id="284" r:id="rId3"/>
    <p:sldId id="258" r:id="rId4"/>
    <p:sldId id="259" r:id="rId5"/>
    <p:sldId id="260" r:id="rId6"/>
    <p:sldId id="261" r:id="rId7"/>
    <p:sldId id="262" r:id="rId8"/>
    <p:sldId id="264" r:id="rId9"/>
    <p:sldId id="265" r:id="rId10"/>
    <p:sldId id="266" r:id="rId11"/>
    <p:sldId id="267" r:id="rId12"/>
    <p:sldId id="301" r:id="rId13"/>
    <p:sldId id="283" r:id="rId14"/>
    <p:sldId id="268" r:id="rId15"/>
    <p:sldId id="269" r:id="rId16"/>
    <p:sldId id="275" r:id="rId17"/>
    <p:sldId id="300"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FF"/>
    <a:srgbClr val="FF99FF"/>
    <a:srgbClr val="CCCCFF"/>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1432" autoAdjust="0"/>
  </p:normalViewPr>
  <p:slideViewPr>
    <p:cSldViewPr snapToGrid="0" snapToObjects="1">
      <p:cViewPr varScale="1">
        <p:scale>
          <a:sx n="52" d="100"/>
          <a:sy n="52" d="100"/>
        </p:scale>
        <p:origin x="1628" y="44"/>
      </p:cViewPr>
      <p:guideLst>
        <p:guide orient="horz" pos="2160"/>
        <p:guide pos="2880"/>
      </p:guideLst>
    </p:cSldViewPr>
  </p:slideViewPr>
  <p:notesTextViewPr>
    <p:cViewPr>
      <p:scale>
        <a:sx n="100" d="100"/>
        <a:sy n="100" d="100"/>
      </p:scale>
      <p:origin x="0" y="0"/>
    </p:cViewPr>
  </p:notesTextViewPr>
  <p:sorterViewPr>
    <p:cViewPr>
      <p:scale>
        <a:sx n="70" d="100"/>
        <a:sy n="7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B681159-B56F-46CA-9C6F-657C097E0CB0}" type="datetimeFigureOut">
              <a:rPr lang="en-GB" smtClean="0"/>
              <a:t>18/04/2019</a:t>
            </a:fld>
            <a:endParaRPr lang="en-GB"/>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4A49C22-B0E2-46D4-9D54-F789E8C85E00}" type="slidenum">
              <a:rPr lang="en-GB" smtClean="0"/>
              <a:t>‹#›</a:t>
            </a:fld>
            <a:endParaRPr lang="en-GB"/>
          </a:p>
        </p:txBody>
      </p:sp>
    </p:spTree>
    <p:extLst>
      <p:ext uri="{BB962C8B-B14F-4D97-AF65-F5344CB8AC3E}">
        <p14:creationId xmlns:p14="http://schemas.microsoft.com/office/powerpoint/2010/main" val="10724277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E9E725-465E-AE49-87B5-B644110856C8}" type="datetimeFigureOut">
              <a:rPr lang="en-US" smtClean="0"/>
              <a:t>4/18/2019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89EF420-1A96-1C4E-AF3B-4A10725E3AB5}" type="slidenum">
              <a:rPr lang="en-US" smtClean="0"/>
              <a:t>‹#›</a:t>
            </a:fld>
            <a:endParaRPr lang="en-US"/>
          </a:p>
        </p:txBody>
      </p:sp>
    </p:spTree>
    <p:extLst>
      <p:ext uri="{BB962C8B-B14F-4D97-AF65-F5344CB8AC3E}">
        <p14:creationId xmlns:p14="http://schemas.microsoft.com/office/powerpoint/2010/main" val="367735575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20DED57-0081-2349-9C98-2AB64774601B}" type="slidenum">
              <a:rPr lang="en-US" smtClean="0"/>
              <a:t>6</a:t>
            </a:fld>
            <a:endParaRPr lang="en-US"/>
          </a:p>
        </p:txBody>
      </p:sp>
    </p:spTree>
    <p:extLst>
      <p:ext uri="{BB962C8B-B14F-4D97-AF65-F5344CB8AC3E}">
        <p14:creationId xmlns:p14="http://schemas.microsoft.com/office/powerpoint/2010/main" val="10952196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1507" name="Rectangle 3"/>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ltLang="en-US">
              <a:latin typeface="Arial" panose="020B0604020202020204" pitchFamily="34" charset="0"/>
            </a:endParaRPr>
          </a:p>
        </p:txBody>
      </p:sp>
    </p:spTree>
    <p:extLst>
      <p:ext uri="{BB962C8B-B14F-4D97-AF65-F5344CB8AC3E}">
        <p14:creationId xmlns:p14="http://schemas.microsoft.com/office/powerpoint/2010/main" val="17883041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8675" name="Rectangle 3"/>
          <p:cNvSpPr>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ltLang="en-US">
              <a:latin typeface="Arial" panose="020B0604020202020204" pitchFamily="34" charset="0"/>
            </a:endParaRPr>
          </a:p>
        </p:txBody>
      </p:sp>
    </p:spTree>
    <p:extLst>
      <p:ext uri="{BB962C8B-B14F-4D97-AF65-F5344CB8AC3E}">
        <p14:creationId xmlns:p14="http://schemas.microsoft.com/office/powerpoint/2010/main" val="32923815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6" name="Group 5"/>
          <p:cNvGrpSpPr/>
          <p:nvPr/>
        </p:nvGrpSpPr>
        <p:grpSpPr>
          <a:xfrm>
            <a:off x="-1588" y="0"/>
            <a:ext cx="9145588" cy="6860798"/>
            <a:chOff x="-1588" y="0"/>
            <a:chExt cx="9145588" cy="6860798"/>
          </a:xfrm>
        </p:grpSpPr>
        <p:sp>
          <p:nvSpPr>
            <p:cNvPr id="9" name="Rectangle 8"/>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Oval 9"/>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866440" y="2226503"/>
            <a:ext cx="5917679" cy="2550877"/>
          </a:xfrm>
        </p:spPr>
        <p:txBody>
          <a:bodyPr anchor="b"/>
          <a:lstStyle>
            <a:lvl1pPr>
              <a:defRPr sz="4800"/>
            </a:lvl1pPr>
          </a:lstStyle>
          <a:p>
            <a:r>
              <a:rPr lang="en-US"/>
              <a:t>Click to edit Master title style</a:t>
            </a:r>
            <a:endParaRPr lang="en-US" dirty="0"/>
          </a:p>
        </p:txBody>
      </p:sp>
      <p:sp>
        <p:nvSpPr>
          <p:cNvPr id="3" name="Subtitle 2"/>
          <p:cNvSpPr>
            <a:spLocks noGrp="1"/>
          </p:cNvSpPr>
          <p:nvPr>
            <p:ph type="subTitle" idx="1"/>
          </p:nvPr>
        </p:nvSpPr>
        <p:spPr>
          <a:xfrm>
            <a:off x="866440" y="4777380"/>
            <a:ext cx="5917679"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7498080" y="1828800"/>
            <a:ext cx="990599" cy="228659"/>
          </a:xfrm>
        </p:spPr>
        <p:txBody>
          <a:bodyPr anchor="t"/>
          <a:lstStyle>
            <a:lvl1pPr algn="l">
              <a:defRPr b="0" i="0">
                <a:solidFill>
                  <a:schemeClr val="bg1">
                    <a:alpha val="60000"/>
                  </a:schemeClr>
                </a:solidFill>
              </a:defRPr>
            </a:lvl1pPr>
          </a:lstStyle>
          <a:p>
            <a:fld id="{B23F9B8D-D98E-8C42-9F6E-B024DFFFE15A}" type="datetimeFigureOut">
              <a:rPr lang="en-US" smtClean="0"/>
              <a:t>4/18/2019</a:t>
            </a:fld>
            <a:endParaRPr lang="en-US"/>
          </a:p>
        </p:txBody>
      </p:sp>
      <p:sp>
        <p:nvSpPr>
          <p:cNvPr id="5" name="Footer Placeholder 4"/>
          <p:cNvSpPr>
            <a:spLocks noGrp="1"/>
          </p:cNvSpPr>
          <p:nvPr>
            <p:ph type="ftr" sz="quarter" idx="11"/>
          </p:nvPr>
        </p:nvSpPr>
        <p:spPr bwMode="gray">
          <a:xfrm rot="5400000">
            <a:off x="6236208" y="3264408"/>
            <a:ext cx="3859795" cy="228660"/>
          </a:xfrm>
        </p:spPr>
        <p:txBody>
          <a:bodyPr/>
          <a:lstStyle>
            <a:lvl1pPr>
              <a:defRPr b="0" i="0">
                <a:solidFill>
                  <a:schemeClr val="bg1">
                    <a:alpha val="60000"/>
                  </a:schemeClr>
                </a:solidFill>
              </a:defRPr>
            </a:lvl1pPr>
          </a:lstStyle>
          <a:p>
            <a:endParaRPr lang="en-US"/>
          </a:p>
        </p:txBody>
      </p:sp>
      <p:sp>
        <p:nvSpPr>
          <p:cNvPr id="11" name="Rectangle 10"/>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8"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BB2923D5-D6B6-AB4F-AA92-75D92A8A3D04}" type="slidenum">
              <a:rPr lang="en-US" smtClean="0"/>
              <a:t>‹#›</a:t>
            </a:fld>
            <a:endParaRPr lang="en-US"/>
          </a:p>
        </p:txBody>
      </p:sp>
    </p:spTree>
    <p:extLst>
      <p:ext uri="{BB962C8B-B14F-4D97-AF65-F5344CB8AC3E}">
        <p14:creationId xmlns:p14="http://schemas.microsoft.com/office/powerpoint/2010/main" val="8042555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10204164">
              <a:off x="426788" y="456424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6" name="Rectangle 15"/>
            <p:cNvSpPr/>
            <p:nvPr/>
          </p:nvSpPr>
          <p:spPr>
            <a:xfrm>
              <a:off x="421503" y="402165"/>
              <a:ext cx="8327939" cy="314113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rot="10800000">
              <a:off x="485023" y="2670079"/>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0"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1" y="4961454"/>
            <a:ext cx="642200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866441" y="685800"/>
            <a:ext cx="6422004"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866440" y="5528192"/>
            <a:ext cx="6422004"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23F9B8D-D98E-8C42-9F6E-B024DFFFE15A}" type="datetimeFigureOut">
              <a:rPr lang="en-US" smtClean="0"/>
              <a:t>4/18/2019</a:t>
            </a:fld>
            <a:endParaRPr lang="en-US"/>
          </a:p>
        </p:txBody>
      </p:sp>
      <p:sp>
        <p:nvSpPr>
          <p:cNvPr id="6" name="Footer Placeholder 5"/>
          <p:cNvSpPr>
            <a:spLocks noGrp="1"/>
          </p:cNvSpPr>
          <p:nvPr>
            <p:ph type="ftr" sz="quarter" idx="11"/>
          </p:nvPr>
        </p:nvSpPr>
        <p:spPr/>
        <p:txBody>
          <a:bodyPr/>
          <a:lstStyle/>
          <a:p>
            <a:endParaRPr lang="en-US"/>
          </a:p>
        </p:txBody>
      </p:sp>
      <p:sp>
        <p:nvSpPr>
          <p:cNvPr id="10" name="Rectangle 9"/>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BB2923D5-D6B6-AB4F-AA92-75D92A8A3D04}" type="slidenum">
              <a:rPr lang="en-US" smtClean="0"/>
              <a:t>‹#›</a:t>
            </a:fld>
            <a:endParaRPr lang="en-US"/>
          </a:p>
        </p:txBody>
      </p:sp>
    </p:spTree>
    <p:extLst>
      <p:ext uri="{BB962C8B-B14F-4D97-AF65-F5344CB8AC3E}">
        <p14:creationId xmlns:p14="http://schemas.microsoft.com/office/powerpoint/2010/main" val="19993379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grpSp>
        <p:nvGrpSpPr>
          <p:cNvPr id="3" name="Group 2"/>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21010068">
              <a:off x="6359946" y="2780895"/>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Rectangle 8"/>
            <p:cNvSpPr/>
            <p:nvPr/>
          </p:nvSpPr>
          <p:spPr>
            <a:xfrm>
              <a:off x="485023" y="4343399"/>
              <a:ext cx="8182128" cy="211243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a:off x="485023" y="2854646"/>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0" y="927100"/>
            <a:ext cx="6422005" cy="1692720"/>
          </a:xfrm>
        </p:spPr>
        <p:txBody>
          <a:bodyPr/>
          <a:lstStyle>
            <a:lvl1pPr>
              <a:defRPr sz="3600"/>
            </a:lvl1pPr>
          </a:lstStyle>
          <a:p>
            <a:r>
              <a:rPr lang="en-US"/>
              <a:t>Click to edit Master title style</a:t>
            </a:r>
            <a:endParaRPr lang="en-US" dirty="0"/>
          </a:p>
        </p:txBody>
      </p:sp>
      <p:sp>
        <p:nvSpPr>
          <p:cNvPr id="13" name="Text Placeholder 3"/>
          <p:cNvSpPr>
            <a:spLocks noGrp="1"/>
          </p:cNvSpPr>
          <p:nvPr>
            <p:ph type="body" sz="half" idx="2"/>
          </p:nvPr>
        </p:nvSpPr>
        <p:spPr>
          <a:xfrm>
            <a:off x="866440" y="3488023"/>
            <a:ext cx="6422005" cy="2536857"/>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B23F9B8D-D98E-8C42-9F6E-B024DFFFE15A}" type="datetimeFigureOut">
              <a:rPr lang="en-US" smtClean="0"/>
              <a:t>4/18/2019</a:t>
            </a:fld>
            <a:endParaRPr lang="en-US"/>
          </a:p>
        </p:txBody>
      </p:sp>
      <p:sp>
        <p:nvSpPr>
          <p:cNvPr id="5" name="Footer Placeholder 4"/>
          <p:cNvSpPr>
            <a:spLocks noGrp="1"/>
          </p:cNvSpPr>
          <p:nvPr>
            <p:ph type="ftr" sz="quarter" idx="11"/>
          </p:nvPr>
        </p:nvSpPr>
        <p:spPr/>
        <p:txBody>
          <a:bodyPr/>
          <a:lstStyle/>
          <a:p>
            <a:endParaRPr lang="en-US"/>
          </a:p>
        </p:txBody>
      </p:sp>
      <p:sp>
        <p:nvSpPr>
          <p:cNvPr id="8" name="Rectangle 7"/>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BB2923D5-D6B6-AB4F-AA92-75D92A8A3D04}" type="slidenum">
              <a:rPr lang="en-US" smtClean="0"/>
              <a:t>‹#›</a:t>
            </a:fld>
            <a:endParaRPr lang="en-US"/>
          </a:p>
        </p:txBody>
      </p:sp>
    </p:spTree>
    <p:extLst>
      <p:ext uri="{BB962C8B-B14F-4D97-AF65-F5344CB8AC3E}">
        <p14:creationId xmlns:p14="http://schemas.microsoft.com/office/powerpoint/2010/main" val="23748920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grpSp>
        <p:nvGrpSpPr>
          <p:cNvPr id="3" name="Group 2"/>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21010068">
              <a:off x="6359946" y="430920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10"/>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4"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3" name="TextBox 22"/>
          <p:cNvSpPr txBox="1"/>
          <p:nvPr/>
        </p:nvSpPr>
        <p:spPr bwMode="gray">
          <a:xfrm>
            <a:off x="647430" y="651690"/>
            <a:ext cx="601591" cy="1323439"/>
          </a:xfrm>
          <a:prstGeom prst="rect">
            <a:avLst/>
          </a:prstGeom>
          <a:noFill/>
        </p:spPr>
        <p:txBody>
          <a:bodyPr wrap="square" rtlCol="0">
            <a:spAutoFit/>
          </a:bodyPr>
          <a:lstStyle/>
          <a:p>
            <a:pPr algn="r"/>
            <a:r>
              <a:rPr lang="en-US" sz="8000" b="0" i="0" dirty="0">
                <a:solidFill>
                  <a:schemeClr val="accent1">
                    <a:lumMod val="60000"/>
                    <a:lumOff val="40000"/>
                  </a:schemeClr>
                </a:solidFill>
                <a:latin typeface="Arial"/>
                <a:cs typeface="Arial"/>
              </a:rPr>
              <a:t>“</a:t>
            </a:r>
          </a:p>
        </p:txBody>
      </p:sp>
      <p:sp>
        <p:nvSpPr>
          <p:cNvPr id="14" name="TextBox 13"/>
          <p:cNvSpPr txBox="1"/>
          <p:nvPr/>
        </p:nvSpPr>
        <p:spPr bwMode="gray">
          <a:xfrm>
            <a:off x="7069418" y="2900292"/>
            <a:ext cx="619063" cy="1323439"/>
          </a:xfrm>
          <a:prstGeom prst="rect">
            <a:avLst/>
          </a:prstGeom>
          <a:noFill/>
        </p:spPr>
        <p:txBody>
          <a:bodyPr wrap="square" rtlCol="0">
            <a:spAutoFit/>
          </a:bodyPr>
          <a:lstStyle/>
          <a:p>
            <a:pPr algn="r"/>
            <a:r>
              <a:rPr lang="en-US" sz="80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128060" y="927099"/>
            <a:ext cx="6160385" cy="2882179"/>
          </a:xfrm>
        </p:spPr>
        <p:txBody>
          <a:bodyPr anchor="ctr"/>
          <a:lstStyle>
            <a:lvl1pPr>
              <a:defRPr sz="3600"/>
            </a:lvl1pPr>
          </a:lstStyle>
          <a:p>
            <a:r>
              <a:rPr lang="en-US"/>
              <a:t>Click to edit Master title style</a:t>
            </a:r>
            <a:endParaRPr lang="en-US" dirty="0"/>
          </a:p>
        </p:txBody>
      </p:sp>
      <p:sp>
        <p:nvSpPr>
          <p:cNvPr id="17" name="Text Placeholder 3"/>
          <p:cNvSpPr>
            <a:spLocks noGrp="1"/>
          </p:cNvSpPr>
          <p:nvPr>
            <p:ph type="body" sz="half" idx="13"/>
          </p:nvPr>
        </p:nvSpPr>
        <p:spPr bwMode="gray">
          <a:xfrm>
            <a:off x="1387278" y="3809278"/>
            <a:ext cx="5646143" cy="333113"/>
          </a:xfrm>
        </p:spPr>
        <p:txBody>
          <a:bodyPr>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6" name="Text Placeholder 3"/>
          <p:cNvSpPr>
            <a:spLocks noGrp="1"/>
          </p:cNvSpPr>
          <p:nvPr>
            <p:ph type="body" sz="half" idx="2"/>
          </p:nvPr>
        </p:nvSpPr>
        <p:spPr>
          <a:xfrm>
            <a:off x="866440" y="5000816"/>
            <a:ext cx="6343673" cy="1010619"/>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B23F9B8D-D98E-8C42-9F6E-B024DFFFE15A}" type="datetimeFigureOut">
              <a:rPr lang="en-US" smtClean="0"/>
              <a:t>4/18/2019</a:t>
            </a:fld>
            <a:endParaRPr lang="en-US"/>
          </a:p>
        </p:txBody>
      </p:sp>
      <p:sp>
        <p:nvSpPr>
          <p:cNvPr id="5" name="Footer Placeholder 4"/>
          <p:cNvSpPr>
            <a:spLocks noGrp="1"/>
          </p:cNvSpPr>
          <p:nvPr>
            <p:ph type="ftr" sz="quarter" idx="11"/>
          </p:nvPr>
        </p:nvSpPr>
        <p:spPr/>
        <p:txBody>
          <a:bodyPr/>
          <a:lstStyle/>
          <a:p>
            <a:endParaRPr lang="en-US"/>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BB2923D5-D6B6-AB4F-AA92-75D92A8A3D04}" type="slidenum">
              <a:rPr lang="en-US" smtClean="0"/>
              <a:t>‹#›</a:t>
            </a:fld>
            <a:endParaRPr lang="en-US"/>
          </a:p>
        </p:txBody>
      </p:sp>
    </p:spTree>
    <p:extLst>
      <p:ext uri="{BB962C8B-B14F-4D97-AF65-F5344CB8AC3E}">
        <p14:creationId xmlns:p14="http://schemas.microsoft.com/office/powerpoint/2010/main" val="31356925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grpSp>
        <p:nvGrpSpPr>
          <p:cNvPr id="9" name="Group 8"/>
          <p:cNvGrpSpPr/>
          <p:nvPr/>
        </p:nvGrpSpPr>
        <p:grpSpPr>
          <a:xfrm>
            <a:off x="-1588" y="0"/>
            <a:ext cx="9145588" cy="6860798"/>
            <a:chOff x="-1588" y="0"/>
            <a:chExt cx="9145588" cy="6860798"/>
          </a:xfrm>
        </p:grpSpPr>
        <p:sp>
          <p:nvSpPr>
            <p:cNvPr id="10" name="Rectangle 9"/>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p:nvPr/>
          </p:nvSpPr>
          <p:spPr bwMode="gray">
            <a:xfrm rot="21010068">
              <a:off x="6359946" y="431124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7"/>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7"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0" y="2057400"/>
            <a:ext cx="6422005" cy="20955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1" y="5024908"/>
            <a:ext cx="6422004" cy="994891"/>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23F9B8D-D98E-8C42-9F6E-B024DFFFE15A}" type="datetimeFigureOut">
              <a:rPr lang="en-US" smtClean="0"/>
              <a:t>4/18/2019</a:t>
            </a:fld>
            <a:endParaRPr lang="en-US"/>
          </a:p>
        </p:txBody>
      </p:sp>
      <p:sp>
        <p:nvSpPr>
          <p:cNvPr id="5" name="Footer Placeholder 4"/>
          <p:cNvSpPr>
            <a:spLocks noGrp="1"/>
          </p:cNvSpPr>
          <p:nvPr>
            <p:ph type="ftr" sz="quarter" idx="11"/>
          </p:nvPr>
        </p:nvSpPr>
        <p:spPr/>
        <p:txBody>
          <a:bodyPr/>
          <a:lstStyle/>
          <a:p>
            <a:endParaRPr lang="en-US"/>
          </a:p>
        </p:txBody>
      </p:sp>
      <p:sp>
        <p:nvSpPr>
          <p:cNvPr id="7" name="Rectangle 6"/>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BB2923D5-D6B6-AB4F-AA92-75D92A8A3D04}" type="slidenum">
              <a:rPr lang="en-US" smtClean="0"/>
              <a:t>‹#›</a:t>
            </a:fld>
            <a:endParaRPr lang="en-US"/>
          </a:p>
        </p:txBody>
      </p:sp>
    </p:spTree>
    <p:extLst>
      <p:ext uri="{BB962C8B-B14F-4D97-AF65-F5344CB8AC3E}">
        <p14:creationId xmlns:p14="http://schemas.microsoft.com/office/powerpoint/2010/main" val="23180658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866440" y="927100"/>
            <a:ext cx="6423593" cy="709864"/>
          </a:xfrm>
        </p:spPr>
        <p:txBody>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866440" y="2489200"/>
            <a:ext cx="2313432"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2" name="Text Placeholder 3"/>
          <p:cNvSpPr>
            <a:spLocks noGrp="1"/>
          </p:cNvSpPr>
          <p:nvPr>
            <p:ph type="body" sz="half" idx="15"/>
          </p:nvPr>
        </p:nvSpPr>
        <p:spPr>
          <a:xfrm>
            <a:off x="866440" y="3147164"/>
            <a:ext cx="2313432"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405614" y="2489200"/>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Text Placeholder 3"/>
          <p:cNvSpPr>
            <a:spLocks noGrp="1"/>
          </p:cNvSpPr>
          <p:nvPr>
            <p:ph type="body" sz="half" idx="16"/>
          </p:nvPr>
        </p:nvSpPr>
        <p:spPr>
          <a:xfrm>
            <a:off x="3408471" y="3147164"/>
            <a:ext cx="2318918"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5958642" y="2489200"/>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4" name="Text Placeholder 3"/>
          <p:cNvSpPr>
            <a:spLocks noGrp="1"/>
          </p:cNvSpPr>
          <p:nvPr>
            <p:ph type="body" sz="half" idx="17"/>
          </p:nvPr>
        </p:nvSpPr>
        <p:spPr>
          <a:xfrm>
            <a:off x="5960935" y="3147164"/>
            <a:ext cx="2316625"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3294530"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B23F9B8D-D98E-8C42-9F6E-B024DFFFE15A}" type="datetimeFigureOut">
              <a:rPr lang="en-US" smtClean="0"/>
              <a:t>4/18/2019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7678616" y="295730"/>
            <a:ext cx="791308" cy="767687"/>
          </a:xfrm>
          <a:prstGeom prst="rect">
            <a:avLst/>
          </a:prstGeom>
        </p:spPr>
        <p:txBody>
          <a:bodyPr/>
          <a:lstStyle>
            <a:lvl1pPr algn="ctr">
              <a:defRPr sz="2800"/>
            </a:lvl1pPr>
          </a:lstStyle>
          <a:p>
            <a:fld id="{BB2923D5-D6B6-AB4F-AA92-75D92A8A3D04}" type="slidenum">
              <a:rPr lang="en-US" smtClean="0"/>
              <a:t>‹#›</a:t>
            </a:fld>
            <a:endParaRPr lang="en-US"/>
          </a:p>
        </p:txBody>
      </p:sp>
    </p:spTree>
    <p:extLst>
      <p:ext uri="{BB962C8B-B14F-4D97-AF65-F5344CB8AC3E}">
        <p14:creationId xmlns:p14="http://schemas.microsoft.com/office/powerpoint/2010/main" val="13594657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866440" y="927100"/>
            <a:ext cx="6345260" cy="709864"/>
          </a:xfrm>
        </p:spPr>
        <p:txBody>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866440" y="4179596"/>
            <a:ext cx="2313432"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2" name="Picture Placeholder 2"/>
          <p:cNvSpPr>
            <a:spLocks noGrp="1" noChangeAspect="1"/>
          </p:cNvSpPr>
          <p:nvPr>
            <p:ph type="pic" idx="15"/>
          </p:nvPr>
        </p:nvSpPr>
        <p:spPr>
          <a:xfrm>
            <a:off x="1019055"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8"/>
          </p:nvPr>
        </p:nvSpPr>
        <p:spPr>
          <a:xfrm>
            <a:off x="866439" y="4837558"/>
            <a:ext cx="2313432"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411125" y="4179595"/>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8" name="Picture Placeholder 2"/>
          <p:cNvSpPr>
            <a:spLocks noGrp="1" noChangeAspect="1"/>
          </p:cNvSpPr>
          <p:nvPr>
            <p:ph type="pic" idx="21"/>
          </p:nvPr>
        </p:nvSpPr>
        <p:spPr>
          <a:xfrm>
            <a:off x="3553189"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411125" y="4848208"/>
            <a:ext cx="2318918"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5958642" y="4179596"/>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9" name="Picture Placeholder 2"/>
          <p:cNvSpPr>
            <a:spLocks noGrp="1" noChangeAspect="1"/>
          </p:cNvSpPr>
          <p:nvPr>
            <p:ph type="pic" idx="22"/>
          </p:nvPr>
        </p:nvSpPr>
        <p:spPr>
          <a:xfrm>
            <a:off x="6108641"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5958642" y="4837558"/>
            <a:ext cx="2318918"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40" name="Straight Connector 39"/>
          <p:cNvCxnSpPr/>
          <p:nvPr/>
        </p:nvCxnSpPr>
        <p:spPr>
          <a:xfrm>
            <a:off x="3290019"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1" name="Straight Connector 40"/>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B23F9B8D-D98E-8C42-9F6E-B024DFFFE15A}" type="datetimeFigureOut">
              <a:rPr lang="en-US" smtClean="0"/>
              <a:t>4/18/2019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7678616" y="295730"/>
            <a:ext cx="791308" cy="767687"/>
          </a:xfrm>
          <a:prstGeom prst="rect">
            <a:avLst/>
          </a:prstGeom>
        </p:spPr>
        <p:txBody>
          <a:bodyPr/>
          <a:lstStyle>
            <a:lvl1pPr algn="ctr">
              <a:defRPr sz="2800"/>
            </a:lvl1pPr>
          </a:lstStyle>
          <a:p>
            <a:fld id="{BB2923D5-D6B6-AB4F-AA92-75D92A8A3D04}" type="slidenum">
              <a:rPr lang="en-US" smtClean="0"/>
              <a:t>‹#›</a:t>
            </a:fld>
            <a:endParaRPr lang="en-US"/>
          </a:p>
        </p:txBody>
      </p:sp>
    </p:spTree>
    <p:extLst>
      <p:ext uri="{BB962C8B-B14F-4D97-AF65-F5344CB8AC3E}">
        <p14:creationId xmlns:p14="http://schemas.microsoft.com/office/powerpoint/2010/main" val="700897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621301" y="6387910"/>
            <a:ext cx="990599" cy="228659"/>
          </a:xfrm>
        </p:spPr>
        <p:txBody>
          <a:bodyPr/>
          <a:lstStyle/>
          <a:p>
            <a:fld id="{B23F9B8D-D98E-8C42-9F6E-B024DFFFE15A}" type="datetimeFigureOut">
              <a:rPr lang="en-US" smtClean="0"/>
              <a:t>4/18/2019</a:t>
            </a:fld>
            <a:endParaRPr lang="en-US"/>
          </a:p>
        </p:txBody>
      </p:sp>
      <p:sp>
        <p:nvSpPr>
          <p:cNvPr id="5" name="Footer Placeholder 4"/>
          <p:cNvSpPr>
            <a:spLocks noGrp="1"/>
          </p:cNvSpPr>
          <p:nvPr>
            <p:ph type="ftr" sz="quarter" idx="11"/>
          </p:nvPr>
        </p:nvSpPr>
        <p:spPr>
          <a:xfrm>
            <a:off x="516133" y="6387910"/>
            <a:ext cx="3859795" cy="228660"/>
          </a:xfrm>
        </p:spPr>
        <p:txBody>
          <a:bodyPr/>
          <a:lstStyle/>
          <a:p>
            <a:endParaRPr lang="en-US"/>
          </a:p>
        </p:txBody>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BB2923D5-D6B6-AB4F-AA92-75D92A8A3D04}" type="slidenum">
              <a:rPr lang="en-US" smtClean="0"/>
              <a:t>‹#›</a:t>
            </a:fld>
            <a:endParaRPr lang="en-US"/>
          </a:p>
        </p:txBody>
      </p:sp>
    </p:spTree>
    <p:extLst>
      <p:ext uri="{BB962C8B-B14F-4D97-AF65-F5344CB8AC3E}">
        <p14:creationId xmlns:p14="http://schemas.microsoft.com/office/powerpoint/2010/main" val="24102258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 name="Group 6"/>
          <p:cNvGrpSpPr/>
          <p:nvPr/>
        </p:nvGrpSpPr>
        <p:grpSpPr>
          <a:xfrm>
            <a:off x="-1588" y="0"/>
            <a:ext cx="9120420" cy="6860798"/>
            <a:chOff x="-1588" y="0"/>
            <a:chExt cx="9120420" cy="6860798"/>
          </a:xfrm>
        </p:grpSpPr>
        <p:sp>
          <p:nvSpPr>
            <p:cNvPr id="11" name="Rectangle 10"/>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Freeform 5"/>
            <p:cNvSpPr/>
            <p:nvPr/>
          </p:nvSpPr>
          <p:spPr bwMode="gray">
            <a:xfrm rot="4966650">
              <a:off x="4673046" y="5107506"/>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grpSp>
      <p:sp>
        <p:nvSpPr>
          <p:cNvPr id="17" name="Rectangle 16"/>
          <p:cNvSpPr/>
          <p:nvPr/>
        </p:nvSpPr>
        <p:spPr>
          <a:xfrm>
            <a:off x="414867" y="402165"/>
            <a:ext cx="46105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9"/>
          <p:cNvSpPr/>
          <p:nvPr/>
        </p:nvSpPr>
        <p:spPr bwMode="gray">
          <a:xfrm rot="5400000">
            <a:off x="1299309"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8"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sp>
        <p:nvSpPr>
          <p:cNvPr id="2" name="Vertical Title 1"/>
          <p:cNvSpPr>
            <a:spLocks noGrp="1"/>
          </p:cNvSpPr>
          <p:nvPr>
            <p:ph type="title" orient="vert"/>
          </p:nvPr>
        </p:nvSpPr>
        <p:spPr>
          <a:xfrm>
            <a:off x="6174928" y="1447799"/>
            <a:ext cx="1113516" cy="4572001"/>
          </a:xfrm>
        </p:spPr>
        <p:txBody>
          <a:bodyPr vert="eaVert" anchor="ctr"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866738" y="1447799"/>
            <a:ext cx="4416936" cy="457200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23F9B8D-D98E-8C42-9F6E-B024DFFFE15A}" type="datetimeFigureOut">
              <a:rPr lang="en-US" smtClean="0"/>
              <a:t>4/18/2019</a:t>
            </a:fld>
            <a:endParaRPr lang="en-US"/>
          </a:p>
        </p:txBody>
      </p:sp>
      <p:sp>
        <p:nvSpPr>
          <p:cNvPr id="5" name="Footer Placeholder 4"/>
          <p:cNvSpPr>
            <a:spLocks noGrp="1"/>
          </p:cNvSpPr>
          <p:nvPr>
            <p:ph type="ftr" sz="quarter" idx="11"/>
          </p:nvPr>
        </p:nvSpPr>
        <p:spPr>
          <a:xfrm>
            <a:off x="538546" y="6365498"/>
            <a:ext cx="3859795" cy="228660"/>
          </a:xfrm>
        </p:spPr>
        <p:txBody>
          <a:bodyPr/>
          <a:lstStyle/>
          <a:p>
            <a:endParaRPr lang="en-US"/>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BB2923D5-D6B6-AB4F-AA92-75D92A8A3D04}" type="slidenum">
              <a:rPr lang="en-US" smtClean="0"/>
              <a:t>‹#›</a:t>
            </a:fld>
            <a:endParaRPr lang="en-US"/>
          </a:p>
        </p:txBody>
      </p:sp>
    </p:spTree>
    <p:extLst>
      <p:ext uri="{BB962C8B-B14F-4D97-AF65-F5344CB8AC3E}">
        <p14:creationId xmlns:p14="http://schemas.microsoft.com/office/powerpoint/2010/main" val="355434455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762000" y="228600"/>
            <a:ext cx="7772400" cy="1162050"/>
          </a:xfrm>
        </p:spPr>
        <p:txBody>
          <a:bodyPr/>
          <a:lstStyle/>
          <a:p>
            <a:r>
              <a:rPr lang="en-US"/>
              <a:t>Click to edit Master title style</a:t>
            </a:r>
            <a:endParaRPr lang="en-GB"/>
          </a:p>
        </p:txBody>
      </p:sp>
      <p:sp>
        <p:nvSpPr>
          <p:cNvPr id="3" name="Table Placeholder 2"/>
          <p:cNvSpPr>
            <a:spLocks noGrp="1"/>
          </p:cNvSpPr>
          <p:nvPr>
            <p:ph type="tbl" idx="1"/>
          </p:nvPr>
        </p:nvSpPr>
        <p:spPr>
          <a:xfrm>
            <a:off x="1143000" y="1828800"/>
            <a:ext cx="7772400" cy="4114800"/>
          </a:xfrm>
        </p:spPr>
        <p:txBody>
          <a:bodyPr/>
          <a:lstStyle/>
          <a:p>
            <a:pPr lvl="0"/>
            <a:endParaRPr lang="en-GB" noProof="0"/>
          </a:p>
        </p:txBody>
      </p:sp>
      <p:sp>
        <p:nvSpPr>
          <p:cNvPr id="4" name="Rectangle 12"/>
          <p:cNvSpPr>
            <a:spLocks noGrp="1" noChangeArrowheads="1"/>
          </p:cNvSpPr>
          <p:nvPr>
            <p:ph type="dt" sz="half" idx="10"/>
          </p:nvPr>
        </p:nvSpPr>
        <p:spPr>
          <a:ln/>
        </p:spPr>
        <p:txBody>
          <a:bodyPr/>
          <a:lstStyle>
            <a:lvl1pPr>
              <a:defRPr/>
            </a:lvl1pPr>
          </a:lstStyle>
          <a:p>
            <a:pPr>
              <a:defRPr/>
            </a:pPr>
            <a:endParaRPr lang="en-US"/>
          </a:p>
        </p:txBody>
      </p:sp>
      <p:sp>
        <p:nvSpPr>
          <p:cNvPr id="5" name="Rectangle 13"/>
          <p:cNvSpPr>
            <a:spLocks noGrp="1" noChangeArrowheads="1"/>
          </p:cNvSpPr>
          <p:nvPr>
            <p:ph type="ftr" sz="quarter" idx="11"/>
          </p:nvPr>
        </p:nvSpPr>
        <p:spPr>
          <a:ln/>
        </p:spPr>
        <p:txBody>
          <a:bodyPr/>
          <a:lstStyle>
            <a:lvl1pPr>
              <a:defRPr/>
            </a:lvl1pPr>
          </a:lstStyle>
          <a:p>
            <a:pPr>
              <a:defRPr/>
            </a:pPr>
            <a:r>
              <a:rPr lang="en-US"/>
              <a:t>Curriculum Studies - Session 3</a:t>
            </a:r>
          </a:p>
        </p:txBody>
      </p:sp>
      <p:sp>
        <p:nvSpPr>
          <p:cNvPr id="6" name="Rectangle 14"/>
          <p:cNvSpPr>
            <a:spLocks noGrp="1" noChangeArrowheads="1"/>
          </p:cNvSpPr>
          <p:nvPr>
            <p:ph type="sldNum" sz="quarter" idx="12"/>
          </p:nvPr>
        </p:nvSpPr>
        <p:spPr>
          <a:ln/>
        </p:spPr>
        <p:txBody>
          <a:bodyPr/>
          <a:lstStyle>
            <a:lvl1pPr>
              <a:defRPr/>
            </a:lvl1pPr>
          </a:lstStyle>
          <a:p>
            <a:fld id="{E7533584-7704-4339-B72B-90977FCB929C}" type="slidenum">
              <a:rPr lang="en-US" altLang="en-US"/>
              <a:pPr/>
              <a:t>‹#›</a:t>
            </a:fld>
            <a:endParaRPr lang="en-US" altLang="en-US"/>
          </a:p>
        </p:txBody>
      </p:sp>
    </p:spTree>
    <p:extLst>
      <p:ext uri="{BB962C8B-B14F-4D97-AF65-F5344CB8AC3E}">
        <p14:creationId xmlns:p14="http://schemas.microsoft.com/office/powerpoint/2010/main" val="22207588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65970" y="927098"/>
            <a:ext cx="6343672" cy="709865"/>
          </a:xfrm>
        </p:spPr>
        <p:txBody>
          <a:bodyPr anchor="ctr"/>
          <a:lstStyle>
            <a:lvl1pPr>
              <a:defRPr sz="32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23F9B8D-D98E-8C42-9F6E-B024DFFFE15A}" type="datetimeFigureOut">
              <a:rPr lang="en-US" smtClean="0"/>
              <a:t>4/18/2019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BB2923D5-D6B6-AB4F-AA92-75D92A8A3D04}" type="slidenum">
              <a:rPr lang="en-US" smtClean="0"/>
              <a:t>‹#›</a:t>
            </a:fld>
            <a:endParaRPr lang="en-US"/>
          </a:p>
        </p:txBody>
      </p:sp>
    </p:spTree>
    <p:extLst>
      <p:ext uri="{BB962C8B-B14F-4D97-AF65-F5344CB8AC3E}">
        <p14:creationId xmlns:p14="http://schemas.microsoft.com/office/powerpoint/2010/main" val="9448462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 name="Group 6"/>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rot="16200000">
              <a:off x="3105027"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8" name="Freeform 5"/>
            <p:cNvSpPr/>
            <p:nvPr/>
          </p:nvSpPr>
          <p:spPr bwMode="gray">
            <a:xfrm rot="15687606">
              <a:off x="3320102"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77534" y="2257588"/>
            <a:ext cx="3090672" cy="3020344"/>
          </a:xfrm>
        </p:spPr>
        <p:txBody>
          <a:bodyPr anchor="ct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5119261" y="2257588"/>
            <a:ext cx="3082516" cy="302034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23F9B8D-D98E-8C42-9F6E-B024DFFFE15A}" type="datetimeFigureOut">
              <a:rPr lang="en-US" smtClean="0"/>
              <a:t>4/18/2019</a:t>
            </a:fld>
            <a:endParaRPr lang="en-US"/>
          </a:p>
        </p:txBody>
      </p:sp>
      <p:sp>
        <p:nvSpPr>
          <p:cNvPr id="5" name="Footer Placeholder 4"/>
          <p:cNvSpPr>
            <a:spLocks noGrp="1"/>
          </p:cNvSpPr>
          <p:nvPr>
            <p:ph type="ftr" sz="quarter" idx="11"/>
          </p:nvPr>
        </p:nvSpPr>
        <p:spPr/>
        <p:txBody>
          <a:bodyPr/>
          <a:lstStyle/>
          <a:p>
            <a:endParaRPr lang="en-US"/>
          </a:p>
        </p:txBody>
      </p:sp>
      <p:sp>
        <p:nvSpPr>
          <p:cNvPr id="8" name="Rectangle 7"/>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BB2923D5-D6B6-AB4F-AA92-75D92A8A3D04}" type="slidenum">
              <a:rPr lang="en-US" smtClean="0"/>
              <a:t>‹#›</a:t>
            </a:fld>
            <a:endParaRPr lang="en-US"/>
          </a:p>
        </p:txBody>
      </p:sp>
    </p:spTree>
    <p:extLst>
      <p:ext uri="{BB962C8B-B14F-4D97-AF65-F5344CB8AC3E}">
        <p14:creationId xmlns:p14="http://schemas.microsoft.com/office/powerpoint/2010/main" val="1326716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a:t>Click to edit Master title style</a:t>
            </a:r>
            <a:endParaRPr lang="en-US" dirty="0"/>
          </a:p>
        </p:txBody>
      </p:sp>
      <p:sp>
        <p:nvSpPr>
          <p:cNvPr id="3" name="Content Placeholder 2"/>
          <p:cNvSpPr>
            <a:spLocks noGrp="1"/>
          </p:cNvSpPr>
          <p:nvPr>
            <p:ph sz="half" idx="1"/>
          </p:nvPr>
        </p:nvSpPr>
        <p:spPr>
          <a:xfrm>
            <a:off x="866440" y="2489200"/>
            <a:ext cx="3636980" cy="353060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0581" y="2489203"/>
            <a:ext cx="3636980" cy="353060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23F9B8D-D98E-8C42-9F6E-B024DFFFE15A}" type="datetimeFigureOut">
              <a:rPr lang="en-US" smtClean="0"/>
              <a:t>4/18/2019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BB2923D5-D6B6-AB4F-AA92-75D92A8A3D04}" type="slidenum">
              <a:rPr lang="en-US" smtClean="0"/>
              <a:t>‹#›</a:t>
            </a:fld>
            <a:endParaRPr lang="en-US"/>
          </a:p>
        </p:txBody>
      </p:sp>
    </p:spTree>
    <p:extLst>
      <p:ext uri="{BB962C8B-B14F-4D97-AF65-F5344CB8AC3E}">
        <p14:creationId xmlns:p14="http://schemas.microsoft.com/office/powerpoint/2010/main" val="25402394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69918" y="2489200"/>
            <a:ext cx="3633502" cy="759290"/>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66440" y="3248490"/>
            <a:ext cx="3636980" cy="2771311"/>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0581" y="2489200"/>
            <a:ext cx="3636979" cy="756635"/>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0581" y="3245835"/>
            <a:ext cx="3636980" cy="277396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23F9B8D-D98E-8C42-9F6E-B024DFFFE15A}" type="datetimeFigureOut">
              <a:rPr lang="en-US" smtClean="0"/>
              <a:t>4/18/2019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BB2923D5-D6B6-AB4F-AA92-75D92A8A3D04}" type="slidenum">
              <a:rPr lang="en-US" smtClean="0"/>
              <a:t>‹#›</a:t>
            </a:fld>
            <a:endParaRPr lang="en-US"/>
          </a:p>
        </p:txBody>
      </p:sp>
    </p:spTree>
    <p:extLst>
      <p:ext uri="{BB962C8B-B14F-4D97-AF65-F5344CB8AC3E}">
        <p14:creationId xmlns:p14="http://schemas.microsoft.com/office/powerpoint/2010/main" val="14537559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23F9B8D-D98E-8C42-9F6E-B024DFFFE15A}" type="datetimeFigureOut">
              <a:rPr lang="en-US" smtClean="0"/>
              <a:t>4/18/2019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BB2923D5-D6B6-AB4F-AA92-75D92A8A3D04}" type="slidenum">
              <a:rPr lang="en-US" smtClean="0"/>
              <a:t>‹#›</a:t>
            </a:fld>
            <a:endParaRPr lang="en-US"/>
          </a:p>
        </p:txBody>
      </p:sp>
    </p:spTree>
    <p:extLst>
      <p:ext uri="{BB962C8B-B14F-4D97-AF65-F5344CB8AC3E}">
        <p14:creationId xmlns:p14="http://schemas.microsoft.com/office/powerpoint/2010/main" val="41421150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Date Placeholder 1"/>
          <p:cNvSpPr>
            <a:spLocks noGrp="1"/>
          </p:cNvSpPr>
          <p:nvPr>
            <p:ph type="dt" sz="half" idx="10"/>
          </p:nvPr>
        </p:nvSpPr>
        <p:spPr/>
        <p:txBody>
          <a:bodyPr/>
          <a:lstStyle/>
          <a:p>
            <a:fld id="{B23F9B8D-D98E-8C42-9F6E-B024DFFFE15A}" type="datetimeFigureOut">
              <a:rPr lang="en-US" smtClean="0"/>
              <a:t>4/18/2019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7678616" y="295730"/>
            <a:ext cx="791308" cy="767687"/>
          </a:xfrm>
          <a:prstGeom prst="rect">
            <a:avLst/>
          </a:prstGeom>
        </p:spPr>
        <p:txBody>
          <a:bodyPr/>
          <a:lstStyle>
            <a:lvl1pPr algn="ctr">
              <a:defRPr sz="2800"/>
            </a:lvl1pPr>
          </a:lstStyle>
          <a:p>
            <a:fld id="{BB2923D5-D6B6-AB4F-AA92-75D92A8A3D04}" type="slidenum">
              <a:rPr lang="en-US" smtClean="0"/>
              <a:t>‹#›</a:t>
            </a:fld>
            <a:endParaRPr lang="en-US"/>
          </a:p>
        </p:txBody>
      </p:sp>
    </p:spTree>
    <p:extLst>
      <p:ext uri="{BB962C8B-B14F-4D97-AF65-F5344CB8AC3E}">
        <p14:creationId xmlns:p14="http://schemas.microsoft.com/office/powerpoint/2010/main" val="3178078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bwMode="gray">
            <a:xfrm rot="16200000">
              <a:off x="2548536"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2" name="Freeform 5"/>
            <p:cNvSpPr/>
            <p:nvPr/>
          </p:nvSpPr>
          <p:spPr bwMode="gray">
            <a:xfrm rot="15687606">
              <a:off x="2769747"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0" y="1447800"/>
            <a:ext cx="2712590" cy="1495588"/>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568927" y="1447800"/>
            <a:ext cx="3632850" cy="45720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866441" y="3086845"/>
            <a:ext cx="2712589" cy="2933701"/>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23F9B8D-D98E-8C42-9F6E-B024DFFFE15A}" type="datetimeFigureOut">
              <a:rPr lang="en-US" smtClean="0"/>
              <a:t>4/18/2019</a:t>
            </a:fld>
            <a:endParaRPr lang="en-US"/>
          </a:p>
        </p:txBody>
      </p:sp>
      <p:sp>
        <p:nvSpPr>
          <p:cNvPr id="6" name="Footer Placeholder 5"/>
          <p:cNvSpPr>
            <a:spLocks noGrp="1"/>
          </p:cNvSpPr>
          <p:nvPr>
            <p:ph type="ftr" sz="quarter" idx="11"/>
          </p:nvPr>
        </p:nvSpPr>
        <p:spPr/>
        <p:txBody>
          <a:bodyPr/>
          <a:lstStyle/>
          <a:p>
            <a:endParaRPr lang="en-US"/>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BB2923D5-D6B6-AB4F-AA92-75D92A8A3D04}" type="slidenum">
              <a:rPr lang="en-US" smtClean="0"/>
              <a:t>‹#›</a:t>
            </a:fld>
            <a:endParaRPr lang="en-US"/>
          </a:p>
        </p:txBody>
      </p:sp>
    </p:spTree>
    <p:extLst>
      <p:ext uri="{BB962C8B-B14F-4D97-AF65-F5344CB8AC3E}">
        <p14:creationId xmlns:p14="http://schemas.microsoft.com/office/powerpoint/2010/main" val="36733194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bwMode="gray">
            <a:xfrm rot="16200000">
              <a:off x="2852610"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4" name="Freeform 5"/>
            <p:cNvSpPr/>
            <p:nvPr/>
          </p:nvSpPr>
          <p:spPr bwMode="gray">
            <a:xfrm rot="15687606">
              <a:off x="3074559"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0" y="1381390"/>
            <a:ext cx="2987089" cy="157480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4722909" y="1320800"/>
            <a:ext cx="2791102" cy="42164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0" y="3086100"/>
            <a:ext cx="2987089" cy="24511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23F9B8D-D98E-8C42-9F6E-B024DFFFE15A}" type="datetimeFigureOut">
              <a:rPr lang="en-US" smtClean="0"/>
              <a:t>4/18/2019</a:t>
            </a:fld>
            <a:endParaRPr lang="en-US"/>
          </a:p>
        </p:txBody>
      </p:sp>
      <p:sp>
        <p:nvSpPr>
          <p:cNvPr id="6" name="Footer Placeholder 5"/>
          <p:cNvSpPr>
            <a:spLocks noGrp="1"/>
          </p:cNvSpPr>
          <p:nvPr>
            <p:ph type="ftr" sz="quarter" idx="11"/>
          </p:nvPr>
        </p:nvSpPr>
        <p:spPr/>
        <p:txBody>
          <a:bodyPr/>
          <a:lstStyle/>
          <a:p>
            <a:endParaRPr lang="en-US"/>
          </a:p>
        </p:txBody>
      </p:sp>
      <p:sp>
        <p:nvSpPr>
          <p:cNvPr id="10" name="Rectangle 9"/>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BB2923D5-D6B6-AB4F-AA92-75D92A8A3D04}" type="slidenum">
              <a:rPr lang="en-US" smtClean="0"/>
              <a:t>‹#›</a:t>
            </a:fld>
            <a:endParaRPr lang="en-US"/>
          </a:p>
        </p:txBody>
      </p:sp>
    </p:spTree>
    <p:extLst>
      <p:ext uri="{BB962C8B-B14F-4D97-AF65-F5344CB8AC3E}">
        <p14:creationId xmlns:p14="http://schemas.microsoft.com/office/powerpoint/2010/main" val="1769792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CCFF"/>
        </a:solidFill>
        <a:effectLst/>
      </p:bgPr>
    </p:bg>
    <p:spTree>
      <p:nvGrpSpPr>
        <p:cNvPr id="1" name=""/>
        <p:cNvGrpSpPr/>
        <p:nvPr/>
      </p:nvGrpSpPr>
      <p:grpSpPr>
        <a:xfrm>
          <a:off x="0" y="0"/>
          <a:ext cx="0" cy="0"/>
          <a:chOff x="0" y="0"/>
          <a:chExt cx="0" cy="0"/>
        </a:xfrm>
      </p:grpSpPr>
      <p:grpSp>
        <p:nvGrpSpPr>
          <p:cNvPr id="6" name="Group 5"/>
          <p:cNvGrpSpPr/>
          <p:nvPr/>
        </p:nvGrpSpPr>
        <p:grpSpPr>
          <a:xfrm>
            <a:off x="-1588" y="0"/>
            <a:ext cx="9145588" cy="6860798"/>
            <a:chOff x="-1588" y="0"/>
            <a:chExt cx="9145588" cy="6860798"/>
          </a:xfrm>
        </p:grpSpPr>
        <p:sp>
          <p:nvSpPr>
            <p:cNvPr id="14" name="Rectangle 13"/>
            <p:cNvSpPr/>
            <p:nvPr/>
          </p:nvSpPr>
          <p:spPr>
            <a:xfrm>
              <a:off x="0" y="0"/>
              <a:ext cx="9118832" cy="6858000"/>
            </a:xfrm>
            <a:prstGeom prst="rect">
              <a:avLst/>
            </a:prstGeom>
            <a:blipFill>
              <a:blip r:embed="rId20">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Oval 2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Freeform 5"/>
            <p:cNvSpPr/>
            <p:nvPr/>
          </p:nvSpPr>
          <p:spPr bwMode="gray">
            <a:xfrm rot="21010068">
              <a:off x="6359946" y="179029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5" name="Freeform 24"/>
            <p:cNvSpPr/>
            <p:nvPr/>
          </p:nvSpPr>
          <p:spPr bwMode="gray">
            <a:xfrm>
              <a:off x="485023" y="1856450"/>
              <a:ext cx="8173954" cy="4535226"/>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0"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Placeholder 1"/>
          <p:cNvSpPr>
            <a:spLocks noGrp="1"/>
          </p:cNvSpPr>
          <p:nvPr>
            <p:ph type="title"/>
          </p:nvPr>
        </p:nvSpPr>
        <p:spPr bwMode="gray">
          <a:xfrm>
            <a:off x="866440" y="927099"/>
            <a:ext cx="6345260" cy="709865"/>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864382" y="2489200"/>
            <a:ext cx="6345260" cy="35306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74443" y="6365498"/>
            <a:ext cx="990599" cy="228659"/>
          </a:xfrm>
          <a:prstGeom prst="rect">
            <a:avLst/>
          </a:prstGeom>
        </p:spPr>
        <p:txBody>
          <a:bodyPr vert="horz" lIns="91440" tIns="45720" rIns="91440" bIns="45720" rtlCol="0" anchor="b"/>
          <a:lstStyle>
            <a:lvl1pPr algn="r">
              <a:defRPr sz="900" b="1" i="0">
                <a:solidFill>
                  <a:schemeClr val="accent1"/>
                </a:solidFill>
              </a:defRPr>
            </a:lvl1pPr>
          </a:lstStyle>
          <a:p>
            <a:fld id="{B23F9B8D-D98E-8C42-9F6E-B024DFFFE15A}" type="datetimeFigureOut">
              <a:rPr lang="en-US" smtClean="0"/>
              <a:t>4/18/2019</a:t>
            </a:fld>
            <a:endParaRPr lang="en-US"/>
          </a:p>
        </p:txBody>
      </p:sp>
      <p:sp>
        <p:nvSpPr>
          <p:cNvPr id="5" name="Footer Placeholder 4"/>
          <p:cNvSpPr>
            <a:spLocks noGrp="1"/>
          </p:cNvSpPr>
          <p:nvPr>
            <p:ph type="ftr" sz="quarter" idx="3"/>
          </p:nvPr>
        </p:nvSpPr>
        <p:spPr>
          <a:xfrm>
            <a:off x="590843" y="6365497"/>
            <a:ext cx="3859795" cy="228660"/>
          </a:xfrm>
          <a:prstGeom prst="rect">
            <a:avLst/>
          </a:prstGeom>
        </p:spPr>
        <p:txBody>
          <a:bodyPr vert="horz" lIns="91440" tIns="45720" rIns="91440" bIns="45720" rtlCol="0" anchor="b"/>
          <a:lstStyle>
            <a:lvl1pPr algn="l">
              <a:defRPr sz="900" b="1" i="0">
                <a:solidFill>
                  <a:schemeClr val="accent1"/>
                </a:solidFill>
              </a:defRPr>
            </a:lvl1pPr>
          </a:lstStyle>
          <a:p>
            <a:endParaRPr lang="en-US"/>
          </a:p>
        </p:txBody>
      </p:sp>
      <p:sp>
        <p:nvSpPr>
          <p:cNvPr id="26" name="Rectangle 25"/>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8" name="Slide Number Placeholder 5"/>
          <p:cNvSpPr>
            <a:spLocks noGrp="1"/>
          </p:cNvSpPr>
          <p:nvPr>
            <p:ph type="sldNum" sz="quarter" idx="4"/>
          </p:nvPr>
        </p:nvSpPr>
        <p:spPr bwMode="gray">
          <a:xfrm>
            <a:off x="7678616" y="295730"/>
            <a:ext cx="791308" cy="767687"/>
          </a:xfrm>
          <a:prstGeom prst="rect">
            <a:avLst/>
          </a:prstGeom>
        </p:spPr>
        <p:txBody>
          <a:bodyPr anchor="b"/>
          <a:lstStyle>
            <a:lvl1pPr algn="ctr">
              <a:defRPr sz="2800">
                <a:solidFill>
                  <a:schemeClr val="bg1"/>
                </a:solidFill>
              </a:defRPr>
            </a:lvl1pPr>
          </a:lstStyle>
          <a:p>
            <a:fld id="{BB2923D5-D6B6-AB4F-AA92-75D92A8A3D04}" type="slidenum">
              <a:rPr lang="en-US" smtClean="0"/>
              <a:t>‹#›</a:t>
            </a:fld>
            <a:endParaRPr lang="en-US"/>
          </a:p>
        </p:txBody>
      </p:sp>
    </p:spTree>
    <p:extLst>
      <p:ext uri="{BB962C8B-B14F-4D97-AF65-F5344CB8AC3E}">
        <p14:creationId xmlns:p14="http://schemas.microsoft.com/office/powerpoint/2010/main" val="32460566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Lst>
  <p:txStyles>
    <p:titleStyle>
      <a:lvl1pPr algn="l" defTabSz="457200" rtl="0" eaLnBrk="1" latinLnBrk="0" hangingPunct="1">
        <a:spcBef>
          <a:spcPct val="0"/>
        </a:spcBef>
        <a:buNone/>
        <a:defRPr sz="3200" b="0" i="0" kern="120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685800" indent="-283464"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96012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23444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150876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18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0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225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24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blogs.ibo.org/positionpapers/2010/09/23/george_walker/" TargetMode="External"/><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GB" dirty="0"/>
              <a:t>Session 3:  </a:t>
            </a:r>
            <a:br>
              <a:rPr lang="en-GB" dirty="0"/>
            </a:br>
            <a:r>
              <a:rPr lang="en-GB" dirty="0"/>
              <a:t>Curriculum and Culture</a:t>
            </a:r>
          </a:p>
        </p:txBody>
      </p:sp>
    </p:spTree>
    <p:extLst>
      <p:ext uri="{BB962C8B-B14F-4D97-AF65-F5344CB8AC3E}">
        <p14:creationId xmlns:p14="http://schemas.microsoft.com/office/powerpoint/2010/main" val="15627054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63526" y="2889310"/>
            <a:ext cx="8229600" cy="2490765"/>
          </a:xfrm>
        </p:spPr>
        <p:txBody>
          <a:bodyPr>
            <a:normAutofit/>
          </a:bodyPr>
          <a:lstStyle/>
          <a:p>
            <a:pPr marL="360363" indent="-360363"/>
            <a:endParaRPr lang="en-GB" dirty="0">
              <a:solidFill>
                <a:srgbClr val="000000"/>
              </a:solidFill>
            </a:endParaRPr>
          </a:p>
          <a:p>
            <a:pPr marL="360363" indent="-360363"/>
            <a:r>
              <a:rPr lang="en-GB" dirty="0">
                <a:solidFill>
                  <a:srgbClr val="000000"/>
                </a:solidFill>
              </a:rPr>
              <a:t>Further, any curriculum planning should be preceded by cultural analysis (i.e. applying values to the culture of a particular society at a particular point in time, in order to arrive at a list of cultural priorities for schools to deal with by means of the curriculum).</a:t>
            </a:r>
          </a:p>
        </p:txBody>
      </p:sp>
      <p:sp>
        <p:nvSpPr>
          <p:cNvPr id="4" name="Title 1"/>
          <p:cNvSpPr>
            <a:spLocks noGrp="1"/>
          </p:cNvSpPr>
          <p:nvPr>
            <p:ph type="title"/>
          </p:nvPr>
        </p:nvSpPr>
        <p:spPr>
          <a:xfrm>
            <a:off x="865970" y="927098"/>
            <a:ext cx="6343672" cy="709865"/>
          </a:xfrm>
        </p:spPr>
        <p:txBody>
          <a:bodyPr/>
          <a:lstStyle/>
          <a:p>
            <a:r>
              <a:rPr lang="en-US" dirty="0"/>
              <a:t>Culture and curriculum</a:t>
            </a:r>
          </a:p>
        </p:txBody>
      </p:sp>
    </p:spTree>
    <p:extLst>
      <p:ext uri="{BB962C8B-B14F-4D97-AF65-F5344CB8AC3E}">
        <p14:creationId xmlns:p14="http://schemas.microsoft.com/office/powerpoint/2010/main" val="3446604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Lawton’s “cultural universals”</a:t>
            </a:r>
          </a:p>
        </p:txBody>
      </p:sp>
      <p:sp>
        <p:nvSpPr>
          <p:cNvPr id="3" name="Content Placeholder 2"/>
          <p:cNvSpPr>
            <a:spLocks noGrp="1"/>
          </p:cNvSpPr>
          <p:nvPr>
            <p:ph idx="1"/>
          </p:nvPr>
        </p:nvSpPr>
        <p:spPr>
          <a:xfrm>
            <a:off x="2607096" y="2332037"/>
            <a:ext cx="3772438" cy="4525963"/>
          </a:xfrm>
        </p:spPr>
        <p:txBody>
          <a:bodyPr>
            <a:noAutofit/>
          </a:bodyPr>
          <a:lstStyle/>
          <a:p>
            <a:pPr marL="630238" indent="-273050">
              <a:spcAft>
                <a:spcPct val="50000"/>
              </a:spcAft>
              <a:buFontTx/>
              <a:buChar char="•"/>
            </a:pPr>
            <a:r>
              <a:rPr lang="en-GB" b="1" dirty="0"/>
              <a:t>Socio-political system</a:t>
            </a:r>
          </a:p>
          <a:p>
            <a:pPr marL="630238" indent="-273050">
              <a:spcAft>
                <a:spcPct val="50000"/>
              </a:spcAft>
              <a:buFontTx/>
              <a:buChar char="•"/>
            </a:pPr>
            <a:r>
              <a:rPr lang="en-GB" b="1" dirty="0"/>
              <a:t>Economic System</a:t>
            </a:r>
          </a:p>
          <a:p>
            <a:pPr marL="630238" indent="-273050">
              <a:spcAft>
                <a:spcPct val="50000"/>
              </a:spcAft>
              <a:buFontTx/>
              <a:buChar char="•"/>
            </a:pPr>
            <a:r>
              <a:rPr lang="en-GB" b="1" dirty="0"/>
              <a:t>Communication system</a:t>
            </a:r>
          </a:p>
          <a:p>
            <a:pPr marL="630238" indent="-273050">
              <a:spcAft>
                <a:spcPct val="50000"/>
              </a:spcAft>
              <a:buFontTx/>
              <a:buChar char="•"/>
            </a:pPr>
            <a:r>
              <a:rPr lang="en-GB" b="1" dirty="0"/>
              <a:t>Rationality system</a:t>
            </a:r>
          </a:p>
          <a:p>
            <a:pPr marL="630238" indent="-273050">
              <a:spcAft>
                <a:spcPct val="50000"/>
              </a:spcAft>
              <a:buFontTx/>
              <a:buChar char="•"/>
            </a:pPr>
            <a:r>
              <a:rPr lang="en-GB" b="1" dirty="0"/>
              <a:t>Technology system</a:t>
            </a:r>
          </a:p>
          <a:p>
            <a:pPr marL="630238" indent="-273050">
              <a:spcAft>
                <a:spcPct val="50000"/>
              </a:spcAft>
              <a:buFontTx/>
              <a:buChar char="•"/>
            </a:pPr>
            <a:r>
              <a:rPr lang="en-GB" b="1" dirty="0"/>
              <a:t>Morality system</a:t>
            </a:r>
          </a:p>
          <a:p>
            <a:pPr marL="630238" indent="-273050">
              <a:spcAft>
                <a:spcPct val="50000"/>
              </a:spcAft>
              <a:buFontTx/>
              <a:buChar char="•"/>
            </a:pPr>
            <a:r>
              <a:rPr lang="en-GB" b="1" dirty="0"/>
              <a:t>Belief system</a:t>
            </a:r>
          </a:p>
          <a:p>
            <a:pPr marL="630238" indent="-273050">
              <a:spcAft>
                <a:spcPct val="50000"/>
              </a:spcAft>
              <a:buFontTx/>
              <a:buChar char="•"/>
            </a:pPr>
            <a:r>
              <a:rPr lang="en-GB" b="1" dirty="0"/>
              <a:t>Aesthetic system</a:t>
            </a:r>
          </a:p>
          <a:p>
            <a:endParaRPr lang="en-GB" sz="2400" dirty="0"/>
          </a:p>
        </p:txBody>
      </p:sp>
    </p:spTree>
    <p:extLst>
      <p:ext uri="{BB962C8B-B14F-4D97-AF65-F5344CB8AC3E}">
        <p14:creationId xmlns:p14="http://schemas.microsoft.com/office/powerpoint/2010/main" val="16921062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8146" name="Rectangle 2"/>
          <p:cNvSpPr>
            <a:spLocks noGrp="1" noChangeArrowheads="1"/>
          </p:cNvSpPr>
          <p:nvPr>
            <p:ph type="title"/>
          </p:nvPr>
        </p:nvSpPr>
        <p:spPr>
          <a:xfrm>
            <a:off x="1692275" y="115888"/>
            <a:ext cx="6480175" cy="1274762"/>
          </a:xfrm>
        </p:spPr>
        <p:txBody>
          <a:bodyPr/>
          <a:lstStyle/>
          <a:p>
            <a:pPr>
              <a:defRPr/>
            </a:pPr>
            <a:r>
              <a:rPr lang="en-GB">
                <a:cs typeface="Times New Roman" pitchFamily="18" charset="0"/>
              </a:rPr>
              <a:t>Some questions</a:t>
            </a:r>
            <a:endParaRPr lang="en-US" i="0">
              <a:effectLst/>
            </a:endParaRPr>
          </a:p>
        </p:txBody>
      </p:sp>
      <p:sp>
        <p:nvSpPr>
          <p:cNvPr id="8196" name="Rectangle 3"/>
          <p:cNvSpPr>
            <a:spLocks noChangeArrowheads="1"/>
          </p:cNvSpPr>
          <p:nvPr/>
        </p:nvSpPr>
        <p:spPr bwMode="auto">
          <a:xfrm>
            <a:off x="2016124" y="2322336"/>
            <a:ext cx="5832475" cy="415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1588" indent="-1588">
              <a:spcBef>
                <a:spcPct val="20000"/>
              </a:spcBef>
              <a:buClr>
                <a:schemeClr val="accent1"/>
              </a:buClr>
              <a:buSzPct val="75000"/>
              <a:buFont typeface="Monotype Sorts" pitchFamily="2" charset="2"/>
              <a:buChar char="n"/>
              <a:defRPr sz="3200" i="1">
                <a:solidFill>
                  <a:schemeClr val="tx1"/>
                </a:solidFill>
                <a:latin typeface="Arial" panose="020B0604020202020204" pitchFamily="34" charset="0"/>
              </a:defRPr>
            </a:lvl1pPr>
            <a:lvl2pPr marL="742950" indent="-285750">
              <a:spcBef>
                <a:spcPct val="20000"/>
              </a:spcBef>
              <a:buClr>
                <a:schemeClr val="tx2"/>
              </a:buClr>
              <a:buChar char="•"/>
              <a:defRPr sz="2800" i="1">
                <a:solidFill>
                  <a:schemeClr val="tx1"/>
                </a:solidFill>
                <a:latin typeface="Arial" panose="020B0604020202020204" pitchFamily="34" charset="0"/>
              </a:defRPr>
            </a:lvl2pPr>
            <a:lvl3pPr marL="1143000" indent="-228600">
              <a:spcBef>
                <a:spcPct val="20000"/>
              </a:spcBef>
              <a:buClr>
                <a:schemeClr val="tx2"/>
              </a:buClr>
              <a:buChar char="–"/>
              <a:defRPr sz="2400" i="1">
                <a:solidFill>
                  <a:schemeClr val="tx1"/>
                </a:solidFill>
                <a:latin typeface="Arial" panose="020B0604020202020204" pitchFamily="34" charset="0"/>
              </a:defRPr>
            </a:lvl3pPr>
            <a:lvl4pPr marL="1600200" indent="-228600">
              <a:spcBef>
                <a:spcPct val="20000"/>
              </a:spcBef>
              <a:buClr>
                <a:schemeClr val="tx2"/>
              </a:buClr>
              <a:buChar char="•"/>
              <a:defRPr sz="2000" i="1">
                <a:solidFill>
                  <a:schemeClr val="tx1"/>
                </a:solidFill>
                <a:latin typeface="Arial" panose="020B0604020202020204" pitchFamily="34" charset="0"/>
              </a:defRPr>
            </a:lvl4pPr>
            <a:lvl5pPr marL="2057400" indent="-228600">
              <a:spcBef>
                <a:spcPct val="20000"/>
              </a:spcBef>
              <a:buClr>
                <a:schemeClr val="tx2"/>
              </a:buClr>
              <a:buChar char="–"/>
              <a:defRPr sz="2000" i="1">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2"/>
              </a:buClr>
              <a:buChar char="–"/>
              <a:defRPr sz="2000" i="1">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2"/>
              </a:buClr>
              <a:buChar char="–"/>
              <a:defRPr sz="2000" i="1">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2"/>
              </a:buClr>
              <a:buChar char="–"/>
              <a:defRPr sz="2000" i="1">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2"/>
              </a:buClr>
              <a:buChar char="–"/>
              <a:defRPr sz="2000" i="1">
                <a:solidFill>
                  <a:schemeClr val="tx1"/>
                </a:solidFill>
                <a:latin typeface="Arial" panose="020B0604020202020204" pitchFamily="34" charset="0"/>
              </a:defRPr>
            </a:lvl9pPr>
          </a:lstStyle>
          <a:p>
            <a:pPr>
              <a:spcBef>
                <a:spcPct val="0"/>
              </a:spcBef>
              <a:spcAft>
                <a:spcPct val="50000"/>
              </a:spcAft>
              <a:buClrTx/>
              <a:buSzTx/>
              <a:buFontTx/>
              <a:buNone/>
            </a:pPr>
            <a:r>
              <a:rPr lang="en-GB" altLang="en-US" sz="2400" i="0" dirty="0">
                <a:solidFill>
                  <a:schemeClr val="tx2"/>
                </a:solidFill>
              </a:rPr>
              <a:t>(How) are these “cultural universals” evident in the curriculum?</a:t>
            </a:r>
          </a:p>
          <a:p>
            <a:pPr>
              <a:spcBef>
                <a:spcPct val="0"/>
              </a:spcBef>
              <a:spcAft>
                <a:spcPct val="50000"/>
              </a:spcAft>
              <a:buClrTx/>
              <a:buSzTx/>
              <a:buFontTx/>
              <a:buNone/>
            </a:pPr>
            <a:r>
              <a:rPr lang="en-GB" altLang="en-US" sz="2400" i="0" dirty="0">
                <a:solidFill>
                  <a:schemeClr val="tx2"/>
                </a:solidFill>
              </a:rPr>
              <a:t>What about “cultural variables”?</a:t>
            </a:r>
          </a:p>
          <a:p>
            <a:pPr>
              <a:spcBef>
                <a:spcPct val="0"/>
              </a:spcBef>
              <a:spcAft>
                <a:spcPct val="50000"/>
              </a:spcAft>
              <a:buClrTx/>
              <a:buSzTx/>
              <a:buFontTx/>
              <a:buNone/>
            </a:pPr>
            <a:r>
              <a:rPr lang="en-GB" altLang="en-US" sz="2400" i="0" dirty="0">
                <a:solidFill>
                  <a:schemeClr val="tx2"/>
                </a:solidFill>
              </a:rPr>
              <a:t>What happens when there is more than one set of “universals” or “variables”?</a:t>
            </a:r>
          </a:p>
          <a:p>
            <a:pPr>
              <a:spcBef>
                <a:spcPct val="0"/>
              </a:spcBef>
              <a:spcAft>
                <a:spcPct val="50000"/>
              </a:spcAft>
              <a:buClrTx/>
              <a:buSzTx/>
              <a:buFontTx/>
              <a:buNone/>
            </a:pPr>
            <a:r>
              <a:rPr lang="en-GB" altLang="en-US" sz="2400" i="0" dirty="0">
                <a:solidFill>
                  <a:schemeClr val="tx2"/>
                </a:solidFill>
              </a:rPr>
              <a:t>Are all the universals represented in the formal curriculum?</a:t>
            </a:r>
          </a:p>
          <a:p>
            <a:pPr>
              <a:spcBef>
                <a:spcPct val="0"/>
              </a:spcBef>
              <a:spcAft>
                <a:spcPct val="50000"/>
              </a:spcAft>
              <a:buClrTx/>
              <a:buSzTx/>
              <a:buFontTx/>
              <a:buNone/>
            </a:pPr>
            <a:r>
              <a:rPr lang="en-GB" altLang="en-US" sz="2400" i="0" dirty="0">
                <a:solidFill>
                  <a:schemeClr val="tx2"/>
                </a:solidFill>
              </a:rPr>
              <a:t>How else do schools communicate culture?</a:t>
            </a:r>
          </a:p>
        </p:txBody>
      </p:sp>
    </p:spTree>
    <p:extLst>
      <p:ext uri="{BB962C8B-B14F-4D97-AF65-F5344CB8AC3E}">
        <p14:creationId xmlns:p14="http://schemas.microsoft.com/office/powerpoint/2010/main" val="39492621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Issues for further consideration</a:t>
            </a:r>
          </a:p>
        </p:txBody>
      </p:sp>
      <p:sp>
        <p:nvSpPr>
          <p:cNvPr id="3" name="Content Placeholder 2"/>
          <p:cNvSpPr>
            <a:spLocks noGrp="1"/>
          </p:cNvSpPr>
          <p:nvPr>
            <p:ph idx="1"/>
          </p:nvPr>
        </p:nvSpPr>
        <p:spPr>
          <a:xfrm>
            <a:off x="864382" y="2489200"/>
            <a:ext cx="7276318" cy="3530600"/>
          </a:xfrm>
        </p:spPr>
        <p:txBody>
          <a:bodyPr>
            <a:noAutofit/>
          </a:bodyPr>
          <a:lstStyle/>
          <a:p>
            <a:r>
              <a:rPr lang="en-US" sz="2400" dirty="0"/>
              <a:t>How valid is Lawton’s ‘common culture’ curriculum idea?</a:t>
            </a:r>
          </a:p>
          <a:p>
            <a:r>
              <a:rPr lang="en-US" sz="2400" dirty="0"/>
              <a:t>Can curriculum ever be culturally ‘neutral’</a:t>
            </a:r>
          </a:p>
          <a:p>
            <a:r>
              <a:rPr lang="en-US" sz="2400" dirty="0"/>
              <a:t>(How) can educators/schools deliver more inclusive curriculums (both official and unofficial)?</a:t>
            </a:r>
          </a:p>
          <a:p>
            <a:r>
              <a:rPr lang="en-US" sz="2400" dirty="0"/>
              <a:t>To what extent are official curriculums adaptable to difference?</a:t>
            </a:r>
          </a:p>
        </p:txBody>
      </p:sp>
    </p:spTree>
    <p:extLst>
      <p:ext uri="{BB962C8B-B14F-4D97-AF65-F5344CB8AC3E}">
        <p14:creationId xmlns:p14="http://schemas.microsoft.com/office/powerpoint/2010/main" val="22744013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marL="360363" indent="-360363"/>
            <a:r>
              <a:rPr lang="en-GB" sz="2400" dirty="0">
                <a:solidFill>
                  <a:srgbClr val="000000"/>
                </a:solidFill>
              </a:rPr>
              <a:t>Advocated a ‘common culture’ curriculum</a:t>
            </a:r>
          </a:p>
          <a:p>
            <a:pPr marL="360363" indent="-360363"/>
            <a:r>
              <a:rPr lang="en-GB" sz="2400" dirty="0">
                <a:solidFill>
                  <a:srgbClr val="000000"/>
                </a:solidFill>
              </a:rPr>
              <a:t>All children should have access to the same knowledge (irrespective of class, culture, background)</a:t>
            </a:r>
          </a:p>
          <a:p>
            <a:pPr marL="360363" indent="-360363"/>
            <a:r>
              <a:rPr lang="en-GB" sz="2400" dirty="0">
                <a:solidFill>
                  <a:srgbClr val="000000"/>
                </a:solidFill>
              </a:rPr>
              <a:t>‘Classless’ nature of knowledge (q.v. Bernstein and Bourdieu)</a:t>
            </a:r>
          </a:p>
          <a:p>
            <a:r>
              <a:rPr lang="en-GB" sz="2400" dirty="0">
                <a:solidFill>
                  <a:srgbClr val="000000"/>
                </a:solidFill>
              </a:rPr>
              <a:t>Importance of not denying knowledge to children (entitlement curriculum)</a:t>
            </a:r>
          </a:p>
          <a:p>
            <a:endParaRPr lang="en-US" dirty="0"/>
          </a:p>
          <a:p>
            <a:endParaRPr lang="en-US" dirty="0"/>
          </a:p>
        </p:txBody>
      </p:sp>
      <p:sp>
        <p:nvSpPr>
          <p:cNvPr id="4" name="Title 1"/>
          <p:cNvSpPr>
            <a:spLocks noGrp="1"/>
          </p:cNvSpPr>
          <p:nvPr>
            <p:ph type="title"/>
          </p:nvPr>
        </p:nvSpPr>
        <p:spPr>
          <a:xfrm>
            <a:off x="865970" y="927098"/>
            <a:ext cx="6343672" cy="709865"/>
          </a:xfrm>
        </p:spPr>
        <p:txBody>
          <a:bodyPr/>
          <a:lstStyle/>
          <a:p>
            <a:r>
              <a:rPr lang="en-US" dirty="0"/>
              <a:t>Culture and curriculum</a:t>
            </a:r>
          </a:p>
        </p:txBody>
      </p:sp>
    </p:spTree>
    <p:extLst>
      <p:ext uri="{BB962C8B-B14F-4D97-AF65-F5344CB8AC3E}">
        <p14:creationId xmlns:p14="http://schemas.microsoft.com/office/powerpoint/2010/main" val="38562587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Some issues</a:t>
            </a:r>
          </a:p>
        </p:txBody>
      </p:sp>
      <p:sp>
        <p:nvSpPr>
          <p:cNvPr id="3" name="Content Placeholder 2"/>
          <p:cNvSpPr>
            <a:spLocks noGrp="1"/>
          </p:cNvSpPr>
          <p:nvPr>
            <p:ph idx="1"/>
          </p:nvPr>
        </p:nvSpPr>
        <p:spPr/>
        <p:txBody>
          <a:bodyPr>
            <a:normAutofit/>
          </a:bodyPr>
          <a:lstStyle/>
          <a:p>
            <a:r>
              <a:rPr lang="en-US" dirty="0"/>
              <a:t>Can societies be </a:t>
            </a:r>
            <a:r>
              <a:rPr lang="en-US" dirty="0" err="1"/>
              <a:t>characterised</a:t>
            </a:r>
            <a:r>
              <a:rPr lang="en-US" dirty="0"/>
              <a:t> in this way (cultural universals).  Is it a realistic depiction?</a:t>
            </a:r>
          </a:p>
          <a:p>
            <a:r>
              <a:rPr lang="en-US" dirty="0"/>
              <a:t>(How) are these ‘cultural universals’ evident in the curriculum?</a:t>
            </a:r>
          </a:p>
          <a:p>
            <a:r>
              <a:rPr lang="en-US" dirty="0"/>
              <a:t>Is a ‘common culture’ curriculum possible? Can curriculum really ever be free from class and culture? </a:t>
            </a:r>
          </a:p>
          <a:p>
            <a:r>
              <a:rPr lang="en-US" dirty="0"/>
              <a:t>Lawton developed his framework in a largely </a:t>
            </a:r>
            <a:r>
              <a:rPr lang="en-US" dirty="0" err="1"/>
              <a:t>monocultural</a:t>
            </a:r>
            <a:r>
              <a:rPr lang="en-US" dirty="0"/>
              <a:t> society (1970s, UK); how applicable is it today and in contemporary societies?</a:t>
            </a:r>
          </a:p>
        </p:txBody>
      </p:sp>
    </p:spTree>
    <p:extLst>
      <p:ext uri="{BB962C8B-B14F-4D97-AF65-F5344CB8AC3E}">
        <p14:creationId xmlns:p14="http://schemas.microsoft.com/office/powerpoint/2010/main" val="24291248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Culture and the ‘hidden’ curriculum</a:t>
            </a:r>
          </a:p>
        </p:txBody>
      </p:sp>
      <p:sp>
        <p:nvSpPr>
          <p:cNvPr id="3" name="Content Placeholder 2"/>
          <p:cNvSpPr>
            <a:spLocks noGrp="1"/>
          </p:cNvSpPr>
          <p:nvPr>
            <p:ph idx="1"/>
          </p:nvPr>
        </p:nvSpPr>
        <p:spPr>
          <a:xfrm>
            <a:off x="457200" y="2528240"/>
            <a:ext cx="8229600" cy="3915089"/>
          </a:xfrm>
        </p:spPr>
        <p:txBody>
          <a:bodyPr>
            <a:normAutofit/>
          </a:bodyPr>
          <a:lstStyle/>
          <a:p>
            <a:endParaRPr lang="en-US" dirty="0"/>
          </a:p>
          <a:p>
            <a:r>
              <a:rPr lang="en-US" sz="2000" dirty="0"/>
              <a:t>School architecture, classroom design and </a:t>
            </a:r>
            <a:r>
              <a:rPr lang="en-US" sz="2000" dirty="0" err="1"/>
              <a:t>organisation</a:t>
            </a:r>
            <a:r>
              <a:rPr lang="en-US" sz="2000" dirty="0"/>
              <a:t> (for example, authority relationships)</a:t>
            </a:r>
          </a:p>
          <a:p>
            <a:r>
              <a:rPr lang="en-US" sz="2000" dirty="0"/>
              <a:t>School time and timetables (Ball) </a:t>
            </a:r>
          </a:p>
          <a:p>
            <a:r>
              <a:rPr lang="en-US" sz="2000" dirty="0"/>
              <a:t>Teacher expectations and interactions: gender roles; career guidance/educational destinations (</a:t>
            </a:r>
            <a:r>
              <a:rPr lang="en-US" sz="2000" dirty="0" err="1"/>
              <a:t>Gillborn</a:t>
            </a:r>
            <a:r>
              <a:rPr lang="en-US" sz="2000" dirty="0"/>
              <a:t> and </a:t>
            </a:r>
            <a:r>
              <a:rPr lang="en-US" sz="2000" dirty="0" err="1"/>
              <a:t>Youdell</a:t>
            </a:r>
            <a:r>
              <a:rPr lang="en-US" sz="2000" dirty="0"/>
              <a:t> 2000)</a:t>
            </a:r>
          </a:p>
          <a:p>
            <a:r>
              <a:rPr lang="en-US" sz="2000" dirty="0"/>
              <a:t>Textbooks, displays and other artifacts (Apple)</a:t>
            </a:r>
          </a:p>
          <a:p>
            <a:r>
              <a:rPr lang="en-US" sz="2000" dirty="0"/>
              <a:t>Social </a:t>
            </a:r>
            <a:r>
              <a:rPr lang="en-US" sz="2000" dirty="0" err="1"/>
              <a:t>organisation</a:t>
            </a:r>
            <a:r>
              <a:rPr lang="en-US" sz="2000" dirty="0"/>
              <a:t> of schools: pupil characteristics, dispositions (Ball)</a:t>
            </a:r>
          </a:p>
        </p:txBody>
      </p:sp>
    </p:spTree>
    <p:extLst>
      <p:ext uri="{BB962C8B-B14F-4D97-AF65-F5344CB8AC3E}">
        <p14:creationId xmlns:p14="http://schemas.microsoft.com/office/powerpoint/2010/main" val="42803417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4530" name="Rectangle 2"/>
          <p:cNvSpPr>
            <a:spLocks noGrp="1" noChangeArrowheads="1"/>
          </p:cNvSpPr>
          <p:nvPr>
            <p:ph type="title"/>
          </p:nvPr>
        </p:nvSpPr>
        <p:spPr>
          <a:xfrm>
            <a:off x="1908175" y="476250"/>
            <a:ext cx="6697663" cy="698500"/>
          </a:xfrm>
        </p:spPr>
        <p:txBody>
          <a:bodyPr/>
          <a:lstStyle/>
          <a:p>
            <a:pPr>
              <a:defRPr/>
            </a:pPr>
            <a:r>
              <a:rPr lang="en-GB" dirty="0">
                <a:cs typeface="Times New Roman" pitchFamily="18" charset="0"/>
              </a:rPr>
              <a:t>“East is East, West is West”</a:t>
            </a:r>
            <a:endParaRPr lang="en-US" i="0" dirty="0">
              <a:effectLst/>
            </a:endParaRPr>
          </a:p>
        </p:txBody>
      </p:sp>
      <p:sp>
        <p:nvSpPr>
          <p:cNvPr id="534531" name="Text Box 3"/>
          <p:cNvSpPr txBox="1">
            <a:spLocks noChangeArrowheads="1"/>
          </p:cNvSpPr>
          <p:nvPr/>
        </p:nvSpPr>
        <p:spPr bwMode="auto">
          <a:xfrm>
            <a:off x="1259789" y="2398026"/>
            <a:ext cx="6913563" cy="3970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57200" indent="-457200">
              <a:defRPr sz="2400">
                <a:solidFill>
                  <a:schemeClr val="tx1"/>
                </a:solidFill>
                <a:latin typeface="Times New Roman" pitchFamily="18" charset="0"/>
              </a:defRPr>
            </a:lvl1pPr>
            <a:lvl2pPr marL="914400" indent="-457200">
              <a:defRPr sz="2400">
                <a:solidFill>
                  <a:schemeClr val="tx1"/>
                </a:solidFill>
                <a:latin typeface="Times New Roman" pitchFamily="18" charset="0"/>
              </a:defRPr>
            </a:lvl2pPr>
            <a:lvl3pPr marL="1371600" indent="-457200">
              <a:defRPr sz="2400">
                <a:solidFill>
                  <a:schemeClr val="tx1"/>
                </a:solidFill>
                <a:latin typeface="Times New Roman" pitchFamily="18" charset="0"/>
              </a:defRPr>
            </a:lvl3pPr>
            <a:lvl4pPr marL="1828800" indent="-457200">
              <a:defRPr sz="2400">
                <a:solidFill>
                  <a:schemeClr val="tx1"/>
                </a:solidFill>
                <a:latin typeface="Times New Roman" pitchFamily="18" charset="0"/>
              </a:defRPr>
            </a:lvl4pPr>
            <a:lvl5pPr marL="2286000" indent="-457200">
              <a:defRPr sz="2400">
                <a:solidFill>
                  <a:schemeClr val="tx1"/>
                </a:solidFill>
                <a:latin typeface="Times New Roman" pitchFamily="18" charset="0"/>
              </a:defRPr>
            </a:lvl5pPr>
            <a:lvl6pPr marL="2743200" indent="-457200" eaLnBrk="0" fontAlgn="base" hangingPunct="0">
              <a:spcBef>
                <a:spcPct val="0"/>
              </a:spcBef>
              <a:spcAft>
                <a:spcPct val="0"/>
              </a:spcAft>
              <a:defRPr sz="2400">
                <a:solidFill>
                  <a:schemeClr val="tx1"/>
                </a:solidFill>
                <a:latin typeface="Times New Roman" pitchFamily="18" charset="0"/>
              </a:defRPr>
            </a:lvl6pPr>
            <a:lvl7pPr marL="3200400" indent="-457200" eaLnBrk="0" fontAlgn="base" hangingPunct="0">
              <a:spcBef>
                <a:spcPct val="0"/>
              </a:spcBef>
              <a:spcAft>
                <a:spcPct val="0"/>
              </a:spcAft>
              <a:defRPr sz="2400">
                <a:solidFill>
                  <a:schemeClr val="tx1"/>
                </a:solidFill>
                <a:latin typeface="Times New Roman" pitchFamily="18" charset="0"/>
              </a:defRPr>
            </a:lvl7pPr>
            <a:lvl8pPr marL="3657600" indent="-457200" eaLnBrk="0" fontAlgn="base" hangingPunct="0">
              <a:spcBef>
                <a:spcPct val="0"/>
              </a:spcBef>
              <a:spcAft>
                <a:spcPct val="0"/>
              </a:spcAft>
              <a:defRPr sz="2400">
                <a:solidFill>
                  <a:schemeClr val="tx1"/>
                </a:solidFill>
                <a:latin typeface="Times New Roman" pitchFamily="18" charset="0"/>
              </a:defRPr>
            </a:lvl8pPr>
            <a:lvl9pPr marL="4114800" indent="-457200" eaLnBrk="0" fontAlgn="base" hangingPunct="0">
              <a:spcBef>
                <a:spcPct val="0"/>
              </a:spcBef>
              <a:spcAft>
                <a:spcPct val="0"/>
              </a:spcAft>
              <a:defRPr sz="2400">
                <a:solidFill>
                  <a:schemeClr val="tx1"/>
                </a:solidFill>
                <a:latin typeface="Times New Roman" pitchFamily="18" charset="0"/>
              </a:defRPr>
            </a:lvl9pPr>
          </a:lstStyle>
          <a:p>
            <a:pPr marL="0" indent="0">
              <a:spcAft>
                <a:spcPct val="50000"/>
              </a:spcAft>
              <a:defRPr/>
            </a:pPr>
            <a:r>
              <a:rPr lang="en-GB" b="1" i="0" dirty="0">
                <a:solidFill>
                  <a:schemeClr val="tx2"/>
                </a:solidFill>
                <a:latin typeface="Tahoma" pitchFamily="34" charset="0"/>
                <a:ea typeface="Times New Roman" pitchFamily="18" charset="0"/>
                <a:cs typeface="Tahoma" pitchFamily="34" charset="0"/>
              </a:rPr>
              <a:t>George Walker (2010) identifies four areas for potential value conflicts:</a:t>
            </a:r>
          </a:p>
          <a:p>
            <a:pPr>
              <a:spcAft>
                <a:spcPct val="50000"/>
              </a:spcAft>
              <a:buFont typeface="Wingdings" panose="05000000000000000000" pitchFamily="2" charset="2"/>
              <a:buChar char="§"/>
              <a:defRPr/>
            </a:pPr>
            <a:r>
              <a:rPr lang="en-GB" i="0" dirty="0">
                <a:solidFill>
                  <a:schemeClr val="tx2"/>
                </a:solidFill>
                <a:latin typeface="Tahoma" pitchFamily="34" charset="0"/>
                <a:ea typeface="Times New Roman" pitchFamily="18" charset="0"/>
                <a:cs typeface="Tahoma" pitchFamily="34" charset="0"/>
              </a:rPr>
              <a:t>A concern for the group rather than the individual</a:t>
            </a:r>
          </a:p>
          <a:p>
            <a:pPr>
              <a:spcAft>
                <a:spcPct val="50000"/>
              </a:spcAft>
              <a:buFont typeface="Wingdings" panose="05000000000000000000" pitchFamily="2" charset="2"/>
              <a:buChar char="§"/>
              <a:defRPr/>
            </a:pPr>
            <a:r>
              <a:rPr lang="en-GB" i="0" dirty="0">
                <a:solidFill>
                  <a:schemeClr val="tx2"/>
                </a:solidFill>
                <a:latin typeface="Tahoma" pitchFamily="34" charset="0"/>
                <a:ea typeface="Times New Roman" pitchFamily="18" charset="0"/>
                <a:cs typeface="Tahoma" pitchFamily="34" charset="0"/>
              </a:rPr>
              <a:t>Respect for authority</a:t>
            </a:r>
          </a:p>
          <a:p>
            <a:pPr>
              <a:spcAft>
                <a:spcPct val="50000"/>
              </a:spcAft>
              <a:buFont typeface="Wingdings" panose="05000000000000000000" pitchFamily="2" charset="2"/>
              <a:buChar char="§"/>
              <a:defRPr/>
            </a:pPr>
            <a:r>
              <a:rPr lang="en-GB" i="0" dirty="0">
                <a:solidFill>
                  <a:schemeClr val="tx2"/>
                </a:solidFill>
                <a:latin typeface="Tahoma" pitchFamily="34" charset="0"/>
                <a:ea typeface="Times New Roman" pitchFamily="18" charset="0"/>
                <a:cs typeface="Tahoma" pitchFamily="34" charset="0"/>
              </a:rPr>
              <a:t>A holistic view of the world</a:t>
            </a:r>
          </a:p>
          <a:p>
            <a:pPr>
              <a:spcAft>
                <a:spcPct val="50000"/>
              </a:spcAft>
              <a:buFont typeface="Wingdings" panose="05000000000000000000" pitchFamily="2" charset="2"/>
              <a:buChar char="§"/>
              <a:defRPr/>
            </a:pPr>
            <a:r>
              <a:rPr lang="en-GB" i="0" dirty="0">
                <a:solidFill>
                  <a:schemeClr val="tx2"/>
                </a:solidFill>
                <a:latin typeface="Tahoma" pitchFamily="34" charset="0"/>
                <a:ea typeface="Times New Roman" pitchFamily="18" charset="0"/>
                <a:cs typeface="Tahoma" pitchFamily="34" charset="0"/>
              </a:rPr>
              <a:t>Aversion to risk</a:t>
            </a:r>
          </a:p>
          <a:p>
            <a:pPr marL="0" indent="0" algn="r">
              <a:spcAft>
                <a:spcPct val="50000"/>
              </a:spcAft>
              <a:defRPr/>
            </a:pPr>
            <a:r>
              <a:rPr lang="en-GB" i="0" dirty="0">
                <a:solidFill>
                  <a:schemeClr val="tx2"/>
                </a:solidFill>
                <a:latin typeface="Tahoma" pitchFamily="34" charset="0"/>
                <a:ea typeface="Times New Roman" pitchFamily="18" charset="0"/>
                <a:cs typeface="Tahoma" pitchFamily="34" charset="0"/>
                <a:hlinkClick r:id="rId3"/>
              </a:rPr>
              <a:t>Link</a:t>
            </a:r>
            <a:endParaRPr lang="en-GB" i="0" dirty="0">
              <a:solidFill>
                <a:schemeClr val="tx2"/>
              </a:solidFill>
              <a:latin typeface="Tahoma" pitchFamily="34" charset="0"/>
              <a:ea typeface="Times New Roman" pitchFamily="18" charset="0"/>
              <a:cs typeface="Tahoma" pitchFamily="34" charset="0"/>
            </a:endParaRPr>
          </a:p>
        </p:txBody>
      </p:sp>
    </p:spTree>
    <p:extLst>
      <p:ext uri="{BB962C8B-B14F-4D97-AF65-F5344CB8AC3E}">
        <p14:creationId xmlns:p14="http://schemas.microsoft.com/office/powerpoint/2010/main" val="33006109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2"/>
          <p:cNvSpPr txBox="1">
            <a:spLocks/>
          </p:cNvSpPr>
          <p:nvPr/>
        </p:nvSpPr>
        <p:spPr>
          <a:xfrm>
            <a:off x="712382" y="2519916"/>
            <a:ext cx="7857460" cy="3944679"/>
          </a:xfrm>
          <a:prstGeom prst="rect">
            <a:avLst/>
          </a:prstGeom>
        </p:spPr>
        <p:txBody>
          <a:bodyPr>
            <a:normAutofit fontScale="925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en-GB" dirty="0"/>
          </a:p>
          <a:p>
            <a:pPr marL="457200" indent="-457200">
              <a:buFont typeface="Arial" panose="020B0604020202020204" pitchFamily="34" charset="0"/>
              <a:buChar char="•"/>
            </a:pPr>
            <a:r>
              <a:rPr lang="en-GB" dirty="0"/>
              <a:t>What is culture?</a:t>
            </a:r>
          </a:p>
          <a:p>
            <a:pPr marL="457200" indent="-457200">
              <a:buFont typeface="Arial" panose="020B0604020202020204" pitchFamily="34" charset="0"/>
              <a:buChar char="•"/>
            </a:pPr>
            <a:r>
              <a:rPr lang="en-GB" dirty="0"/>
              <a:t>What is the relationship between curriculum and culture?  How are the two related?</a:t>
            </a:r>
          </a:p>
          <a:p>
            <a:pPr marL="457200" indent="-457200">
              <a:buFont typeface="Arial" panose="020B0604020202020204" pitchFamily="34" charset="0"/>
              <a:buChar char="•"/>
            </a:pPr>
            <a:r>
              <a:rPr lang="en-GB" dirty="0"/>
              <a:t>Where can culture be found in the curriculum?</a:t>
            </a:r>
          </a:p>
          <a:p>
            <a:pPr marL="457200" indent="-457200">
              <a:buFont typeface="Arial" panose="020B0604020202020204" pitchFamily="34" charset="0"/>
              <a:buChar char="•"/>
            </a:pPr>
            <a:r>
              <a:rPr lang="en-GB" dirty="0"/>
              <a:t>Equality dimensions to culture and the curriculum</a:t>
            </a:r>
          </a:p>
        </p:txBody>
      </p:sp>
      <p:sp>
        <p:nvSpPr>
          <p:cNvPr id="3" name="Title 1"/>
          <p:cNvSpPr txBox="1">
            <a:spLocks/>
          </p:cNvSpPr>
          <p:nvPr/>
        </p:nvSpPr>
        <p:spPr>
          <a:xfrm>
            <a:off x="865970" y="927098"/>
            <a:ext cx="6343672" cy="709865"/>
          </a:xfrm>
          <a:prstGeom prst="rect">
            <a:avLst/>
          </a:prstGeom>
        </p:spPr>
        <p:txBody>
          <a:bodyPr/>
          <a:lstStyle>
            <a:lvl1pPr algn="l" defTabSz="457200" rtl="0" eaLnBrk="1" latinLnBrk="0" hangingPunct="1">
              <a:spcBef>
                <a:spcPct val="0"/>
              </a:spcBef>
              <a:buNone/>
              <a:defRPr sz="3200" b="0" i="0" kern="120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t>Outline</a:t>
            </a:r>
          </a:p>
        </p:txBody>
      </p:sp>
    </p:spTree>
    <p:extLst>
      <p:ext uri="{BB962C8B-B14F-4D97-AF65-F5344CB8AC3E}">
        <p14:creationId xmlns:p14="http://schemas.microsoft.com/office/powerpoint/2010/main" val="37523906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issues</a:t>
            </a:r>
          </a:p>
        </p:txBody>
      </p:sp>
      <p:sp>
        <p:nvSpPr>
          <p:cNvPr id="3" name="Content Placeholder 2"/>
          <p:cNvSpPr>
            <a:spLocks noGrp="1"/>
          </p:cNvSpPr>
          <p:nvPr>
            <p:ph idx="1"/>
          </p:nvPr>
        </p:nvSpPr>
        <p:spPr/>
        <p:txBody>
          <a:bodyPr>
            <a:normAutofit/>
          </a:bodyPr>
          <a:lstStyle/>
          <a:p>
            <a:pPr marL="0" indent="0">
              <a:buNone/>
            </a:pPr>
            <a:r>
              <a:rPr lang="en-US" dirty="0"/>
              <a:t>The complex relationship between culture and curriculum</a:t>
            </a:r>
          </a:p>
          <a:p>
            <a:pPr lvl="1"/>
            <a:r>
              <a:rPr lang="en-US" sz="1800" dirty="0"/>
              <a:t>1)  The ways in which culture is implicated in the production of curriculum</a:t>
            </a:r>
          </a:p>
          <a:p>
            <a:pPr lvl="1"/>
            <a:r>
              <a:rPr lang="en-US" sz="1800" dirty="0"/>
              <a:t>2)  The cultural messages curriculums send out (hidden/explicit)</a:t>
            </a:r>
            <a:r>
              <a:rPr lang="en-GB" sz="1800" i="1" dirty="0"/>
              <a:t> </a:t>
            </a:r>
          </a:p>
          <a:p>
            <a:pPr lvl="1"/>
            <a:r>
              <a:rPr lang="en-US" sz="1800" dirty="0"/>
              <a:t>3)  How curriculum is experienced, who is advantaged/disadvantaged?  Whose culture is included/excluded?</a:t>
            </a:r>
          </a:p>
        </p:txBody>
      </p:sp>
    </p:spTree>
    <p:extLst>
      <p:ext uri="{BB962C8B-B14F-4D97-AF65-F5344CB8AC3E}">
        <p14:creationId xmlns:p14="http://schemas.microsoft.com/office/powerpoint/2010/main" val="15903743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What does ‘culture’ </a:t>
            </a:r>
            <a:r>
              <a:rPr lang="en-US" i="1" dirty="0"/>
              <a:t>mean</a:t>
            </a:r>
            <a:r>
              <a:rPr lang="en-US" dirty="0"/>
              <a:t>?</a:t>
            </a:r>
          </a:p>
        </p:txBody>
      </p:sp>
      <p:sp>
        <p:nvSpPr>
          <p:cNvPr id="3" name="Content Placeholder 2"/>
          <p:cNvSpPr>
            <a:spLocks noGrp="1"/>
          </p:cNvSpPr>
          <p:nvPr>
            <p:ph idx="1"/>
          </p:nvPr>
        </p:nvSpPr>
        <p:spPr/>
        <p:txBody>
          <a:bodyPr>
            <a:normAutofit fontScale="85000" lnSpcReduction="20000"/>
          </a:bodyPr>
          <a:lstStyle/>
          <a:p>
            <a:r>
              <a:rPr lang="en-US" dirty="0"/>
              <a:t>Values?  Attitudes?  Beliefs?  Norms?  Expectations?</a:t>
            </a:r>
          </a:p>
          <a:p>
            <a:r>
              <a:rPr lang="en-US" dirty="0"/>
              <a:t>Dispositions?</a:t>
            </a:r>
          </a:p>
          <a:p>
            <a:r>
              <a:rPr lang="en-US" dirty="0"/>
              <a:t>Culture = social class?</a:t>
            </a:r>
          </a:p>
          <a:p>
            <a:r>
              <a:rPr lang="en-US" dirty="0"/>
              <a:t>Culture = religion / national identity / ethnicity?</a:t>
            </a:r>
          </a:p>
          <a:p>
            <a:r>
              <a:rPr lang="en-US" dirty="0"/>
              <a:t>High …?  Popular…?</a:t>
            </a:r>
          </a:p>
          <a:p>
            <a:r>
              <a:rPr lang="en-US" dirty="0"/>
              <a:t>Tastes?</a:t>
            </a:r>
          </a:p>
          <a:p>
            <a:r>
              <a:rPr lang="en-US" dirty="0"/>
              <a:t>Art?  Music?  Drama?</a:t>
            </a:r>
          </a:p>
          <a:p>
            <a:r>
              <a:rPr lang="en-US" dirty="0"/>
              <a:t>Gender?</a:t>
            </a:r>
          </a:p>
          <a:p>
            <a:r>
              <a:rPr lang="en-US" dirty="0"/>
              <a:t>‘Global’ ‘international’ cultures?</a:t>
            </a:r>
          </a:p>
          <a:p>
            <a:r>
              <a:rPr lang="en-US" dirty="0"/>
              <a:t>Past or present?</a:t>
            </a:r>
          </a:p>
          <a:p>
            <a:r>
              <a:rPr lang="en-US" dirty="0"/>
              <a:t>Money / wealth?</a:t>
            </a:r>
          </a:p>
        </p:txBody>
      </p:sp>
      <p:sp>
        <p:nvSpPr>
          <p:cNvPr id="4" name="TextBox 3"/>
          <p:cNvSpPr txBox="1"/>
          <p:nvPr/>
        </p:nvSpPr>
        <p:spPr>
          <a:xfrm>
            <a:off x="1848310" y="5999415"/>
            <a:ext cx="5700807" cy="707886"/>
          </a:xfrm>
          <a:prstGeom prst="rect">
            <a:avLst/>
          </a:prstGeom>
          <a:noFill/>
        </p:spPr>
        <p:txBody>
          <a:bodyPr wrap="square" rtlCol="0">
            <a:spAutoFit/>
          </a:bodyPr>
          <a:lstStyle/>
          <a:p>
            <a:r>
              <a:rPr lang="en-US" sz="2000" i="1" dirty="0">
                <a:solidFill>
                  <a:srgbClr val="0000FF"/>
                </a:solidFill>
              </a:rPr>
              <a:t>What has culture looked like in the different settings in which you have taught/lived? </a:t>
            </a:r>
          </a:p>
        </p:txBody>
      </p:sp>
    </p:spTree>
    <p:extLst>
      <p:ext uri="{BB962C8B-B14F-4D97-AF65-F5344CB8AC3E}">
        <p14:creationId xmlns:p14="http://schemas.microsoft.com/office/powerpoint/2010/main" val="36712085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t>Theorising</a:t>
            </a:r>
            <a:r>
              <a:rPr lang="en-US" dirty="0"/>
              <a:t> culture: </a:t>
            </a:r>
            <a:r>
              <a:rPr lang="en-US" i="1" dirty="0"/>
              <a:t>cultural, social, symbolic and economic capital</a:t>
            </a:r>
            <a:r>
              <a:rPr lang="en-US" dirty="0"/>
              <a:t> </a:t>
            </a:r>
            <a:br>
              <a:rPr lang="en-US" dirty="0"/>
            </a:br>
            <a:r>
              <a:rPr lang="en-US" dirty="0"/>
              <a:t>(Pierre Bourdieu) </a:t>
            </a:r>
          </a:p>
        </p:txBody>
      </p:sp>
      <p:sp>
        <p:nvSpPr>
          <p:cNvPr id="3" name="Content Placeholder 2"/>
          <p:cNvSpPr>
            <a:spLocks noGrp="1"/>
          </p:cNvSpPr>
          <p:nvPr>
            <p:ph idx="1"/>
          </p:nvPr>
        </p:nvSpPr>
        <p:spPr>
          <a:xfrm>
            <a:off x="457200" y="2980087"/>
            <a:ext cx="8229600" cy="2644535"/>
          </a:xfrm>
        </p:spPr>
        <p:txBody>
          <a:bodyPr>
            <a:normAutofit/>
          </a:bodyPr>
          <a:lstStyle/>
          <a:p>
            <a:r>
              <a:rPr lang="en-US" dirty="0"/>
              <a:t>Cultural capital:  broad array of linguistic competencies, manners, preferences and orientations, subtleties related to culture/language</a:t>
            </a:r>
          </a:p>
          <a:p>
            <a:pPr lvl="1"/>
            <a:r>
              <a:rPr lang="en-US" dirty="0"/>
              <a:t>1)  Embodied in mind and body:  </a:t>
            </a:r>
            <a:r>
              <a:rPr lang="en-US" dirty="0" err="1"/>
              <a:t>socialised</a:t>
            </a:r>
            <a:r>
              <a:rPr lang="en-US" dirty="0"/>
              <a:t> from early childhood, </a:t>
            </a:r>
            <a:r>
              <a:rPr lang="en-US" dirty="0" err="1"/>
              <a:t>sensitised</a:t>
            </a:r>
            <a:r>
              <a:rPr lang="en-US" dirty="0"/>
              <a:t> to cultural distinctions</a:t>
            </a:r>
          </a:p>
          <a:p>
            <a:pPr lvl="1"/>
            <a:r>
              <a:rPr lang="en-US" dirty="0"/>
              <a:t>2)  </a:t>
            </a:r>
            <a:r>
              <a:rPr lang="en-US" dirty="0" err="1"/>
              <a:t>Institutionalised</a:t>
            </a:r>
            <a:r>
              <a:rPr lang="en-US" dirty="0"/>
              <a:t> form (such as educational qualifications)</a:t>
            </a:r>
          </a:p>
          <a:p>
            <a:pPr lvl="1"/>
            <a:r>
              <a:rPr lang="en-US" dirty="0"/>
              <a:t>3)  Objectified through cultural goods/artefacts, such as books, paintings, music, fashion, style, architecture, design, technology.</a:t>
            </a:r>
          </a:p>
        </p:txBody>
      </p:sp>
    </p:spTree>
    <p:extLst>
      <p:ext uri="{BB962C8B-B14F-4D97-AF65-F5344CB8AC3E}">
        <p14:creationId xmlns:p14="http://schemas.microsoft.com/office/powerpoint/2010/main" val="14703506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1628" y="2696365"/>
            <a:ext cx="8229600" cy="3523681"/>
          </a:xfrm>
        </p:spPr>
        <p:txBody>
          <a:bodyPr>
            <a:normAutofit/>
          </a:bodyPr>
          <a:lstStyle/>
          <a:p>
            <a:r>
              <a:rPr lang="en-US" sz="2400" dirty="0"/>
              <a:t>Economic capital = wealth</a:t>
            </a:r>
          </a:p>
          <a:p>
            <a:r>
              <a:rPr lang="en-US" sz="2400" dirty="0"/>
              <a:t>Social capital generated through social processes between family and wider society and is made up of social networks</a:t>
            </a:r>
          </a:p>
          <a:p>
            <a:r>
              <a:rPr lang="en-US" sz="2400" dirty="0"/>
              <a:t>Symbolic capital = individual prestige and personal qualities (charisma, authority etc.) </a:t>
            </a:r>
          </a:p>
          <a:p>
            <a:r>
              <a:rPr lang="en-US" sz="2400" dirty="0"/>
              <a:t>Conversion of differing capitals (economic to cultural, social to economic, cultural to social etc.)</a:t>
            </a:r>
          </a:p>
          <a:p>
            <a:endParaRPr lang="en-US" dirty="0"/>
          </a:p>
        </p:txBody>
      </p:sp>
      <p:sp>
        <p:nvSpPr>
          <p:cNvPr id="5" name="Title 1"/>
          <p:cNvSpPr>
            <a:spLocks noGrp="1"/>
          </p:cNvSpPr>
          <p:nvPr>
            <p:ph type="title"/>
          </p:nvPr>
        </p:nvSpPr>
        <p:spPr>
          <a:xfrm>
            <a:off x="865970" y="927098"/>
            <a:ext cx="6343672" cy="709865"/>
          </a:xfrm>
        </p:spPr>
        <p:txBody>
          <a:bodyPr/>
          <a:lstStyle/>
          <a:p>
            <a:r>
              <a:rPr lang="en-US" dirty="0"/>
              <a:t>Other forms of capital</a:t>
            </a:r>
          </a:p>
        </p:txBody>
      </p:sp>
    </p:spTree>
    <p:extLst>
      <p:ext uri="{BB962C8B-B14F-4D97-AF65-F5344CB8AC3E}">
        <p14:creationId xmlns:p14="http://schemas.microsoft.com/office/powerpoint/2010/main" val="13513580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Social class and forms of capital</a:t>
            </a:r>
          </a:p>
        </p:txBody>
      </p:sp>
      <p:sp>
        <p:nvSpPr>
          <p:cNvPr id="3" name="Content Placeholder 2"/>
          <p:cNvSpPr>
            <a:spLocks noGrp="1"/>
          </p:cNvSpPr>
          <p:nvPr>
            <p:ph idx="1"/>
          </p:nvPr>
        </p:nvSpPr>
        <p:spPr>
          <a:xfrm>
            <a:off x="457200" y="2241526"/>
            <a:ext cx="8229600" cy="4403823"/>
          </a:xfrm>
        </p:spPr>
        <p:txBody>
          <a:bodyPr>
            <a:normAutofit/>
          </a:bodyPr>
          <a:lstStyle/>
          <a:p>
            <a:pPr marL="0" indent="0">
              <a:buNone/>
            </a:pPr>
            <a:r>
              <a:rPr lang="en-US" sz="2400" dirty="0"/>
              <a:t>Different fractions of the social classes hold differing forms and volumes of these capitals</a:t>
            </a:r>
          </a:p>
          <a:p>
            <a:pPr marL="0" indent="0">
              <a:buNone/>
            </a:pPr>
            <a:endParaRPr lang="en-US" sz="2400" dirty="0"/>
          </a:p>
          <a:p>
            <a:pPr marL="800100" lvl="2" indent="0">
              <a:buNone/>
            </a:pPr>
            <a:r>
              <a:rPr lang="en-US" sz="2400" i="1" dirty="0"/>
              <a:t>“Students from lower socio-economic groups appear to be guided from an earlier age, by reason of habit, culture and professional or peer expectation, to anticipate initial entry to the </a:t>
            </a:r>
            <a:r>
              <a:rPr lang="en-US" sz="2400" i="1" dirty="0" err="1"/>
              <a:t>labour</a:t>
            </a:r>
            <a:r>
              <a:rPr lang="en-US" sz="2400" i="1" dirty="0"/>
              <a:t> market rather than higher education.”</a:t>
            </a:r>
          </a:p>
          <a:p>
            <a:pPr marL="800100" lvl="2" indent="0">
              <a:buNone/>
            </a:pPr>
            <a:br>
              <a:rPr lang="en-US" sz="2400" i="1" dirty="0"/>
            </a:br>
            <a:r>
              <a:rPr lang="en-US" sz="2400" i="1" dirty="0"/>
              <a:t>(Robertson &amp; Hillman, 1997) </a:t>
            </a:r>
          </a:p>
        </p:txBody>
      </p:sp>
    </p:spTree>
    <p:extLst>
      <p:ext uri="{BB962C8B-B14F-4D97-AF65-F5344CB8AC3E}">
        <p14:creationId xmlns:p14="http://schemas.microsoft.com/office/powerpoint/2010/main" val="35189359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Dennis Lawton on </a:t>
            </a:r>
            <a:r>
              <a:rPr lang="en-US" i="1" dirty="0"/>
              <a:t>culture</a:t>
            </a:r>
          </a:p>
        </p:txBody>
      </p:sp>
      <p:sp>
        <p:nvSpPr>
          <p:cNvPr id="3" name="Content Placeholder 2"/>
          <p:cNvSpPr>
            <a:spLocks noGrp="1"/>
          </p:cNvSpPr>
          <p:nvPr>
            <p:ph idx="1"/>
          </p:nvPr>
        </p:nvSpPr>
        <p:spPr/>
        <p:txBody>
          <a:bodyPr/>
          <a:lstStyle/>
          <a:p>
            <a:pPr marL="360363"/>
            <a:r>
              <a:rPr lang="en-GB" dirty="0"/>
              <a:t>Lawton defines culture as everything that created by humans in society.</a:t>
            </a:r>
          </a:p>
          <a:p>
            <a:pPr marL="360363"/>
            <a:endParaRPr lang="en-GB" dirty="0"/>
          </a:p>
          <a:p>
            <a:pPr marL="360363"/>
            <a:r>
              <a:rPr lang="en-GB" dirty="0"/>
              <a:t>It includes tools, technology, language, literature, codes, laws, attitudes, values, etc. </a:t>
            </a:r>
          </a:p>
          <a:p>
            <a:pPr marL="360363"/>
            <a:endParaRPr lang="en-GB" dirty="0"/>
          </a:p>
          <a:p>
            <a:pPr marL="360363"/>
            <a:r>
              <a:rPr lang="en-GB" dirty="0"/>
              <a:t>i.e. both concrete and abstract </a:t>
            </a:r>
            <a:r>
              <a:rPr lang="en-GB" dirty="0" err="1"/>
              <a:t>artifacts</a:t>
            </a:r>
            <a:r>
              <a:rPr lang="en-GB" dirty="0"/>
              <a:t> – the whole way of life of that society.</a:t>
            </a:r>
          </a:p>
          <a:p>
            <a:endParaRPr lang="en-US" dirty="0"/>
          </a:p>
        </p:txBody>
      </p:sp>
    </p:spTree>
    <p:extLst>
      <p:ext uri="{BB962C8B-B14F-4D97-AF65-F5344CB8AC3E}">
        <p14:creationId xmlns:p14="http://schemas.microsoft.com/office/powerpoint/2010/main" val="2855003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Culture and curriculum</a:t>
            </a:r>
          </a:p>
        </p:txBody>
      </p:sp>
      <p:sp>
        <p:nvSpPr>
          <p:cNvPr id="3" name="Content Placeholder 2"/>
          <p:cNvSpPr>
            <a:spLocks noGrp="1"/>
          </p:cNvSpPr>
          <p:nvPr>
            <p:ph idx="1"/>
          </p:nvPr>
        </p:nvSpPr>
        <p:spPr>
          <a:xfrm>
            <a:off x="864382" y="2489199"/>
            <a:ext cx="6345260" cy="4081721"/>
          </a:xfrm>
        </p:spPr>
        <p:txBody>
          <a:bodyPr>
            <a:noAutofit/>
          </a:bodyPr>
          <a:lstStyle/>
          <a:p>
            <a:pPr marL="360363" indent="-360363"/>
            <a:r>
              <a:rPr lang="en-GB" dirty="0">
                <a:solidFill>
                  <a:srgbClr val="000000"/>
                </a:solidFill>
              </a:rPr>
              <a:t>Denis Lawton suggests the curriculum is:</a:t>
            </a:r>
          </a:p>
          <a:p>
            <a:pPr marL="0" indent="0">
              <a:buNone/>
            </a:pPr>
            <a:r>
              <a:rPr lang="en-GB" dirty="0">
                <a:solidFill>
                  <a:srgbClr val="000000"/>
                </a:solidFill>
              </a:rPr>
              <a:t> 	“A selection from the culture of a society.”</a:t>
            </a:r>
          </a:p>
          <a:p>
            <a:endParaRPr lang="en-US" dirty="0"/>
          </a:p>
          <a:p>
            <a:r>
              <a:rPr lang="en-US" dirty="0"/>
              <a:t>The role of curriculum and schooling in society:</a:t>
            </a:r>
            <a:endParaRPr lang="en-US" sz="1800" i="1" dirty="0"/>
          </a:p>
          <a:p>
            <a:pPr marL="800100" lvl="2" indent="0">
              <a:buNone/>
            </a:pPr>
            <a:r>
              <a:rPr lang="en-US" sz="1800" i="1" dirty="0"/>
              <a:t>“Certain aspects of our way of life, certain kinds of knowledge, certain attitudes and values are regarded so important that their transmission to the next generation is not left to chance in society but is entrusted to specially-trained professionals (teachers) in elaborate and expensive institutions (schools)”</a:t>
            </a:r>
          </a:p>
          <a:p>
            <a:pPr marL="800100" lvl="2" indent="0" algn="r">
              <a:buNone/>
            </a:pPr>
            <a:r>
              <a:rPr lang="en-US" sz="1800" dirty="0"/>
              <a:t>(Lawton, 1975)</a:t>
            </a:r>
          </a:p>
        </p:txBody>
      </p:sp>
    </p:spTree>
    <p:extLst>
      <p:ext uri="{BB962C8B-B14F-4D97-AF65-F5344CB8AC3E}">
        <p14:creationId xmlns:p14="http://schemas.microsoft.com/office/powerpoint/2010/main" val="1393279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438</TotalTime>
  <Words>872</Words>
  <Application>Microsoft Office PowerPoint</Application>
  <PresentationFormat>On-screen Show (4:3)</PresentationFormat>
  <Paragraphs>101</Paragraphs>
  <Slides>17</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Arial</vt:lpstr>
      <vt:lpstr>Calibri</vt:lpstr>
      <vt:lpstr>Century Gothic</vt:lpstr>
      <vt:lpstr>Tahoma</vt:lpstr>
      <vt:lpstr>Times New Roman</vt:lpstr>
      <vt:lpstr>Wingdings</vt:lpstr>
      <vt:lpstr>Wingdings 3</vt:lpstr>
      <vt:lpstr>Ion Boardroom</vt:lpstr>
      <vt:lpstr>Session 3:   Curriculum and Culture</vt:lpstr>
      <vt:lpstr>PowerPoint Presentation</vt:lpstr>
      <vt:lpstr>Key issues</vt:lpstr>
      <vt:lpstr>What does ‘culture’ mean?</vt:lpstr>
      <vt:lpstr>Theorising culture: cultural, social, symbolic and economic capital  (Pierre Bourdieu) </vt:lpstr>
      <vt:lpstr>Other forms of capital</vt:lpstr>
      <vt:lpstr>Social class and forms of capital</vt:lpstr>
      <vt:lpstr>Dennis Lawton on culture</vt:lpstr>
      <vt:lpstr>Culture and curriculum</vt:lpstr>
      <vt:lpstr>Culture and curriculum</vt:lpstr>
      <vt:lpstr>Lawton’s “cultural universals”</vt:lpstr>
      <vt:lpstr>Some questions</vt:lpstr>
      <vt:lpstr>Issues for further consideration</vt:lpstr>
      <vt:lpstr>Culture and curriculum</vt:lpstr>
      <vt:lpstr>Some issues</vt:lpstr>
      <vt:lpstr>Culture and the ‘hidden’ curriculum</vt:lpstr>
      <vt:lpstr>“East is East, West is West”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3:  curriculum(s) and culture</dc:title>
  <dc:creator>Michael Donnelly</dc:creator>
  <cp:lastModifiedBy>Paul Denley</cp:lastModifiedBy>
  <cp:revision>18</cp:revision>
  <cp:lastPrinted>2015-10-09T14:42:07Z</cp:lastPrinted>
  <dcterms:created xsi:type="dcterms:W3CDTF">2014-07-04T18:40:36Z</dcterms:created>
  <dcterms:modified xsi:type="dcterms:W3CDTF">2019-04-18T16:32:33Z</dcterms:modified>
</cp:coreProperties>
</file>