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388"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428980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722F7C-3B45-424D-8A3B-8CE6E692A61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358696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239810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0873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3005841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4146138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166523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3003144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397960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253330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278502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22F7C-3B45-424D-8A3B-8CE6E692A61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55968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22F7C-3B45-424D-8A3B-8CE6E692A614}"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94975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181678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201198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F722F7C-3B45-424D-8A3B-8CE6E692A614}" type="datetimeFigureOut">
              <a:rPr lang="en-US" smtClean="0"/>
              <a:t>4/18/2019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396305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722F7C-3B45-424D-8A3B-8CE6E692A61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E222C-13BD-B743-A77F-706D9AC1AE33}" type="slidenum">
              <a:rPr lang="en-US" smtClean="0"/>
              <a:t>‹#›</a:t>
            </a:fld>
            <a:endParaRPr lang="en-US"/>
          </a:p>
        </p:txBody>
      </p:sp>
    </p:spTree>
    <p:extLst>
      <p:ext uri="{BB962C8B-B14F-4D97-AF65-F5344CB8AC3E}">
        <p14:creationId xmlns:p14="http://schemas.microsoft.com/office/powerpoint/2010/main" val="42425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F722F7C-3B45-424D-8A3B-8CE6E692A614}" type="datetimeFigureOut">
              <a:rPr lang="en-US" smtClean="0"/>
              <a:t>4/18/2019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6CE222C-13BD-B743-A77F-706D9AC1AE33}" type="slidenum">
              <a:rPr lang="en-US" smtClean="0"/>
              <a:t>‹#›</a:t>
            </a:fld>
            <a:endParaRPr lang="en-US"/>
          </a:p>
        </p:txBody>
      </p:sp>
    </p:spTree>
    <p:extLst>
      <p:ext uri="{BB962C8B-B14F-4D97-AF65-F5344CB8AC3E}">
        <p14:creationId xmlns:p14="http://schemas.microsoft.com/office/powerpoint/2010/main" val="193443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736" y="371710"/>
            <a:ext cx="4994356" cy="2638190"/>
          </a:xfrm>
        </p:spPr>
        <p:txBody>
          <a:bodyPr>
            <a:normAutofit fontScale="90000"/>
          </a:bodyPr>
          <a:lstStyle/>
          <a:p>
            <a:r>
              <a:rPr lang="en-US" sz="4400" b="1" dirty="0"/>
              <a:t>A Socio-Cultural Approach to Curriculum Theory:  Basil Bernstein</a:t>
            </a:r>
          </a:p>
        </p:txBody>
      </p:sp>
      <p:sp>
        <p:nvSpPr>
          <p:cNvPr id="3" name="Subtitle 2"/>
          <p:cNvSpPr>
            <a:spLocks noGrp="1"/>
          </p:cNvSpPr>
          <p:nvPr>
            <p:ph type="subTitle" idx="1"/>
          </p:nvPr>
        </p:nvSpPr>
        <p:spPr>
          <a:xfrm>
            <a:off x="1371600" y="3009900"/>
            <a:ext cx="6400800" cy="3156984"/>
          </a:xfrm>
        </p:spPr>
        <p:txBody>
          <a:bodyPr>
            <a:noAutofit/>
          </a:bodyPr>
          <a:lstStyle/>
          <a:p>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Introduce Bernstein and his perspective on education</a:t>
            </a:r>
          </a:p>
          <a:p>
            <a:pPr marL="342900" indent="-342900" algn="l">
              <a:buFont typeface="Arial" panose="020B0604020202020204" pitchFamily="34" charset="0"/>
              <a:buChar char="•"/>
            </a:pPr>
            <a:r>
              <a:rPr lang="en-US" sz="2400" dirty="0">
                <a:solidFill>
                  <a:schemeClr val="tx1"/>
                </a:solidFill>
              </a:rPr>
              <a:t>Explore some of Bernstein’s key concepts and ideas</a:t>
            </a:r>
          </a:p>
          <a:p>
            <a:pPr marL="342900" indent="-342900" algn="l">
              <a:buFont typeface="Arial" panose="020B0604020202020204" pitchFamily="34" charset="0"/>
              <a:buChar char="•"/>
            </a:pPr>
            <a:r>
              <a:rPr lang="en-US" sz="2400" dirty="0">
                <a:solidFill>
                  <a:schemeClr val="tx1"/>
                </a:solidFill>
              </a:rPr>
              <a:t>Consider how they might be applied to the study of curriculum</a:t>
            </a:r>
          </a:p>
        </p:txBody>
      </p:sp>
      <p:pic>
        <p:nvPicPr>
          <p:cNvPr id="4" name="Picture 2" descr="http://www.historylearningsite.co.uk/uploads/pics/bernste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92" y="371709"/>
            <a:ext cx="1926814"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7489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509172063"/>
              </p:ext>
            </p:extLst>
          </p:nvPr>
        </p:nvGraphicFramePr>
        <p:xfrm>
          <a:off x="457200" y="2348880"/>
          <a:ext cx="8229600" cy="2520279"/>
        </p:xfrm>
        <a:graphic>
          <a:graphicData uri="http://schemas.openxmlformats.org/drawingml/2006/table">
            <a:tbl>
              <a:tblPr firstRow="1" bandRow="1">
                <a:tableStyleId>{2D5ABB26-0587-4C30-8999-92F81FD0307C}</a:tableStyleId>
              </a:tblPr>
              <a:tblGrid>
                <a:gridCol w="2870791">
                  <a:extLst>
                    <a:ext uri="{9D8B030D-6E8A-4147-A177-3AD203B41FA5}">
                      <a16:colId xmlns:a16="http://schemas.microsoft.com/office/drawing/2014/main" val="20000"/>
                    </a:ext>
                  </a:extLst>
                </a:gridCol>
                <a:gridCol w="2615609">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208353">
                <a:tc>
                  <a:txBody>
                    <a:bodyPr/>
                    <a:lstStyle/>
                    <a:p>
                      <a:pPr algn="ctr"/>
                      <a:endParaRPr lang="en-GB" sz="3200" dirty="0"/>
                    </a:p>
                  </a:txBody>
                  <a:tcPr marL="94053" marR="94053">
                    <a:lnL>
                      <a:noFill/>
                    </a:lnL>
                    <a:lnR w="12700" cap="flat" cmpd="sng" algn="ctr">
                      <a:solidFill>
                        <a:scrgbClr r="0" g="0" b="0"/>
                      </a:solidFill>
                      <a:prstDash val="lgDash"/>
                      <a:round/>
                      <a:headEnd type="none" w="med" len="med"/>
                      <a:tailEnd type="none" w="med" len="med"/>
                    </a:lnR>
                    <a:lnT>
                      <a:noFill/>
                    </a:lnT>
                    <a:lnB w="12700" cap="flat" cmpd="sng" algn="ctr">
                      <a:solidFill>
                        <a:scrgbClr r="0" g="0" b="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en-GB" sz="3200" dirty="0"/>
                        <a:t>Collection code</a:t>
                      </a:r>
                    </a:p>
                  </a:txBody>
                  <a:tcPr marL="94053" marR="94053">
                    <a:lnL w="12700" cap="flat" cmpd="sng" algn="ctr">
                      <a:solidFill>
                        <a:scrgbClr r="0" g="0" b="0"/>
                      </a:solidFill>
                      <a:prstDash val="lgDash"/>
                      <a:round/>
                      <a:headEnd type="none" w="med" len="med"/>
                      <a:tailEnd type="none" w="med" len="med"/>
                    </a:lnL>
                    <a:lnR w="12700" cap="flat" cmpd="sng" algn="ctr">
                      <a:solidFill>
                        <a:scrgbClr r="0" g="0" b="0"/>
                      </a:solidFill>
                      <a:prstDash val="lgDash"/>
                      <a:round/>
                      <a:headEnd type="none" w="med" len="med"/>
                      <a:tailEnd type="none" w="med" len="med"/>
                    </a:lnR>
                    <a:lnT>
                      <a:noFill/>
                    </a:lnT>
                    <a:lnB w="12700" cap="flat" cmpd="sng" algn="ctr">
                      <a:solidFill>
                        <a:scrgbClr r="0" g="0" b="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en-GB" sz="3200" dirty="0"/>
                        <a:t>Integrated code</a:t>
                      </a:r>
                    </a:p>
                  </a:txBody>
                  <a:tcPr marL="94053" marR="94053">
                    <a:lnL w="12700" cap="flat" cmpd="sng" algn="ctr">
                      <a:solidFill>
                        <a:scrgbClr r="0" g="0" b="0"/>
                      </a:solidFill>
                      <a:prstDash val="lgDash"/>
                      <a:round/>
                      <a:headEnd type="none" w="med" len="med"/>
                      <a:tailEnd type="none" w="med" len="med"/>
                    </a:lnL>
                    <a:lnR>
                      <a:noFill/>
                    </a:lnR>
                    <a:lnT>
                      <a:noFill/>
                    </a:lnT>
                    <a:lnB w="12700" cap="flat" cmpd="sng" algn="ctr">
                      <a:solidFill>
                        <a:scrgbClr r="0" g="0" b="0"/>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5963">
                <a:tc>
                  <a:txBody>
                    <a:bodyPr/>
                    <a:lstStyle/>
                    <a:p>
                      <a:pPr algn="ctr"/>
                      <a:r>
                        <a:rPr lang="en-GB" sz="3200" dirty="0"/>
                        <a:t>Classification</a:t>
                      </a:r>
                    </a:p>
                  </a:txBody>
                  <a:tcPr marL="94053" marR="94053">
                    <a:lnL>
                      <a:noFill/>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t>Strong</a:t>
                      </a:r>
                    </a:p>
                  </a:txBody>
                  <a:tcPr marL="94053" marR="94053">
                    <a:lnL w="12700" cap="flat" cmpd="sng" algn="ctr">
                      <a:solidFill>
                        <a:scrgbClr r="0" g="0" b="0"/>
                      </a:solidFill>
                      <a:prstDash val="lgDash"/>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t>Weak</a:t>
                      </a:r>
                    </a:p>
                  </a:txBody>
                  <a:tcPr marL="94053" marR="94053">
                    <a:lnL w="12700" cap="flat" cmpd="sng" algn="ctr">
                      <a:solidFill>
                        <a:scrgbClr r="0" g="0" b="0"/>
                      </a:solidFill>
                      <a:prstDash val="lgDash"/>
                      <a:round/>
                      <a:headEnd type="none" w="med" len="med"/>
                      <a:tailEnd type="none" w="med" len="med"/>
                    </a:lnL>
                    <a:lnR>
                      <a:noFill/>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5963">
                <a:tc>
                  <a:txBody>
                    <a:bodyPr/>
                    <a:lstStyle/>
                    <a:p>
                      <a:pPr algn="ctr"/>
                      <a:r>
                        <a:rPr lang="en-GB" sz="3200" dirty="0"/>
                        <a:t>Framing</a:t>
                      </a:r>
                    </a:p>
                  </a:txBody>
                  <a:tcPr marL="94053" marR="94053">
                    <a:lnL>
                      <a:noFill/>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t>Strong</a:t>
                      </a:r>
                    </a:p>
                  </a:txBody>
                  <a:tcPr marL="94053" marR="94053">
                    <a:lnL w="12700" cap="flat" cmpd="sng" algn="ctr">
                      <a:solidFill>
                        <a:scrgbClr r="0" g="0" b="0"/>
                      </a:solidFill>
                      <a:prstDash val="lgDash"/>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t>Weak</a:t>
                      </a:r>
                    </a:p>
                  </a:txBody>
                  <a:tcPr marL="94053" marR="94053">
                    <a:lnL w="12700" cap="flat" cmpd="sng" algn="ctr">
                      <a:solidFill>
                        <a:scrgbClr r="0" g="0" b="0"/>
                      </a:solidFill>
                      <a:prstDash val="lgDash"/>
                      <a:round/>
                      <a:headEnd type="none" w="med" len="med"/>
                      <a:tailEnd type="none" w="med" len="med"/>
                    </a:lnL>
                    <a:lnR>
                      <a:noFill/>
                    </a:lnR>
                    <a:lnT w="12700" cap="flat" cmpd="sng" algn="ctr">
                      <a:solidFill>
                        <a:scrgbClr r="0" g="0" b="0"/>
                      </a:solidFill>
                      <a:prstDash val="lgDash"/>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895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code</a:t>
            </a:r>
          </a:p>
        </p:txBody>
      </p:sp>
      <p:sp>
        <p:nvSpPr>
          <p:cNvPr id="3" name="Content Placeholder 2"/>
          <p:cNvSpPr>
            <a:spLocks noGrp="1"/>
          </p:cNvSpPr>
          <p:nvPr>
            <p:ph idx="1"/>
          </p:nvPr>
        </p:nvSpPr>
        <p:spPr/>
        <p:txBody>
          <a:bodyPr>
            <a:normAutofit/>
          </a:bodyPr>
          <a:lstStyle/>
          <a:p>
            <a:pPr>
              <a:lnSpc>
                <a:spcPct val="150000"/>
              </a:lnSpc>
            </a:pPr>
            <a:r>
              <a:rPr lang="en-GB" sz="2400" i="1" dirty="0"/>
              <a:t>‘</a:t>
            </a:r>
            <a:r>
              <a:rPr lang="en-GB" i="1" dirty="0"/>
              <a:t>Any organisation of educational knowledge which involves strong classification gives rise to … a collection code’ (Bernstein 1975: 90).</a:t>
            </a:r>
          </a:p>
          <a:p>
            <a:pPr>
              <a:lnSpc>
                <a:spcPct val="150000"/>
              </a:lnSpc>
            </a:pPr>
            <a:r>
              <a:rPr lang="en-GB" i="1" dirty="0"/>
              <a:t>‘The extent of specialisation can be measured in terms of the number of closed contents publicly examined at the end of the secondary educational stage’ (p. 90)</a:t>
            </a:r>
          </a:p>
          <a:p>
            <a:endParaRPr lang="en-US" dirty="0"/>
          </a:p>
        </p:txBody>
      </p:sp>
    </p:spTree>
    <p:extLst>
      <p:ext uri="{BB962C8B-B14F-4D97-AF65-F5344CB8AC3E}">
        <p14:creationId xmlns:p14="http://schemas.microsoft.com/office/powerpoint/2010/main" val="244184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01843"/>
            <a:ext cx="7055380" cy="1400530"/>
          </a:xfrm>
        </p:spPr>
        <p:txBody>
          <a:bodyPr/>
          <a:lstStyle/>
          <a:p>
            <a:r>
              <a:rPr lang="en-US" dirty="0"/>
              <a:t>Integrated code</a:t>
            </a:r>
          </a:p>
        </p:txBody>
      </p:sp>
      <p:sp>
        <p:nvSpPr>
          <p:cNvPr id="3" name="Content Placeholder 2"/>
          <p:cNvSpPr>
            <a:spLocks noGrp="1"/>
          </p:cNvSpPr>
          <p:nvPr>
            <p:ph idx="1"/>
          </p:nvPr>
        </p:nvSpPr>
        <p:spPr>
          <a:xfrm>
            <a:off x="644198" y="1371599"/>
            <a:ext cx="7213262" cy="4933508"/>
          </a:xfrm>
        </p:spPr>
        <p:txBody>
          <a:bodyPr>
            <a:noAutofit/>
          </a:bodyPr>
          <a:lstStyle/>
          <a:p>
            <a:pPr>
              <a:lnSpc>
                <a:spcPct val="150000"/>
              </a:lnSpc>
            </a:pPr>
            <a:r>
              <a:rPr lang="en-GB" sz="1400" i="1" dirty="0">
                <a:cs typeface="Times New Roman" pitchFamily="18" charset="0"/>
              </a:rPr>
              <a:t>‘Any organization of educational knowledge which involves a marked attempt to reduce the strength of classification is here called an integrated code’</a:t>
            </a:r>
          </a:p>
          <a:p>
            <a:pPr>
              <a:lnSpc>
                <a:spcPct val="150000"/>
              </a:lnSpc>
            </a:pPr>
            <a:r>
              <a:rPr lang="en-GB" sz="1400" i="1" dirty="0">
                <a:cs typeface="Times New Roman" pitchFamily="18" charset="0"/>
              </a:rPr>
              <a:t>‘Where we have integration, the various contents are subordinate to some idea which reduces their isolation from each other</a:t>
            </a:r>
          </a:p>
          <a:p>
            <a:pPr>
              <a:lnSpc>
                <a:spcPct val="150000"/>
              </a:lnSpc>
            </a:pPr>
            <a:r>
              <a:rPr lang="en-GB" sz="1400" i="1" dirty="0">
                <a:cs typeface="Times New Roman" pitchFamily="18" charset="0"/>
              </a:rPr>
              <a:t>‘Integrated code will not permit the variations in pedagogy and evaluation that are possible within collection codes’</a:t>
            </a:r>
          </a:p>
          <a:p>
            <a:pPr>
              <a:lnSpc>
                <a:spcPct val="150000"/>
              </a:lnSpc>
            </a:pPr>
            <a:r>
              <a:rPr lang="en-GB" sz="1400" i="1" dirty="0">
                <a:cs typeface="Times New Roman" pitchFamily="18" charset="0"/>
              </a:rPr>
              <a:t>‘there will be a pronounced movement towards a common pedagogy and a tendency towards a common system of evaluation. In other words, integrated codes will, at the level of the teachers, probably create homogeneity of teaching practice’</a:t>
            </a:r>
          </a:p>
          <a:p>
            <a:pPr>
              <a:lnSpc>
                <a:spcPct val="150000"/>
              </a:lnSpc>
            </a:pPr>
            <a:r>
              <a:rPr lang="en-GB" sz="1400" i="1" dirty="0">
                <a:cs typeface="Times New Roman" pitchFamily="18" charset="0"/>
              </a:rPr>
              <a:t>‘integrated codes may require a high level of ideological consensus, and this may affect the recruitment of staff’.</a:t>
            </a:r>
            <a:r>
              <a:rPr lang="en-GB" sz="1400" i="1" dirty="0"/>
              <a:t> </a:t>
            </a:r>
            <a:endParaRPr lang="en-US" sz="1400" i="1" dirty="0"/>
          </a:p>
        </p:txBody>
      </p:sp>
    </p:spTree>
    <p:extLst>
      <p:ext uri="{BB962C8B-B14F-4D97-AF65-F5344CB8AC3E}">
        <p14:creationId xmlns:p14="http://schemas.microsoft.com/office/powerpoint/2010/main" val="25272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91" y="210071"/>
            <a:ext cx="7474688" cy="782006"/>
          </a:xfrm>
        </p:spPr>
        <p:txBody>
          <a:bodyPr/>
          <a:lstStyle/>
          <a:p>
            <a:pPr marL="0" indent="0">
              <a:buNone/>
            </a:pPr>
            <a:r>
              <a:rPr lang="en-GB" dirty="0"/>
              <a:t>A link between 'the formal organization of the school and the disciplinary organization of knowledge' (Siskin 1994: 37)</a:t>
            </a:r>
          </a:p>
          <a:p>
            <a:endParaRPr lang="en-GB" dirty="0"/>
          </a:p>
        </p:txBody>
      </p:sp>
      <p:pic>
        <p:nvPicPr>
          <p:cNvPr id="4" name="Picture 4" descr="C:\Documents and Settings\jimc\My Documents\Chris James seminar\Jim's schema.JPG"/>
          <p:cNvPicPr>
            <a:picLocks noChangeAspect="1" noChangeArrowheads="1"/>
          </p:cNvPicPr>
          <p:nvPr/>
        </p:nvPicPr>
        <p:blipFill>
          <a:blip r:embed="rId2" cstate="print"/>
          <a:srcRect/>
          <a:stretch>
            <a:fillRect/>
          </a:stretch>
        </p:blipFill>
        <p:spPr bwMode="auto">
          <a:xfrm>
            <a:off x="1295400" y="1387290"/>
            <a:ext cx="5940896" cy="4803959"/>
          </a:xfrm>
          <a:prstGeom prst="rect">
            <a:avLst/>
          </a:prstGeom>
          <a:noFill/>
          <a:ln w="9525">
            <a:noFill/>
            <a:miter lim="800000"/>
            <a:headEnd/>
            <a:tailEnd/>
          </a:ln>
        </p:spPr>
      </p:pic>
      <p:sp>
        <p:nvSpPr>
          <p:cNvPr id="5" name="Line 5"/>
          <p:cNvSpPr>
            <a:spLocks noChangeShapeType="1"/>
          </p:cNvSpPr>
          <p:nvPr/>
        </p:nvSpPr>
        <p:spPr bwMode="auto">
          <a:xfrm>
            <a:off x="2204864" y="3429000"/>
            <a:ext cx="1143000" cy="0"/>
          </a:xfrm>
          <a:prstGeom prst="line">
            <a:avLst/>
          </a:prstGeom>
          <a:noFill/>
          <a:ln w="9525">
            <a:solidFill>
              <a:srgbClr val="FF0000"/>
            </a:solidFill>
            <a:round/>
            <a:headEnd/>
            <a:tailEnd type="triangle" w="med" len="med"/>
          </a:ln>
        </p:spPr>
        <p:txBody>
          <a:bodyPr/>
          <a:lstStyle/>
          <a:p>
            <a:endParaRPr lang="en-GB"/>
          </a:p>
        </p:txBody>
      </p:sp>
      <p:sp>
        <p:nvSpPr>
          <p:cNvPr id="6" name="Text Box 6"/>
          <p:cNvSpPr txBox="1">
            <a:spLocks noChangeArrowheads="1"/>
          </p:cNvSpPr>
          <p:nvPr/>
        </p:nvSpPr>
        <p:spPr bwMode="auto">
          <a:xfrm>
            <a:off x="1251992" y="3068960"/>
            <a:ext cx="1447800" cy="396875"/>
          </a:xfrm>
          <a:prstGeom prst="rect">
            <a:avLst/>
          </a:prstGeom>
          <a:noFill/>
          <a:ln w="9525">
            <a:noFill/>
            <a:miter lim="800000"/>
            <a:headEnd/>
            <a:tailEnd/>
          </a:ln>
        </p:spPr>
        <p:txBody>
          <a:bodyPr>
            <a:spAutoFit/>
          </a:bodyPr>
          <a:lstStyle/>
          <a:p>
            <a:pPr>
              <a:spcBef>
                <a:spcPct val="50000"/>
              </a:spcBef>
            </a:pPr>
            <a:r>
              <a:rPr lang="en-GB" sz="1000" dirty="0">
                <a:solidFill>
                  <a:srgbClr val="FF0000"/>
                </a:solidFill>
                <a:latin typeface="Arial Unicode MS" pitchFamily="34" charset="-128"/>
              </a:rPr>
              <a:t>Strong boundaries between subjects</a:t>
            </a:r>
          </a:p>
        </p:txBody>
      </p:sp>
      <p:sp>
        <p:nvSpPr>
          <p:cNvPr id="7" name="Text Box 8"/>
          <p:cNvSpPr txBox="1">
            <a:spLocks noChangeArrowheads="1"/>
          </p:cNvSpPr>
          <p:nvPr/>
        </p:nvSpPr>
        <p:spPr bwMode="auto">
          <a:xfrm>
            <a:off x="7239000" y="3200400"/>
            <a:ext cx="1447800" cy="396875"/>
          </a:xfrm>
          <a:prstGeom prst="rect">
            <a:avLst/>
          </a:prstGeom>
          <a:noFill/>
          <a:ln w="9525">
            <a:noFill/>
            <a:miter lim="800000"/>
            <a:headEnd/>
            <a:tailEnd/>
          </a:ln>
        </p:spPr>
        <p:txBody>
          <a:bodyPr>
            <a:spAutoFit/>
          </a:bodyPr>
          <a:lstStyle/>
          <a:p>
            <a:pPr>
              <a:spcBef>
                <a:spcPct val="50000"/>
              </a:spcBef>
            </a:pPr>
            <a:r>
              <a:rPr lang="en-GB" sz="1000" dirty="0">
                <a:solidFill>
                  <a:srgbClr val="FF0000"/>
                </a:solidFill>
                <a:latin typeface="Arial Unicode MS" pitchFamily="34" charset="-128"/>
              </a:rPr>
              <a:t>Weak boundaries between subjects</a:t>
            </a:r>
          </a:p>
        </p:txBody>
      </p:sp>
      <p:sp>
        <p:nvSpPr>
          <p:cNvPr id="8" name="Line 10"/>
          <p:cNvSpPr>
            <a:spLocks noChangeShapeType="1"/>
          </p:cNvSpPr>
          <p:nvPr/>
        </p:nvSpPr>
        <p:spPr bwMode="auto">
          <a:xfrm>
            <a:off x="5943600" y="3429000"/>
            <a:ext cx="1295400" cy="0"/>
          </a:xfrm>
          <a:prstGeom prst="line">
            <a:avLst/>
          </a:prstGeom>
          <a:noFill/>
          <a:ln w="9525">
            <a:solidFill>
              <a:srgbClr val="FF0000"/>
            </a:solidFill>
            <a:round/>
            <a:headEnd type="triangle" w="med" len="med"/>
            <a:tailEnd/>
          </a:ln>
        </p:spPr>
        <p:txBody>
          <a:bodyPr/>
          <a:lstStyle/>
          <a:p>
            <a:endParaRPr lang="en-GB"/>
          </a:p>
        </p:txBody>
      </p:sp>
      <p:sp>
        <p:nvSpPr>
          <p:cNvPr id="9" name="Text Box 11"/>
          <p:cNvSpPr txBox="1">
            <a:spLocks noChangeArrowheads="1"/>
          </p:cNvSpPr>
          <p:nvPr/>
        </p:nvSpPr>
        <p:spPr bwMode="auto">
          <a:xfrm>
            <a:off x="467544" y="4221088"/>
            <a:ext cx="1295400" cy="549275"/>
          </a:xfrm>
          <a:prstGeom prst="rect">
            <a:avLst/>
          </a:prstGeom>
          <a:noFill/>
          <a:ln w="9525">
            <a:noFill/>
            <a:miter lim="800000"/>
            <a:headEnd/>
            <a:tailEnd/>
          </a:ln>
        </p:spPr>
        <p:txBody>
          <a:bodyPr>
            <a:spAutoFit/>
          </a:bodyPr>
          <a:lstStyle/>
          <a:p>
            <a:pPr>
              <a:spcBef>
                <a:spcPct val="50000"/>
              </a:spcBef>
            </a:pPr>
            <a:r>
              <a:rPr lang="en-GB" sz="1000" dirty="0">
                <a:solidFill>
                  <a:srgbClr val="FF0000"/>
                </a:solidFill>
                <a:latin typeface="Arial Unicode MS" pitchFamily="34" charset="-128"/>
              </a:rPr>
              <a:t>Strong boundary between  teachers and learners</a:t>
            </a:r>
          </a:p>
        </p:txBody>
      </p:sp>
      <p:sp>
        <p:nvSpPr>
          <p:cNvPr id="10" name="Line 12"/>
          <p:cNvSpPr>
            <a:spLocks noChangeShapeType="1"/>
          </p:cNvSpPr>
          <p:nvPr/>
        </p:nvSpPr>
        <p:spPr bwMode="auto">
          <a:xfrm>
            <a:off x="1628800" y="4437112"/>
            <a:ext cx="1143000" cy="0"/>
          </a:xfrm>
          <a:prstGeom prst="line">
            <a:avLst/>
          </a:prstGeom>
          <a:noFill/>
          <a:ln w="9525">
            <a:solidFill>
              <a:srgbClr val="FF0000"/>
            </a:solidFill>
            <a:round/>
            <a:headEnd/>
            <a:tailEnd type="triangle" w="med" len="med"/>
          </a:ln>
        </p:spPr>
        <p:txBody>
          <a:bodyPr/>
          <a:lstStyle/>
          <a:p>
            <a:endParaRPr lang="en-GB"/>
          </a:p>
        </p:txBody>
      </p:sp>
      <p:sp>
        <p:nvSpPr>
          <p:cNvPr id="11" name="Line 13"/>
          <p:cNvSpPr>
            <a:spLocks noChangeShapeType="1"/>
          </p:cNvSpPr>
          <p:nvPr/>
        </p:nvSpPr>
        <p:spPr bwMode="auto">
          <a:xfrm>
            <a:off x="6372200" y="4437112"/>
            <a:ext cx="790600" cy="134888"/>
          </a:xfrm>
          <a:prstGeom prst="line">
            <a:avLst/>
          </a:prstGeom>
          <a:noFill/>
          <a:ln w="9525">
            <a:solidFill>
              <a:srgbClr val="FF0000"/>
            </a:solidFill>
            <a:round/>
            <a:headEnd type="triangle" w="med" len="med"/>
            <a:tailEnd/>
          </a:ln>
        </p:spPr>
        <p:txBody>
          <a:bodyPr/>
          <a:lstStyle/>
          <a:p>
            <a:endParaRPr lang="en-GB"/>
          </a:p>
        </p:txBody>
      </p:sp>
      <p:sp>
        <p:nvSpPr>
          <p:cNvPr id="12" name="Text Box 14"/>
          <p:cNvSpPr txBox="1">
            <a:spLocks noChangeArrowheads="1"/>
          </p:cNvSpPr>
          <p:nvPr/>
        </p:nvSpPr>
        <p:spPr bwMode="auto">
          <a:xfrm>
            <a:off x="7162800" y="4419600"/>
            <a:ext cx="1676400" cy="396875"/>
          </a:xfrm>
          <a:prstGeom prst="rect">
            <a:avLst/>
          </a:prstGeom>
          <a:noFill/>
          <a:ln w="9525">
            <a:noFill/>
            <a:miter lim="800000"/>
            <a:headEnd/>
            <a:tailEnd/>
          </a:ln>
        </p:spPr>
        <p:txBody>
          <a:bodyPr>
            <a:spAutoFit/>
          </a:bodyPr>
          <a:lstStyle/>
          <a:p>
            <a:pPr>
              <a:spcBef>
                <a:spcPct val="50000"/>
              </a:spcBef>
            </a:pPr>
            <a:r>
              <a:rPr lang="en-GB" sz="1000" dirty="0">
                <a:solidFill>
                  <a:srgbClr val="FF0000"/>
                </a:solidFill>
                <a:latin typeface="Arial Unicode MS" pitchFamily="34" charset="-128"/>
              </a:rPr>
              <a:t>Weak boundary between  teachers and learners</a:t>
            </a:r>
            <a:endParaRPr lang="en-GB" sz="1000" dirty="0">
              <a:latin typeface="Arial Unicode MS" pitchFamily="34" charset="-128"/>
            </a:endParaRPr>
          </a:p>
        </p:txBody>
      </p:sp>
      <p:sp>
        <p:nvSpPr>
          <p:cNvPr id="13" name="Text Box 15"/>
          <p:cNvSpPr txBox="1">
            <a:spLocks noChangeArrowheads="1"/>
          </p:cNvSpPr>
          <p:nvPr/>
        </p:nvSpPr>
        <p:spPr bwMode="auto">
          <a:xfrm>
            <a:off x="417984" y="3536181"/>
            <a:ext cx="2209800" cy="396875"/>
          </a:xfrm>
          <a:prstGeom prst="rect">
            <a:avLst/>
          </a:prstGeom>
          <a:noFill/>
          <a:ln w="9525">
            <a:noFill/>
            <a:miter lim="800000"/>
            <a:headEnd/>
            <a:tailEnd/>
          </a:ln>
        </p:spPr>
        <p:txBody>
          <a:bodyPr>
            <a:spAutoFit/>
          </a:bodyPr>
          <a:lstStyle/>
          <a:p>
            <a:pPr>
              <a:spcBef>
                <a:spcPct val="50000"/>
              </a:spcBef>
            </a:pPr>
            <a:r>
              <a:rPr lang="en-GB" sz="1000" dirty="0">
                <a:solidFill>
                  <a:srgbClr val="FF0000"/>
                </a:solidFill>
                <a:latin typeface="Arial Unicode MS" pitchFamily="34" charset="-128"/>
              </a:rPr>
              <a:t>Strong hierarchical relationships between teachers in departments</a:t>
            </a:r>
            <a:endParaRPr lang="en-GB" sz="1000" dirty="0">
              <a:latin typeface="Arial Unicode MS" pitchFamily="34" charset="-128"/>
            </a:endParaRPr>
          </a:p>
        </p:txBody>
      </p:sp>
      <p:sp>
        <p:nvSpPr>
          <p:cNvPr id="14" name="Line 16"/>
          <p:cNvSpPr>
            <a:spLocks noChangeShapeType="1"/>
          </p:cNvSpPr>
          <p:nvPr/>
        </p:nvSpPr>
        <p:spPr bwMode="auto">
          <a:xfrm>
            <a:off x="2394992" y="3861048"/>
            <a:ext cx="304800" cy="0"/>
          </a:xfrm>
          <a:prstGeom prst="line">
            <a:avLst/>
          </a:prstGeom>
          <a:noFill/>
          <a:ln w="9525">
            <a:solidFill>
              <a:srgbClr val="FF0000"/>
            </a:solidFill>
            <a:round/>
            <a:headEnd/>
            <a:tailEnd type="triangle" w="med" len="med"/>
          </a:ln>
        </p:spPr>
        <p:txBody>
          <a:bodyPr/>
          <a:lstStyle/>
          <a:p>
            <a:endParaRPr lang="en-GB"/>
          </a:p>
        </p:txBody>
      </p:sp>
      <p:sp>
        <p:nvSpPr>
          <p:cNvPr id="15" name="Text Box 20"/>
          <p:cNvSpPr txBox="1">
            <a:spLocks noChangeArrowheads="1"/>
          </p:cNvSpPr>
          <p:nvPr/>
        </p:nvSpPr>
        <p:spPr bwMode="auto">
          <a:xfrm>
            <a:off x="7164288" y="3599805"/>
            <a:ext cx="1920875" cy="549275"/>
          </a:xfrm>
          <a:prstGeom prst="rect">
            <a:avLst/>
          </a:prstGeom>
          <a:noFill/>
          <a:ln w="9525">
            <a:noFill/>
            <a:miter lim="800000"/>
            <a:headEnd/>
            <a:tailEnd/>
          </a:ln>
        </p:spPr>
        <p:txBody>
          <a:bodyPr>
            <a:spAutoFit/>
          </a:bodyPr>
          <a:lstStyle/>
          <a:p>
            <a:r>
              <a:rPr lang="en-GB" sz="1000" dirty="0">
                <a:solidFill>
                  <a:srgbClr val="FF0000"/>
                </a:solidFill>
                <a:latin typeface="Arial Unicode MS" pitchFamily="34" charset="-128"/>
              </a:rPr>
              <a:t>Strong horizontal relationships between teachers across departments</a:t>
            </a:r>
          </a:p>
        </p:txBody>
      </p:sp>
      <p:sp>
        <p:nvSpPr>
          <p:cNvPr id="16" name="Line 21"/>
          <p:cNvSpPr>
            <a:spLocks noChangeShapeType="1"/>
          </p:cNvSpPr>
          <p:nvPr/>
        </p:nvSpPr>
        <p:spPr bwMode="auto">
          <a:xfrm flipV="1">
            <a:off x="6372200" y="3789040"/>
            <a:ext cx="792088" cy="216024"/>
          </a:xfrm>
          <a:prstGeom prst="line">
            <a:avLst/>
          </a:prstGeom>
          <a:noFill/>
          <a:ln w="9525">
            <a:solidFill>
              <a:srgbClr val="FF0000"/>
            </a:solidFill>
            <a:round/>
            <a:headEnd type="triangle" w="med" len="med"/>
            <a:tailEnd/>
          </a:ln>
        </p:spPr>
        <p:txBody>
          <a:bodyPr/>
          <a:lstStyle/>
          <a:p>
            <a:endParaRPr lang="en-GB"/>
          </a:p>
        </p:txBody>
      </p:sp>
      <p:sp>
        <p:nvSpPr>
          <p:cNvPr id="17" name="Text Box 22"/>
          <p:cNvSpPr txBox="1">
            <a:spLocks noChangeArrowheads="1"/>
          </p:cNvSpPr>
          <p:nvPr/>
        </p:nvSpPr>
        <p:spPr bwMode="auto">
          <a:xfrm>
            <a:off x="1331640" y="2060848"/>
            <a:ext cx="1143000" cy="244475"/>
          </a:xfrm>
          <a:prstGeom prst="rect">
            <a:avLst/>
          </a:prstGeom>
          <a:noFill/>
          <a:ln w="9525">
            <a:noFill/>
            <a:miter lim="800000"/>
            <a:headEnd/>
            <a:tailEnd/>
          </a:ln>
        </p:spPr>
        <p:txBody>
          <a:bodyPr>
            <a:spAutoFit/>
          </a:bodyPr>
          <a:lstStyle/>
          <a:p>
            <a:pPr>
              <a:spcBef>
                <a:spcPct val="50000"/>
              </a:spcBef>
            </a:pPr>
            <a:r>
              <a:rPr lang="en-GB" sz="1000" dirty="0">
                <a:solidFill>
                  <a:srgbClr val="FF0000"/>
                </a:solidFill>
                <a:latin typeface="Arial Unicode MS" pitchFamily="34" charset="-128"/>
              </a:rPr>
              <a:t>COLLECTION</a:t>
            </a:r>
          </a:p>
        </p:txBody>
      </p:sp>
      <p:sp>
        <p:nvSpPr>
          <p:cNvPr id="18" name="Text Box 23"/>
          <p:cNvSpPr txBox="1">
            <a:spLocks noChangeArrowheads="1"/>
          </p:cNvSpPr>
          <p:nvPr/>
        </p:nvSpPr>
        <p:spPr bwMode="auto">
          <a:xfrm>
            <a:off x="4644008" y="2060847"/>
            <a:ext cx="1371600" cy="244475"/>
          </a:xfrm>
          <a:prstGeom prst="rect">
            <a:avLst/>
          </a:prstGeom>
          <a:noFill/>
          <a:ln w="9525">
            <a:noFill/>
            <a:miter lim="800000"/>
            <a:headEnd/>
            <a:tailEnd/>
          </a:ln>
        </p:spPr>
        <p:txBody>
          <a:bodyPr>
            <a:spAutoFit/>
          </a:bodyPr>
          <a:lstStyle/>
          <a:p>
            <a:pPr>
              <a:spcBef>
                <a:spcPct val="50000"/>
              </a:spcBef>
            </a:pPr>
            <a:r>
              <a:rPr lang="en-GB" sz="1000" dirty="0">
                <a:solidFill>
                  <a:srgbClr val="FF0000"/>
                </a:solidFill>
                <a:latin typeface="Arial Unicode MS" pitchFamily="34" charset="-128"/>
              </a:rPr>
              <a:t>INTEGRATION</a:t>
            </a:r>
            <a:endParaRPr lang="en-GB" sz="1000" dirty="0">
              <a:latin typeface="Arial Unicode MS" pitchFamily="34" charset="-128"/>
            </a:endParaRPr>
          </a:p>
        </p:txBody>
      </p:sp>
      <p:sp>
        <p:nvSpPr>
          <p:cNvPr id="19" name="Oval 18"/>
          <p:cNvSpPr/>
          <p:nvPr/>
        </p:nvSpPr>
        <p:spPr>
          <a:xfrm>
            <a:off x="539552" y="6309320"/>
            <a:ext cx="8208912" cy="5040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does this relate to your school setting?</a:t>
            </a:r>
          </a:p>
        </p:txBody>
      </p:sp>
    </p:spTree>
    <p:extLst>
      <p:ext uri="{BB962C8B-B14F-4D97-AF65-F5344CB8AC3E}">
        <p14:creationId xmlns:p14="http://schemas.microsoft.com/office/powerpoint/2010/main" val="420715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2"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 presetClass="entr" presetSubtype="2"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0-#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2"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childTnLst>
                          </p:cTn>
                        </p:par>
                        <p:par>
                          <p:cTn id="68" fill="hold">
                            <p:stCondLst>
                              <p:cond delay="1500"/>
                            </p:stCondLst>
                            <p:childTnLst>
                              <p:par>
                                <p:cTn id="69" presetID="2" presetClass="entr" presetSubtype="2"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1+#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7" grpId="0" autoUpdateAnimBg="0"/>
      <p:bldP spid="8" grpId="0" animBg="1"/>
      <p:bldP spid="9" grpId="0" autoUpdateAnimBg="0"/>
      <p:bldP spid="10" grpId="0" animBg="1"/>
      <p:bldP spid="11" grpId="0" animBg="1"/>
      <p:bldP spid="12" grpId="0" autoUpdateAnimBg="0"/>
      <p:bldP spid="13" grpId="0" autoUpdateAnimBg="0"/>
      <p:bldP spid="14" grpId="0" animBg="1"/>
      <p:bldP spid="15" grpId="0" autoUpdateAnimBg="0"/>
      <p:bldP spid="16" grpId="0" animBg="1"/>
      <p:bldP spid="17" grpId="0" autoUpdateAnimBg="0"/>
      <p:bldP spid="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Applying Bernstein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1" y="2348880"/>
            <a:ext cx="3998339"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37682"/>
            <a:ext cx="2550169" cy="266032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743" y="1988840"/>
            <a:ext cx="3442883" cy="2448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844824"/>
            <a:ext cx="2143125" cy="7334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46269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7"/>
            <a:ext cx="7156000" cy="1341511"/>
          </a:xfrm>
        </p:spPr>
        <p:txBody>
          <a:bodyPr>
            <a:normAutofit fontScale="90000"/>
          </a:bodyPr>
          <a:lstStyle/>
          <a:p>
            <a:r>
              <a:rPr lang="en-GB" dirty="0"/>
              <a:t>Curriculum as </a:t>
            </a:r>
            <a:r>
              <a:rPr lang="en-GB" b="1" i="1" dirty="0"/>
              <a:t>power</a:t>
            </a:r>
            <a:r>
              <a:rPr lang="en-GB" dirty="0"/>
              <a:t> and </a:t>
            </a:r>
            <a:r>
              <a:rPr lang="en-GB" b="1" i="1" dirty="0"/>
              <a:t>control</a:t>
            </a:r>
            <a:endParaRPr lang="en-GB" dirty="0"/>
          </a:p>
        </p:txBody>
      </p:sp>
      <p:sp>
        <p:nvSpPr>
          <p:cNvPr id="3" name="Content Placeholder 2"/>
          <p:cNvSpPr>
            <a:spLocks noGrp="1"/>
          </p:cNvSpPr>
          <p:nvPr>
            <p:ph idx="1"/>
          </p:nvPr>
        </p:nvSpPr>
        <p:spPr>
          <a:xfrm>
            <a:off x="457200" y="1927373"/>
            <a:ext cx="6419056" cy="4525963"/>
          </a:xfrm>
        </p:spPr>
        <p:txBody>
          <a:bodyPr>
            <a:normAutofit/>
          </a:bodyPr>
          <a:lstStyle/>
          <a:p>
            <a:r>
              <a:rPr lang="en-GB" sz="2800" dirty="0"/>
              <a:t>Sociologist of education</a:t>
            </a:r>
          </a:p>
          <a:p>
            <a:r>
              <a:rPr lang="en-GB" sz="2800" dirty="0"/>
              <a:t>Relationship between schools and social class structure within wider society</a:t>
            </a:r>
          </a:p>
          <a:p>
            <a:r>
              <a:rPr lang="en-GB" sz="2800" dirty="0"/>
              <a:t>Key works:  language and social class, school knowledge, and educational transmissions (</a:t>
            </a:r>
            <a:r>
              <a:rPr lang="en-GB" sz="2800" i="1" dirty="0"/>
              <a:t>Class, Codes and Control Volumes 1-3</a:t>
            </a:r>
            <a:r>
              <a:rPr lang="en-GB" sz="2800" dirty="0"/>
              <a:t>)</a:t>
            </a:r>
          </a:p>
        </p:txBody>
      </p:sp>
    </p:spTree>
    <p:extLst>
      <p:ext uri="{BB962C8B-B14F-4D97-AF65-F5344CB8AC3E}">
        <p14:creationId xmlns:p14="http://schemas.microsoft.com/office/powerpoint/2010/main" val="101522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Bernstein’s approach</a:t>
            </a:r>
          </a:p>
        </p:txBody>
      </p:sp>
      <p:sp>
        <p:nvSpPr>
          <p:cNvPr id="3" name="Content Placeholder 2"/>
          <p:cNvSpPr>
            <a:spLocks noGrp="1"/>
          </p:cNvSpPr>
          <p:nvPr>
            <p:ph idx="1"/>
          </p:nvPr>
        </p:nvSpPr>
        <p:spPr/>
        <p:txBody>
          <a:bodyPr>
            <a:normAutofit/>
          </a:bodyPr>
          <a:lstStyle/>
          <a:p>
            <a:r>
              <a:rPr lang="en-GB" dirty="0"/>
              <a:t>School knowledge is not neutrally </a:t>
            </a:r>
            <a:r>
              <a:rPr lang="en-GB" i="1" dirty="0"/>
              <a:t>ordered</a:t>
            </a:r>
            <a:r>
              <a:rPr lang="en-GB" dirty="0"/>
              <a:t> or </a:t>
            </a:r>
            <a:r>
              <a:rPr lang="en-GB" i="1" dirty="0"/>
              <a:t>transmitted</a:t>
            </a:r>
          </a:p>
          <a:p>
            <a:r>
              <a:rPr lang="en-GB" dirty="0"/>
              <a:t>Interested in the underlying structures of </a:t>
            </a:r>
            <a:r>
              <a:rPr lang="en-GB" i="1" dirty="0"/>
              <a:t>power</a:t>
            </a:r>
            <a:r>
              <a:rPr lang="en-GB" dirty="0"/>
              <a:t> and </a:t>
            </a:r>
            <a:r>
              <a:rPr lang="en-GB" i="1" dirty="0"/>
              <a:t>control</a:t>
            </a:r>
          </a:p>
          <a:p>
            <a:r>
              <a:rPr lang="en-GB" dirty="0"/>
              <a:t>Not concerned with content itself, but </a:t>
            </a:r>
            <a:r>
              <a:rPr lang="en-GB" i="1" dirty="0"/>
              <a:t>relations </a:t>
            </a:r>
            <a:r>
              <a:rPr lang="en-GB" dirty="0"/>
              <a:t>(‘boundedness’)</a:t>
            </a:r>
            <a:r>
              <a:rPr lang="en-GB" i="1" dirty="0"/>
              <a:t> </a:t>
            </a:r>
            <a:r>
              <a:rPr lang="en-GB" dirty="0"/>
              <a:t>between contents</a:t>
            </a:r>
          </a:p>
          <a:p>
            <a:r>
              <a:rPr lang="en-GB" dirty="0"/>
              <a:t>Paired concepts of </a:t>
            </a:r>
            <a:r>
              <a:rPr lang="en-GB" i="1" dirty="0"/>
              <a:t>classification </a:t>
            </a:r>
            <a:r>
              <a:rPr lang="en-GB" dirty="0"/>
              <a:t>and </a:t>
            </a:r>
            <a:r>
              <a:rPr lang="en-GB" i="1" dirty="0"/>
              <a:t>frame </a:t>
            </a:r>
            <a:r>
              <a:rPr lang="en-GB" dirty="0"/>
              <a:t>used to illuminate underlying structure of curriculum (power dimension) and context of educational transmissions (control dimension)   </a:t>
            </a:r>
          </a:p>
        </p:txBody>
      </p:sp>
    </p:spTree>
    <p:extLst>
      <p:ext uri="{BB962C8B-B14F-4D97-AF65-F5344CB8AC3E}">
        <p14:creationId xmlns:p14="http://schemas.microsoft.com/office/powerpoint/2010/main" val="101321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a:t>
            </a:r>
          </a:p>
        </p:txBody>
      </p:sp>
      <p:sp>
        <p:nvSpPr>
          <p:cNvPr id="3" name="Content Placeholder 2"/>
          <p:cNvSpPr>
            <a:spLocks noGrp="1"/>
          </p:cNvSpPr>
          <p:nvPr>
            <p:ph idx="1"/>
          </p:nvPr>
        </p:nvSpPr>
        <p:spPr>
          <a:xfrm>
            <a:off x="457200" y="2282226"/>
            <a:ext cx="8229600" cy="3555049"/>
          </a:xfrm>
        </p:spPr>
        <p:txBody>
          <a:bodyPr>
            <a:normAutofit/>
          </a:bodyPr>
          <a:lstStyle/>
          <a:p>
            <a:r>
              <a:rPr lang="en-GB" dirty="0"/>
              <a:t>does not refer to what is classified, but to the extent of separation between school knowledge, and so gives the basic structure of the curriculum</a:t>
            </a:r>
          </a:p>
          <a:p>
            <a:r>
              <a:rPr lang="en-GB" i="1" dirty="0">
                <a:cs typeface="Times New Roman" pitchFamily="18" charset="0"/>
              </a:rPr>
              <a:t>‘Where classification is strong contents are well insulated from each other by strong boundaries. Where classification is weak, there is reduced insulation between contents, for the boundaries are weak or blurred’ </a:t>
            </a:r>
          </a:p>
          <a:p>
            <a:r>
              <a:rPr lang="en-GB" dirty="0"/>
              <a:t>Strong classification is usually associated with a strong hierarchical ordering of content </a:t>
            </a:r>
          </a:p>
        </p:txBody>
      </p:sp>
    </p:spTree>
    <p:extLst>
      <p:ext uri="{BB962C8B-B14F-4D97-AF65-F5344CB8AC3E}">
        <p14:creationId xmlns:p14="http://schemas.microsoft.com/office/powerpoint/2010/main" val="23232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484" y="2357078"/>
            <a:ext cx="8027581" cy="2831612"/>
          </a:xfrm>
        </p:spPr>
        <p:txBody>
          <a:bodyPr/>
          <a:lstStyle/>
          <a:p>
            <a:r>
              <a:rPr lang="en-GB" i="1" dirty="0"/>
              <a:t>‘Strong classification also creates a strong sense of membership in a particular class and so a specific identity’ </a:t>
            </a:r>
            <a:r>
              <a:rPr lang="en-GB" dirty="0"/>
              <a:t>(p. 90).</a:t>
            </a:r>
          </a:p>
          <a:p>
            <a:r>
              <a:rPr lang="en-GB" dirty="0"/>
              <a:t>strong classification may in some ways reduce the power of the teacher, as the sharp boundaries between content determines what knowledge they are able to transmit</a:t>
            </a:r>
            <a:endParaRPr lang="en-US" dirty="0"/>
          </a:p>
        </p:txBody>
      </p:sp>
    </p:spTree>
    <p:extLst>
      <p:ext uri="{BB962C8B-B14F-4D97-AF65-F5344CB8AC3E}">
        <p14:creationId xmlns:p14="http://schemas.microsoft.com/office/powerpoint/2010/main" val="342145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a:t>
            </a:r>
          </a:p>
        </p:txBody>
      </p:sp>
      <p:sp>
        <p:nvSpPr>
          <p:cNvPr id="3" name="Content Placeholder 2"/>
          <p:cNvSpPr>
            <a:spLocks noGrp="1"/>
          </p:cNvSpPr>
          <p:nvPr>
            <p:ph idx="1"/>
          </p:nvPr>
        </p:nvSpPr>
        <p:spPr>
          <a:xfrm>
            <a:off x="457200" y="1412776"/>
            <a:ext cx="8229600" cy="5141168"/>
          </a:xfrm>
        </p:spPr>
        <p:txBody>
          <a:bodyPr>
            <a:normAutofit/>
          </a:bodyPr>
          <a:lstStyle/>
          <a:p>
            <a:r>
              <a:rPr lang="en-GB" dirty="0"/>
              <a:t>frame refers to the context in which knowledge is transmitted and received, and specifically the pedagogical relationship </a:t>
            </a:r>
          </a:p>
          <a:p>
            <a:r>
              <a:rPr lang="en-US" dirty="0"/>
              <a:t>Again, not concerned with contents themselves, but </a:t>
            </a:r>
            <a:r>
              <a:rPr lang="en-GB" dirty="0"/>
              <a:t>strength of boundaries around what may be transmitted and what may not </a:t>
            </a:r>
          </a:p>
          <a:p>
            <a:r>
              <a:rPr lang="en-GB" i="1" dirty="0"/>
              <a:t>frame refers to ‘the degree of control teacher and pupil possess over the selection, organization, pacing and timing of the knowledge transmitted and received in the pedagogical relationship’ </a:t>
            </a:r>
            <a:r>
              <a:rPr lang="en-GB" dirty="0"/>
              <a:t>(p. 89)</a:t>
            </a:r>
          </a:p>
          <a:p>
            <a:r>
              <a:rPr lang="en-GB" dirty="0"/>
              <a:t>When framing is strong, there are clear boundaries in what knowledge may be transmitted and received by teacher and pupil, whilst weak framing entails blurred boundaries in the kinds of knowledge which may be transmitted and received </a:t>
            </a:r>
          </a:p>
        </p:txBody>
      </p:sp>
    </p:spTree>
    <p:extLst>
      <p:ext uri="{BB962C8B-B14F-4D97-AF65-F5344CB8AC3E}">
        <p14:creationId xmlns:p14="http://schemas.microsoft.com/office/powerpoint/2010/main" val="225934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Strong framing results in reduced options, whilst weaker framing creates a greater range of options </a:t>
            </a:r>
          </a:p>
          <a:p>
            <a:r>
              <a:rPr lang="en-GB" dirty="0"/>
              <a:t>Strong framing therefore increases the power of the teacher in the pedagogical relationship, and means that pupils have less control in the selection, timing and pace of knowledge they acquire </a:t>
            </a:r>
          </a:p>
          <a:p>
            <a:r>
              <a:rPr lang="en-US" dirty="0"/>
              <a:t>Framing strength could differ between pupils, acting as a </a:t>
            </a:r>
            <a:r>
              <a:rPr lang="en-US" dirty="0" err="1"/>
              <a:t>demarcatory</a:t>
            </a:r>
            <a:r>
              <a:rPr lang="en-US" dirty="0"/>
              <a:t> force within school, with different pupils acquiring different kinds of knowledge at a different time and pace</a:t>
            </a:r>
          </a:p>
          <a:p>
            <a:endParaRPr lang="en-US" dirty="0"/>
          </a:p>
        </p:txBody>
      </p:sp>
    </p:spTree>
    <p:extLst>
      <p:ext uri="{BB962C8B-B14F-4D97-AF65-F5344CB8AC3E}">
        <p14:creationId xmlns:p14="http://schemas.microsoft.com/office/powerpoint/2010/main" val="380990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and framing</a:t>
            </a:r>
          </a:p>
        </p:txBody>
      </p:sp>
      <p:sp>
        <p:nvSpPr>
          <p:cNvPr id="3" name="Content Placeholder 2"/>
          <p:cNvSpPr>
            <a:spLocks noGrp="1"/>
          </p:cNvSpPr>
          <p:nvPr>
            <p:ph idx="1"/>
          </p:nvPr>
        </p:nvSpPr>
        <p:spPr/>
        <p:txBody>
          <a:bodyPr/>
          <a:lstStyle/>
          <a:p>
            <a:r>
              <a:rPr lang="en-US" dirty="0"/>
              <a:t>Strong classification tended to go with strong framing</a:t>
            </a:r>
          </a:p>
          <a:p>
            <a:r>
              <a:rPr lang="en-US" dirty="0"/>
              <a:t>BUT Bernstein said that this might not always be the case…</a:t>
            </a:r>
          </a:p>
        </p:txBody>
      </p:sp>
    </p:spTree>
    <p:extLst>
      <p:ext uri="{BB962C8B-B14F-4D97-AF65-F5344CB8AC3E}">
        <p14:creationId xmlns:p14="http://schemas.microsoft.com/office/powerpoint/2010/main" val="77616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866631"/>
              </p:ext>
            </p:extLst>
          </p:nvPr>
        </p:nvGraphicFramePr>
        <p:xfrm>
          <a:off x="539552" y="548679"/>
          <a:ext cx="8136904" cy="6050890"/>
        </p:xfrm>
        <a:graphic>
          <a:graphicData uri="http://schemas.openxmlformats.org/drawingml/2006/table">
            <a:tbl>
              <a:tblPr firstRow="1" bandRow="1">
                <a:tableStyleId>{2D5ABB26-0587-4C30-8999-92F81FD0307C}</a:tableStyleId>
              </a:tblPr>
              <a:tblGrid>
                <a:gridCol w="760401">
                  <a:extLst>
                    <a:ext uri="{9D8B030D-6E8A-4147-A177-3AD203B41FA5}">
                      <a16:colId xmlns:a16="http://schemas.microsoft.com/office/drawing/2014/main" val="20000"/>
                    </a:ext>
                  </a:extLst>
                </a:gridCol>
                <a:gridCol w="560241">
                  <a:extLst>
                    <a:ext uri="{9D8B030D-6E8A-4147-A177-3AD203B41FA5}">
                      <a16:colId xmlns:a16="http://schemas.microsoft.com/office/drawing/2014/main" val="20001"/>
                    </a:ext>
                  </a:extLst>
                </a:gridCol>
                <a:gridCol w="3548191">
                  <a:extLst>
                    <a:ext uri="{9D8B030D-6E8A-4147-A177-3AD203B41FA5}">
                      <a16:colId xmlns:a16="http://schemas.microsoft.com/office/drawing/2014/main" val="20002"/>
                    </a:ext>
                  </a:extLst>
                </a:gridCol>
                <a:gridCol w="3268071">
                  <a:extLst>
                    <a:ext uri="{9D8B030D-6E8A-4147-A177-3AD203B41FA5}">
                      <a16:colId xmlns:a16="http://schemas.microsoft.com/office/drawing/2014/main" val="20003"/>
                    </a:ext>
                  </a:extLst>
                </a:gridCol>
              </a:tblGrid>
              <a:tr h="821603">
                <a:tc rowSpan="2" gridSpan="2">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dash"/>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dirty="0"/>
                    </a:p>
                  </a:txBody>
                  <a:tcPr/>
                </a:tc>
                <a:tc gridSpan="2">
                  <a:txBody>
                    <a:bodyPr/>
                    <a:lstStyle/>
                    <a:p>
                      <a:pPr algn="ctr"/>
                      <a:r>
                        <a:rPr lang="en-US" sz="4000" dirty="0"/>
                        <a:t>Classification</a:t>
                      </a:r>
                    </a:p>
                  </a:txBody>
                  <a:tcPr anchor="ctr">
                    <a:lnL w="12700" cap="flat" cmpd="sng" algn="ctr">
                      <a:solidFill>
                        <a:scrgbClr r="0" g="0" b="0"/>
                      </a:solid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dash"/>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799881">
                <a:tc gridSpan="2" vMerge="1">
                  <a:txBody>
                    <a:bodyPr/>
                    <a:lstStyle/>
                    <a:p>
                      <a:endParaRPr lang="en-US" dirty="0"/>
                    </a:p>
                  </a:txBody>
                  <a:tcPr/>
                </a:tc>
                <a:tc hMerge="1" vMerge="1">
                  <a:txBody>
                    <a:bodyPr/>
                    <a:lstStyle/>
                    <a:p>
                      <a:endParaRPr lang="en-US" dirty="0"/>
                    </a:p>
                  </a:txBody>
                  <a:tcPr/>
                </a:tc>
                <a:tc>
                  <a:txBody>
                    <a:bodyPr/>
                    <a:lstStyle/>
                    <a:p>
                      <a:pPr algn="ctr"/>
                      <a:r>
                        <a:rPr lang="en-US" sz="4000" dirty="0"/>
                        <a:t>+</a:t>
                      </a:r>
                    </a:p>
                  </a:txBody>
                  <a:tcPr anchor="ctr">
                    <a:lnL w="12700" cap="flat" cmpd="sng" algn="ctr">
                      <a:solidFill>
                        <a:scrgbClr r="0" g="0" b="0"/>
                      </a:solidFill>
                      <a:prstDash val="dash"/>
                      <a:round/>
                      <a:headEnd type="none" w="med" len="med"/>
                      <a:tailEnd type="none" w="med" len="med"/>
                    </a:lnL>
                    <a:lnR w="12700" cap="flat" cmpd="sng" algn="ctr">
                      <a:solidFill>
                        <a:scrgbClr r="0" g="0" b="0"/>
                      </a:solidFill>
                      <a:prstDash val="dash"/>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dash"/>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4000" dirty="0"/>
                        <a:t>-</a:t>
                      </a:r>
                    </a:p>
                  </a:txBody>
                  <a:tcPr anchor="ctr">
                    <a:lnL w="12700" cap="flat" cmpd="sng" algn="ctr">
                      <a:solidFill>
                        <a:scrgbClr r="0" g="0" b="0"/>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dash"/>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2143406">
                <a:tc rowSpan="2">
                  <a:txBody>
                    <a:bodyPr/>
                    <a:lstStyle/>
                    <a:p>
                      <a:pPr algn="ctr"/>
                      <a:r>
                        <a:rPr lang="en-US" sz="4000" dirty="0"/>
                        <a:t>Frame</a:t>
                      </a:r>
                    </a:p>
                  </a:txBody>
                  <a:tcPr vert="vert270" anchor="ctr">
                    <a:lnL w="12700" cap="flat" cmpd="sng" algn="ctr">
                      <a:noFill/>
                      <a:prstDash val="solid"/>
                      <a:round/>
                      <a:headEnd type="none" w="med" len="med"/>
                      <a:tailEnd type="none" w="med" len="med"/>
                    </a:lnL>
                    <a:lnR w="12700" cap="flat" cmpd="sng" algn="ctr">
                      <a:solidFill>
                        <a:scrgbClr r="0" g="0" b="0"/>
                      </a:solidFill>
                      <a:prstDash val="dash"/>
                      <a:round/>
                      <a:headEnd type="none" w="med" len="med"/>
                      <a:tailEnd type="none" w="med" len="med"/>
                    </a:lnR>
                    <a:lnT w="12700" cap="flat" cmpd="sng" algn="ctr">
                      <a:solidFill>
                        <a:scrgbClr r="0" g="0" b="0"/>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a:r>
                        <a:rPr lang="en-US" sz="4000" dirty="0"/>
                        <a:t>+</a:t>
                      </a:r>
                    </a:p>
                  </a:txBody>
                  <a:tcPr vert="vert270" anchor="ctr">
                    <a:lnL w="12700" cap="flat" cmpd="sng" algn="ctr">
                      <a:solidFill>
                        <a:scrgbClr r="0" g="0" b="0"/>
                      </a:solidFill>
                      <a:prstDash val="dash"/>
                      <a:round/>
                      <a:headEnd type="none" w="med" len="med"/>
                      <a:tailEnd type="none" w="med" len="med"/>
                    </a:lnL>
                    <a:lnR w="12700" cap="flat" cmpd="sng" algn="ctr">
                      <a:solidFill>
                        <a:scrgbClr r="0" g="0" b="0"/>
                      </a:solidFill>
                      <a:prstDash val="dash"/>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dash"/>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r>
                        <a:rPr lang="en-US" sz="1600" dirty="0"/>
                        <a:t>Knowledge is kept apart by strong ‘subject’ boundary maintainers, which also act to create particular subject identities, ‘geographer’, ‘historian’.  Pupils have less control over what they receive, when they receive it, and at what pace.</a:t>
                      </a:r>
                    </a:p>
                  </a:txBody>
                  <a:tcPr>
                    <a:lnL w="12700" cap="flat" cmpd="sng" algn="ctr">
                      <a:solidFill>
                        <a:scrgbClr r="0" g="0" b="0"/>
                      </a:solidFill>
                      <a:prstDash val="dash"/>
                      <a:round/>
                      <a:headEnd type="none" w="med" len="med"/>
                      <a:tailEnd type="none" w="med" len="med"/>
                    </a:lnL>
                    <a:lnR w="12700" cap="flat" cmpd="sng" algn="ctr">
                      <a:solidFill>
                        <a:scrgbClr r="0" g="0" b="0"/>
                      </a:solidFill>
                      <a:prstDash val="dash"/>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dash"/>
                      <a:round/>
                      <a:headEnd type="none" w="med" len="med"/>
                      <a:tailEnd type="none" w="med" len="med"/>
                    </a:lnB>
                    <a:lnTlToBr w="12700" cmpd="sng">
                      <a:noFill/>
                      <a:prstDash val="solid"/>
                    </a:lnTlToBr>
                    <a:lnBlToTr w="12700" cmpd="sng">
                      <a:noFill/>
                      <a:prstDash val="solid"/>
                    </a:lnBlToTr>
                  </a:tcPr>
                </a:tc>
                <a:tc>
                  <a:txBody>
                    <a:bodyPr/>
                    <a:lstStyle/>
                    <a:p>
                      <a:r>
                        <a:rPr lang="en-US" sz="1600" dirty="0"/>
                        <a:t>Blurred boundaries keep knowledge together, with no obvious distinction made between different pieces of knowledge.  At the same time, pupils have little control over what they receive, when, and at what pace.</a:t>
                      </a:r>
                    </a:p>
                  </a:txBody>
                  <a:tcPr>
                    <a:lnL w="12700" cap="flat" cmpd="sng" algn="ctr">
                      <a:solidFill>
                        <a:scrgbClr r="0" g="0" b="0"/>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9767">
                <a:tc vMerge="1">
                  <a:txBody>
                    <a:bodyPr/>
                    <a:lstStyle/>
                    <a:p>
                      <a:endParaRPr lang="en-US" dirty="0"/>
                    </a:p>
                  </a:txBody>
                  <a:tcPr/>
                </a:tc>
                <a:tc>
                  <a:txBody>
                    <a:bodyPr/>
                    <a:lstStyle/>
                    <a:p>
                      <a:pPr algn="ctr"/>
                      <a:r>
                        <a:rPr lang="en-US" sz="4000" dirty="0"/>
                        <a:t>-</a:t>
                      </a:r>
                    </a:p>
                  </a:txBody>
                  <a:tcPr vert="vert270" anchor="ctr">
                    <a:lnL w="12700" cap="flat" cmpd="sng" algn="ctr">
                      <a:solidFill>
                        <a:scrgbClr r="0" g="0" b="0"/>
                      </a:solidFill>
                      <a:prstDash val="dash"/>
                      <a:round/>
                      <a:headEnd type="none" w="med" len="med"/>
                      <a:tailEnd type="none" w="med" len="med"/>
                    </a:lnL>
                    <a:lnR w="12700" cap="flat" cmpd="sng" algn="ctr">
                      <a:solidFill>
                        <a:scrgbClr r="0" g="0" b="0"/>
                      </a:solidFill>
                      <a:prstDash val="dash"/>
                      <a:round/>
                      <a:headEnd type="none" w="med" len="med"/>
                      <a:tailEnd type="none" w="med" len="med"/>
                    </a:lnR>
                    <a:lnT w="12700" cap="flat" cmpd="sng" algn="ctr">
                      <a:solidFill>
                        <a:scrgbClr r="0" g="0" b="0"/>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r>
                        <a:rPr lang="en-US" sz="1600" dirty="0"/>
                        <a:t>Knowledge is neatly divided up and kept separate by subject boundaries.  However, pupils have much more control over what they receive, when they receive it and at what pace.  Still, pupils will know what is ‘</a:t>
                      </a:r>
                      <a:r>
                        <a:rPr lang="en-US" sz="1600" dirty="0" err="1"/>
                        <a:t>maths</a:t>
                      </a:r>
                      <a:r>
                        <a:rPr lang="en-US" sz="1600" dirty="0"/>
                        <a:t>’ and what is ‘science’.</a:t>
                      </a:r>
                    </a:p>
                  </a:txBody>
                  <a:tcPr>
                    <a:lnL w="12700" cap="flat" cmpd="sng" algn="ctr">
                      <a:solidFill>
                        <a:scrgbClr r="0" g="0" b="0"/>
                      </a:solidFill>
                      <a:prstDash val="dash"/>
                      <a:round/>
                      <a:headEnd type="none" w="med" len="med"/>
                      <a:tailEnd type="none" w="med" len="med"/>
                    </a:lnL>
                    <a:lnR w="12700" cap="flat" cmpd="sng" algn="ctr">
                      <a:solidFill>
                        <a:scrgbClr r="0" g="0" b="0"/>
                      </a:solidFill>
                      <a:prstDash val="dash"/>
                      <a:round/>
                      <a:headEnd type="none" w="med" len="med"/>
                      <a:tailEnd type="none" w="med" len="med"/>
                    </a:lnR>
                    <a:lnT w="12700" cap="flat" cmpd="sng" algn="ctr">
                      <a:solidFill>
                        <a:scrgbClr r="0" g="0" b="0"/>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Knowledge is knowledge, it is not bounded up into separate areas, instead it is kept together.  Pupils are more free to select what knowledge they like, at whatever pace and time they choose.  </a:t>
                      </a:r>
                    </a:p>
                    <a:p>
                      <a:r>
                        <a:rPr lang="en-US" sz="1600" dirty="0"/>
                        <a:t>[</a:t>
                      </a:r>
                      <a:r>
                        <a:rPr lang="en-US" sz="1600" dirty="0" err="1"/>
                        <a:t>Stenhouse’s</a:t>
                      </a:r>
                      <a:r>
                        <a:rPr lang="en-US" sz="1600" dirty="0"/>
                        <a:t> </a:t>
                      </a:r>
                      <a:r>
                        <a:rPr lang="en-US" sz="1600" i="1" dirty="0"/>
                        <a:t>process </a:t>
                      </a:r>
                      <a:r>
                        <a:rPr lang="en-US" sz="1600" i="0" dirty="0"/>
                        <a:t>model would fit here] </a:t>
                      </a:r>
                      <a:endParaRPr lang="en-US" sz="1600" dirty="0"/>
                    </a:p>
                  </a:txBody>
                  <a:tcPr>
                    <a:lnL w="12700" cap="flat" cmpd="sng" algn="ctr">
                      <a:solidFill>
                        <a:scrgbClr r="0" g="0" b="0"/>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0086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876</TotalTime>
  <Words>930</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Unicode MS</vt:lpstr>
      <vt:lpstr>Arial</vt:lpstr>
      <vt:lpstr>Century Gothic</vt:lpstr>
      <vt:lpstr>Times New Roman</vt:lpstr>
      <vt:lpstr>Wingdings 3</vt:lpstr>
      <vt:lpstr>Ion</vt:lpstr>
      <vt:lpstr>A Socio-Cultural Approach to Curriculum Theory:  Basil Bernstein</vt:lpstr>
      <vt:lpstr>Curriculum as power and control</vt:lpstr>
      <vt:lpstr>Bernstein’s approach</vt:lpstr>
      <vt:lpstr>Classification</vt:lpstr>
      <vt:lpstr>PowerPoint Presentation</vt:lpstr>
      <vt:lpstr>Frame</vt:lpstr>
      <vt:lpstr>PowerPoint Presentation</vt:lpstr>
      <vt:lpstr>Classification and framing</vt:lpstr>
      <vt:lpstr>PowerPoint Presentation</vt:lpstr>
      <vt:lpstr>PowerPoint Presentation</vt:lpstr>
      <vt:lpstr>Collection code</vt:lpstr>
      <vt:lpstr>Integrated code</vt:lpstr>
      <vt:lpstr>PowerPoint Presentation</vt:lpstr>
      <vt:lpstr>Applying Bernstein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Donnelly</dc:creator>
  <cp:lastModifiedBy>Paul Denley</cp:lastModifiedBy>
  <cp:revision>16</cp:revision>
  <dcterms:created xsi:type="dcterms:W3CDTF">2015-06-13T15:57:22Z</dcterms:created>
  <dcterms:modified xsi:type="dcterms:W3CDTF">2019-04-18T16:29:51Z</dcterms:modified>
</cp:coreProperties>
</file>