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7" r:id="rId2"/>
    <p:sldId id="320" r:id="rId3"/>
    <p:sldId id="311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4" r:id="rId14"/>
    <p:sldId id="319" r:id="rId15"/>
    <p:sldId id="331" r:id="rId16"/>
    <p:sldId id="332" r:id="rId17"/>
    <p:sldId id="330" r:id="rId18"/>
    <p:sldId id="333" r:id="rId19"/>
    <p:sldId id="335" r:id="rId20"/>
    <p:sldId id="33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99"/>
    <a:srgbClr val="FF0066"/>
    <a:srgbClr val="969696"/>
    <a:srgbClr val="EAEAEA"/>
    <a:srgbClr val="CCFFFF"/>
    <a:srgbClr val="66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6" autoAdjust="0"/>
  </p:normalViewPr>
  <p:slideViewPr>
    <p:cSldViewPr>
      <p:cViewPr varScale="1">
        <p:scale>
          <a:sx n="58" d="100"/>
          <a:sy n="58" d="100"/>
        </p:scale>
        <p:origin x="14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>
        <p:scale>
          <a:sx n="100" d="100"/>
          <a:sy n="100" d="100"/>
        </p:scale>
        <p:origin x="-806" y="-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fld id="{8FD59478-64E0-47C6-9C13-F8CDBF036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73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644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60338" y="0"/>
            <a:ext cx="8982075" cy="6845300"/>
            <a:chOff x="101" y="0"/>
            <a:chExt cx="5658" cy="43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149" y="0"/>
              <a:ext cx="150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277" y="0"/>
              <a:ext cx="235" cy="345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203" y="0"/>
              <a:ext cx="682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288" y="0"/>
              <a:ext cx="160" cy="27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373" y="1644"/>
              <a:ext cx="331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326" y="1560"/>
              <a:ext cx="5433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01" y="1560"/>
              <a:ext cx="56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505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702B2-A41D-41A8-B1A4-FF225A49D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1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FD3-D91D-409B-B98C-DCEE25EC3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1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20383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626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E8ADB-FD15-4819-A136-03BAF1D0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FBC7-D52A-4552-8320-841762F3A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DDBAA-A85E-41DE-B20C-F8DED0C39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B3D5-E373-46B2-A82C-55DDAC954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7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0DA4E-44A6-435A-8F19-9BFDD43C9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9C8BF-702B-40AE-8C79-86C11635D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0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7333-1696-4183-84E8-802DBA19E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1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FD3EF-82D4-45D3-8195-0FF3D8A23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556D-C941-447A-9FA0-42932E645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7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1847"/>
            </a:gs>
            <a:gs pos="50000">
              <a:srgbClr val="CC3399"/>
            </a:gs>
            <a:gs pos="100000">
              <a:srgbClr val="5E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160338" y="0"/>
            <a:ext cx="8972550" cy="6845300"/>
            <a:chOff x="101" y="0"/>
            <a:chExt cx="5652" cy="4312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149" y="0"/>
              <a:ext cx="150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277" y="0"/>
              <a:ext cx="235" cy="29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203" y="0"/>
              <a:ext cx="682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256" y="0"/>
              <a:ext cx="192" cy="24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373" y="924"/>
              <a:ext cx="331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320" y="888"/>
              <a:ext cx="5433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01" y="888"/>
              <a:ext cx="56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1D2F074-AB07-409A-A13E-1AA84FFD2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.uk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988840"/>
            <a:ext cx="5543550" cy="3716338"/>
          </a:xfrm>
        </p:spPr>
        <p:txBody>
          <a:bodyPr/>
          <a:lstStyle/>
          <a:p>
            <a:pPr algn="ctr">
              <a:defRPr/>
            </a:pPr>
            <a:r>
              <a:rPr lang="en-GB" sz="6000" dirty="0">
                <a:cs typeface="Times New Roman" pitchFamily="18" charset="0"/>
              </a:rPr>
              <a:t>Curriculum Studies</a:t>
            </a:r>
            <a:br>
              <a:rPr lang="en-GB" sz="6000" dirty="0">
                <a:cs typeface="Times New Roman" pitchFamily="18" charset="0"/>
              </a:rPr>
            </a:br>
            <a:br>
              <a:rPr lang="en-GB" sz="6000" dirty="0">
                <a:cs typeface="Times New Roman" pitchFamily="18" charset="0"/>
              </a:rPr>
            </a:br>
            <a:r>
              <a:rPr lang="en-GB" sz="6000" dirty="0">
                <a:cs typeface="Times New Roman" pitchFamily="18" charset="0"/>
              </a:rPr>
              <a:t>Assignments!</a:t>
            </a:r>
            <a:endParaRPr lang="en-US" sz="6000" i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39975" y="2379663"/>
            <a:ext cx="5186363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GB" sz="2800" i="0">
                <a:solidFill>
                  <a:schemeClr val="tx2"/>
                </a:solidFill>
              </a:rPr>
              <a:t>“A critical review of the introduction, implementation and adoption of the South African National Curriculum between 1994 and 2011: education against a backdrop of inequality pre-1994.”</a:t>
            </a:r>
            <a:endParaRPr lang="en-US" sz="2800" i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39975" y="2636838"/>
            <a:ext cx="56880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GB" sz="2800" i="0">
                <a:solidFill>
                  <a:schemeClr val="tx2"/>
                </a:solidFill>
              </a:rPr>
              <a:t>“Curricular Transitions – Is there a smooth curricular transition between the international education programs of the IGCSE and the IB?.”</a:t>
            </a:r>
            <a:endParaRPr lang="en-US" sz="2800" i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39975" y="2636838"/>
            <a:ext cx="5688013" cy="147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GB" sz="2800" i="0">
                <a:solidFill>
                  <a:schemeClr val="tx2"/>
                </a:solidFill>
              </a:rPr>
              <a:t>“The Group 4 Project in the International Baccalaureate Diploma Programme: Does it still have a place in the IBDP?.”</a:t>
            </a:r>
            <a:endParaRPr lang="en-US" sz="2800" i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483768" y="2898877"/>
            <a:ext cx="5112568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GB" sz="2800" i="0" dirty="0">
                <a:solidFill>
                  <a:schemeClr val="tx2"/>
                </a:solidFill>
              </a:rPr>
              <a:t>“How do cultural perspectives influence and shape the curriculum? – the case of science in the IB MYP”</a:t>
            </a:r>
            <a:endParaRPr lang="en-US" sz="2800" i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9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Writing process</a:t>
            </a:r>
            <a:endParaRPr lang="en-US" i="0" dirty="0"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9138"/>
            <a:ext cx="7162800" cy="38893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buFont typeface="Monotype Sorts" pitchFamily="2" charset="2"/>
              <a:buNone/>
              <a:defRPr/>
            </a:pPr>
            <a:endParaRPr lang="en-US" sz="2000" b="1" i="0" dirty="0">
              <a:solidFill>
                <a:schemeClr val="tx2"/>
              </a:solidFill>
              <a:effectLst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Identify area for assignment: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Something of interest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Relevant to professional role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Decide on limits:</a:t>
            </a:r>
          </a:p>
          <a:p>
            <a:pPr marL="615950" indent="-6159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Scope (breadth </a:t>
            </a:r>
            <a:r>
              <a:rPr lang="en-GB" i="0" dirty="0" err="1">
                <a:solidFill>
                  <a:schemeClr val="tx2"/>
                </a:solidFill>
                <a:effectLst/>
              </a:rPr>
              <a:t>vs</a:t>
            </a:r>
            <a:r>
              <a:rPr lang="en-GB" i="0" dirty="0">
                <a:solidFill>
                  <a:schemeClr val="tx2"/>
                </a:solidFill>
                <a:effectLst/>
              </a:rPr>
              <a:t> depth)</a:t>
            </a:r>
          </a:p>
          <a:p>
            <a:pPr marL="615950" indent="-6159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Linkage with literature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endParaRPr lang="en-GB" i="0" dirty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Writing process</a:t>
            </a:r>
            <a:endParaRPr lang="en-US" i="0" dirty="0"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16113"/>
            <a:ext cx="5903913" cy="38893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buFont typeface="Monotype Sorts" pitchFamily="2" charset="2"/>
              <a:buNone/>
              <a:defRPr/>
            </a:pPr>
            <a:endParaRPr lang="en-US" sz="2000" b="1" i="0" dirty="0">
              <a:solidFill>
                <a:schemeClr val="tx2"/>
              </a:solidFill>
              <a:effectLst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Try to formulate a question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To what extent …?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What can be learned by comparing …?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How can [theory] be applied to …?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Writing process</a:t>
            </a:r>
            <a:endParaRPr lang="en-US" i="0" dirty="0"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00213"/>
            <a:ext cx="7272338" cy="4392612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buFont typeface="Monotype Sorts" pitchFamily="2" charset="2"/>
              <a:buNone/>
              <a:defRPr/>
            </a:pPr>
            <a:endParaRPr lang="en-US" sz="2000" b="1" i="0" dirty="0">
              <a:solidFill>
                <a:schemeClr val="tx2"/>
              </a:solidFill>
              <a:effectLst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Literature </a:t>
            </a:r>
            <a:r>
              <a:rPr lang="en-GB" i="0" dirty="0">
                <a:solidFill>
                  <a:schemeClr val="tx2"/>
                </a:solidFill>
                <a:effectLst/>
                <a:hlinkClick r:id="rId3"/>
              </a:rPr>
              <a:t>search</a:t>
            </a:r>
            <a:endParaRPr lang="en-GB" i="0" dirty="0">
              <a:solidFill>
                <a:schemeClr val="tx2"/>
              </a:solidFill>
              <a:effectLst/>
            </a:endParaRP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What previous research has been done on this topic?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Is there a literature beyond ‘internal’ documentation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>
                <a:solidFill>
                  <a:schemeClr val="tx2"/>
                </a:solidFill>
                <a:effectLst/>
              </a:rPr>
              <a:t>Can you relate what you want to look at to some sort of conceptual framework/theory?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Feedback, support &amp; submission</a:t>
            </a:r>
            <a:endParaRPr lang="en-US" i="0" dirty="0">
              <a:effectLst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9138"/>
            <a:ext cx="7488238" cy="38893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>
                <a:solidFill>
                  <a:schemeClr val="tx2"/>
                </a:solidFill>
                <a:effectLst/>
              </a:rPr>
              <a:t>Outline (1-2 sides of A4; structure; indicative reading; writing plan; ASAP)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>
                <a:solidFill>
                  <a:schemeClr val="tx2"/>
                </a:solidFill>
                <a:effectLst/>
              </a:rPr>
              <a:t>Draft (one chance for feedback; at least six weeks before final submission date; include references)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>
                <a:solidFill>
                  <a:schemeClr val="tx2"/>
                </a:solidFill>
                <a:effectLst/>
              </a:rPr>
              <a:t>Feedback (within three weeks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>
                <a:solidFill>
                  <a:schemeClr val="tx2"/>
                </a:solidFill>
                <a:effectLst/>
              </a:rPr>
              <a:t>Final (by deadline!; one document including cover sheet)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>
                <a:solidFill>
                  <a:schemeClr val="tx1"/>
                </a:solidFill>
                <a:effectLst/>
              </a:rPr>
            </a:br>
            <a:r>
              <a:rPr lang="en-GB">
                <a:cs typeface="Times New Roman" pitchFamily="18" charset="0"/>
              </a:rPr>
              <a:t>Assignment Structure</a:t>
            </a:r>
            <a:endParaRPr lang="en-US" i="0">
              <a:effectLst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700213"/>
            <a:ext cx="7486650" cy="45370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>
                <a:solidFill>
                  <a:schemeClr val="tx2"/>
                </a:solidFill>
                <a:effectLst/>
              </a:rPr>
              <a:t>Introduction (context, background, why this topic is of interest to you)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>
                <a:solidFill>
                  <a:schemeClr val="tx2"/>
                </a:solidFill>
                <a:effectLst/>
              </a:rPr>
              <a:t>Literature/research review (establishing the framework for your analysis)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>
                <a:solidFill>
                  <a:schemeClr val="tx2"/>
                </a:solidFill>
                <a:effectLst/>
              </a:rPr>
              <a:t>Your bit! (analysis)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>
                <a:solidFill>
                  <a:schemeClr val="tx2"/>
                </a:solidFill>
                <a:effectLst/>
              </a:rPr>
              <a:t>Discussion (referring back to literature/research)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>
                <a:solidFill>
                  <a:schemeClr val="tx2"/>
                </a:solidFill>
                <a:effectLst/>
              </a:rPr>
              <a:t>Conclusions/recommendations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Assessment</a:t>
            </a:r>
            <a:endParaRPr lang="en-US" i="0" dirty="0">
              <a:effectLst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844824"/>
            <a:ext cx="7486650" cy="45370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Overall</a:t>
            </a:r>
            <a:r>
              <a:rPr lang="en-GB" sz="2400" i="0" dirty="0">
                <a:solidFill>
                  <a:schemeClr val="tx2"/>
                </a:solidFill>
                <a:effectLst/>
              </a:rPr>
              <a:t> (Scholarship, Perspective, Coherence)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Content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Structure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Presentation </a:t>
            </a:r>
            <a:r>
              <a:rPr lang="en-GB" sz="2400" i="0" dirty="0">
                <a:solidFill>
                  <a:schemeClr val="tx2"/>
                </a:solidFill>
                <a:effectLst/>
              </a:rPr>
              <a:t>(Clarity, Style, Appearance, Length, Referencing)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Analysis </a:t>
            </a:r>
            <a:r>
              <a:rPr lang="en-GB" sz="2400" i="0" dirty="0">
                <a:solidFill>
                  <a:schemeClr val="tx2"/>
                </a:solidFill>
                <a:effectLst/>
              </a:rPr>
              <a:t>(Argument, Interpretation, Evaluation, Application)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Use of sources </a:t>
            </a:r>
            <a:r>
              <a:rPr lang="en-GB" sz="2400" i="0" dirty="0">
                <a:solidFill>
                  <a:schemeClr val="tx2"/>
                </a:solidFill>
                <a:effectLst/>
              </a:rPr>
              <a:t>(Scope and Number, Types)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dirty="0">
                <a:solidFill>
                  <a:schemeClr val="tx2"/>
                </a:solidFill>
                <a:effectLst/>
              </a:rPr>
              <a:t>[Methodology/Methods – for Educational Enquiries and Dissertations]</a:t>
            </a:r>
          </a:p>
        </p:txBody>
      </p:sp>
    </p:spTree>
    <p:extLst>
      <p:ext uri="{BB962C8B-B14F-4D97-AF65-F5344CB8AC3E}">
        <p14:creationId xmlns:p14="http://schemas.microsoft.com/office/powerpoint/2010/main" val="240986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>
                <a:solidFill>
                  <a:schemeClr val="tx1"/>
                </a:solidFill>
                <a:effectLst/>
              </a:rPr>
            </a:br>
            <a:r>
              <a:rPr lang="en-GB">
                <a:cs typeface="Times New Roman" pitchFamily="18" charset="0"/>
              </a:rPr>
              <a:t>Assignment</a:t>
            </a:r>
            <a:endParaRPr lang="en-US" i="0">
              <a:effectLst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2204864"/>
            <a:ext cx="5976664" cy="3816424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</a:pPr>
            <a:r>
              <a:rPr lang="en-GB" sz="2400" i="0" dirty="0">
                <a:solidFill>
                  <a:schemeClr val="tx2"/>
                </a:solidFill>
                <a:effectLst/>
              </a:rPr>
              <a:t>Critically review a curriculum programme or scheme with which you are familiar, examining its aims and purposes and analysing the extent to which these are achieved in practice based on your own experience.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</a:pPr>
            <a:r>
              <a:rPr lang="en-GB" sz="2400" i="0" dirty="0">
                <a:solidFill>
                  <a:schemeClr val="tx2"/>
                </a:solidFill>
                <a:effectLst/>
              </a:rPr>
              <a:t>As far as you are able you should include the different perspectives of relevant stakeholders in your analysis and identify overall strengths, limitations and possible areas for development.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Grades</a:t>
            </a:r>
            <a:endParaRPr lang="en-US" i="0" dirty="0">
              <a:effectLst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844824"/>
            <a:ext cx="7486650" cy="45370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Distinction (70-100%)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Merit (60-69%)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Good Pass (50-59%)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Pass (40-49%)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Condonable Fail (35-39%)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Fail (0-34%)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endParaRPr lang="en-GB" sz="2400" b="1" i="0" dirty="0">
              <a:solidFill>
                <a:schemeClr val="tx2"/>
              </a:solidFill>
              <a:effectLst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None/>
            </a:pPr>
            <a:r>
              <a:rPr lang="en-GB" sz="2400" b="1" i="0" dirty="0">
                <a:solidFill>
                  <a:schemeClr val="tx2"/>
                </a:solidFill>
                <a:effectLst/>
              </a:rPr>
              <a:t>All assignments graded as Fail will normally be allowed to be resubmitted but with a capped marks of 40%.</a:t>
            </a:r>
            <a:endParaRPr lang="en-GB" sz="24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65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339975" y="2205038"/>
            <a:ext cx="4824413" cy="284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“A critical review of the IB Diploma Programme, examining its aims and purposes and analysing the extent to which these are achieved in practice at XXXXXXX International School”</a:t>
            </a:r>
            <a:endParaRPr lang="en-GB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1908175" y="2276475"/>
            <a:ext cx="6192838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“A critical review of the Drama curriculum within the International Baccalaureate Middle Years Programme, examining its aims and purposes and analysing the extent to which these are achieved in practice.”</a:t>
            </a:r>
            <a:endParaRPr lang="en-US" sz="2800" i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627313" y="2320925"/>
            <a:ext cx="439261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“To what extent can the MYP be viewed as an integrated curriculum?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Case study: Grade 10 Humanities at XXXXX International School.”</a:t>
            </a:r>
            <a:endParaRPr lang="en-US" sz="2800" i="0" dirty="0">
              <a:solidFill>
                <a:schemeClr val="tx2"/>
              </a:solidFill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/>
            </a:pPr>
            <a:endParaRPr lang="en-GB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617788" y="2852738"/>
            <a:ext cx="4392612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“The place of citizenship education within the new National Curriculum.”</a:t>
            </a:r>
            <a:endParaRPr lang="en-US" sz="2800" i="0" dirty="0">
              <a:solidFill>
                <a:schemeClr val="tx2"/>
              </a:solidFill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/>
            </a:pPr>
            <a:endParaRPr lang="en-GB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617788" y="2852738"/>
            <a:ext cx="4392612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“The reproduction of social inequalities through international education in Hong Kong.”</a:t>
            </a:r>
            <a:endParaRPr lang="en-US" sz="2800" i="0" dirty="0">
              <a:solidFill>
                <a:schemeClr val="tx2"/>
              </a:solidFill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/>
            </a:pPr>
            <a:endParaRPr lang="en-GB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617788" y="2852738"/>
            <a:ext cx="4392612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“A comparison of the AP and IBDP curricula using Bernstein’s theory of classification and framing of educational knowledge.”</a:t>
            </a:r>
            <a:endParaRPr lang="en-US" sz="2800" i="0" dirty="0">
              <a:solidFill>
                <a:schemeClr val="tx2"/>
              </a:solidFill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/>
            </a:pPr>
            <a:endParaRPr lang="en-GB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br>
              <a:rPr lang="en-US" i="0" dirty="0">
                <a:solidFill>
                  <a:schemeClr val="tx1"/>
                </a:solidFill>
                <a:effectLst/>
              </a:rPr>
            </a:br>
            <a:r>
              <a:rPr lang="en-GB" dirty="0">
                <a:cs typeface="Times New Roman" pitchFamily="18" charset="0"/>
              </a:rPr>
              <a:t>Examples of titles</a:t>
            </a:r>
            <a:endParaRPr lang="en-US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1689100" y="2349500"/>
            <a:ext cx="6769100" cy="293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GB" sz="2800" i="0" dirty="0">
                <a:solidFill>
                  <a:schemeClr val="tx2"/>
                </a:solidFill>
              </a:rPr>
              <a:t>“Play and Inquiry-led Curriculums in Early Childhood Education in Berlin, Germany:  a study to compare and combine the </a:t>
            </a:r>
            <a:r>
              <a:rPr lang="en-GB" sz="2800" dirty="0">
                <a:solidFill>
                  <a:schemeClr val="tx2"/>
                </a:solidFill>
              </a:rPr>
              <a:t>Berliner </a:t>
            </a:r>
            <a:r>
              <a:rPr lang="en-GB" sz="2800" dirty="0" err="1">
                <a:solidFill>
                  <a:schemeClr val="tx2"/>
                </a:solidFill>
              </a:rPr>
              <a:t>Bildungsprogramm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i="0" dirty="0">
                <a:solidFill>
                  <a:schemeClr val="tx2"/>
                </a:solidFill>
              </a:rPr>
              <a:t>and the International Baccalaureate Organization’s Primary Years Programme.”</a:t>
            </a:r>
            <a:endParaRPr lang="en-US" sz="2800" i="0" dirty="0">
              <a:solidFill>
                <a:schemeClr val="tx2"/>
              </a:solidFill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/>
            </a:pPr>
            <a:endParaRPr lang="en-GB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porting Progress">
  <a:themeElements>
    <a:clrScheme name="">
      <a:dk1>
        <a:srgbClr val="333333"/>
      </a:dk1>
      <a:lt1>
        <a:srgbClr val="0033CC"/>
      </a:lt1>
      <a:dk2>
        <a:srgbClr val="FFFFFF"/>
      </a:dk2>
      <a:lt2>
        <a:srgbClr val="C0C0C0"/>
      </a:lt2>
      <a:accent1>
        <a:srgbClr val="FF0033"/>
      </a:accent1>
      <a:accent2>
        <a:srgbClr val="3333FF"/>
      </a:accent2>
      <a:accent3>
        <a:srgbClr val="AAADE2"/>
      </a:accent3>
      <a:accent4>
        <a:srgbClr val="2A2A2A"/>
      </a:accent4>
      <a:accent5>
        <a:srgbClr val="FFAAAD"/>
      </a:accent5>
      <a:accent6>
        <a:srgbClr val="2D2DE7"/>
      </a:accent6>
      <a:hlink>
        <a:srgbClr val="E3B3CC"/>
      </a:hlink>
      <a:folHlink>
        <a:srgbClr val="00CCCC"/>
      </a:folHlink>
    </a:clrScheme>
    <a:fontScheme name="Reporting Progres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Reporting Progress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ing Progress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ing Progress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ing Progress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C:\MSOffice\Templates\Presentations\Reporting Progress.pot</Template>
  <TotalTime>2837</TotalTime>
  <Words>603</Words>
  <Application>Microsoft Office PowerPoint</Application>
  <PresentationFormat>On-screen Show (4:3)</PresentationFormat>
  <Paragraphs>75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Monotype Sorts</vt:lpstr>
      <vt:lpstr>Times New Roman</vt:lpstr>
      <vt:lpstr>Wingdings</vt:lpstr>
      <vt:lpstr>Reporting Progress</vt:lpstr>
      <vt:lpstr>Curriculum Studies  Assignments!</vt:lpstr>
      <vt:lpstr> Assignment</vt:lpstr>
      <vt:lpstr> Examples of titles</vt:lpstr>
      <vt:lpstr> Examples of titles</vt:lpstr>
      <vt:lpstr> Examples of titles</vt:lpstr>
      <vt:lpstr> Examples of titles</vt:lpstr>
      <vt:lpstr> Examples of titles</vt:lpstr>
      <vt:lpstr> Examples of titles</vt:lpstr>
      <vt:lpstr> Examples of titles</vt:lpstr>
      <vt:lpstr> Examples of titles</vt:lpstr>
      <vt:lpstr> Examples of titles</vt:lpstr>
      <vt:lpstr> Examples of titles</vt:lpstr>
      <vt:lpstr> Examples of titles</vt:lpstr>
      <vt:lpstr> Writing process</vt:lpstr>
      <vt:lpstr> Writing process</vt:lpstr>
      <vt:lpstr> Writing process</vt:lpstr>
      <vt:lpstr> Feedback, support &amp; submission</vt:lpstr>
      <vt:lpstr> Assignment Structure</vt:lpstr>
      <vt:lpstr> Assessment</vt:lpstr>
      <vt:lpstr> Grades</vt:lpstr>
    </vt:vector>
  </TitlesOfParts>
  <Company>University of St. Thomas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site development:</dc:title>
  <dc:creator>Joe Landsberger</dc:creator>
  <cp:lastModifiedBy>Paul Denley</cp:lastModifiedBy>
  <cp:revision>157</cp:revision>
  <dcterms:created xsi:type="dcterms:W3CDTF">1999-02-23T17:28:40Z</dcterms:created>
  <dcterms:modified xsi:type="dcterms:W3CDTF">2016-07-10T20:23:25Z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jflandsberge@stthomas.edu</vt:lpwstr>
  </property>
  <property fmtid="{D5CDD505-2E9C-101B-9397-08002B2CF9AE}" pid="8" name="HomePage">
    <vt:lpwstr>www.iss.stthomas.edu/webtruth</vt:lpwstr>
  </property>
  <property fmtid="{D5CDD505-2E9C-101B-9397-08002B2CF9AE}" pid="9" name="Other">
    <vt:lpwstr>Web Reliability and Authenticity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C:\Joe folder\EVENTS\CLASSROO\COTF99</vt:lpwstr>
  </property>
</Properties>
</file>