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17" r:id="rId2"/>
    <p:sldId id="320" r:id="rId3"/>
    <p:sldId id="311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4" r:id="rId14"/>
    <p:sldId id="319" r:id="rId15"/>
    <p:sldId id="331" r:id="rId16"/>
    <p:sldId id="332" r:id="rId17"/>
    <p:sldId id="330" r:id="rId18"/>
    <p:sldId id="333" r:id="rId19"/>
    <p:sldId id="335" r:id="rId20"/>
    <p:sldId id="336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3399"/>
    <a:srgbClr val="FF0066"/>
    <a:srgbClr val="969696"/>
    <a:srgbClr val="EAEAEA"/>
    <a:srgbClr val="CCFFFF"/>
    <a:srgbClr val="6699FF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06" autoAdjust="0"/>
  </p:normalViewPr>
  <p:slideViewPr>
    <p:cSldViewPr>
      <p:cViewPr varScale="1">
        <p:scale>
          <a:sx n="58" d="100"/>
          <a:sy n="58" d="100"/>
        </p:scale>
        <p:origin x="140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6"/>
    </p:cViewPr>
  </p:sorterViewPr>
  <p:notesViewPr>
    <p:cSldViewPr>
      <p:cViewPr>
        <p:scale>
          <a:sx n="100" d="100"/>
          <a:sy n="100" d="100"/>
        </p:scale>
        <p:origin x="-806" y="-4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ffectLst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/>
              </a:defRPr>
            </a:lvl1pPr>
          </a:lstStyle>
          <a:p>
            <a:pPr>
              <a:defRPr/>
            </a:pPr>
            <a:fld id="{8FD59478-64E0-47C6-9C13-F8CDBF036B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173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26446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60338" y="0"/>
            <a:ext cx="8982075" cy="6845300"/>
            <a:chOff x="101" y="0"/>
            <a:chExt cx="5658" cy="4312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ltGray">
            <a:xfrm>
              <a:off x="149" y="0"/>
              <a:ext cx="150" cy="4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ltGray">
            <a:xfrm>
              <a:off x="277" y="0"/>
              <a:ext cx="235" cy="345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ltGray">
            <a:xfrm>
              <a:off x="203" y="0"/>
              <a:ext cx="682" cy="21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ltGray">
            <a:xfrm>
              <a:off x="288" y="0"/>
              <a:ext cx="160" cy="27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ltGray">
            <a:xfrm>
              <a:off x="373" y="1644"/>
              <a:ext cx="331" cy="76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ltGray">
            <a:xfrm>
              <a:off x="326" y="1560"/>
              <a:ext cx="5433" cy="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101" y="1560"/>
              <a:ext cx="5604" cy="0"/>
            </a:xfrm>
            <a:prstGeom prst="line">
              <a:avLst/>
            </a:prstGeom>
            <a:noFill/>
            <a:ln w="127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082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762000" y="1295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24000" y="3505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C6702B2-A41D-41A8-B1A4-FF225A49D6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51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28FD3-D91D-409B-B98C-DCEE25EC3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15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228600"/>
            <a:ext cx="20383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28600"/>
            <a:ext cx="59626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E8ADB-FD15-4819-A136-03BAF1D079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42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7FBC7-D52A-4552-8320-841762F3A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08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BDDBAA-A85E-41DE-B20C-F8DED0C39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149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8B3D5-E373-46B2-A82C-55DDAC954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7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0DA4E-44A6-435A-8F19-9BFDD43C9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64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9C8BF-702B-40AE-8C79-86C11635D3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05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17333-1696-4183-84E8-802DBA19E7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14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FD3EF-82D4-45D3-8195-0FF3D8A231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10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C556D-C941-447A-9FA0-42932E645E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72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1847"/>
            </a:gs>
            <a:gs pos="50000">
              <a:srgbClr val="CC3399"/>
            </a:gs>
            <a:gs pos="100000">
              <a:srgbClr val="5E18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9"/>
          <p:cNvGrpSpPr>
            <a:grpSpLocks/>
          </p:cNvGrpSpPr>
          <p:nvPr/>
        </p:nvGrpSpPr>
        <p:grpSpPr bwMode="auto">
          <a:xfrm>
            <a:off x="160338" y="0"/>
            <a:ext cx="8972550" cy="6845300"/>
            <a:chOff x="101" y="0"/>
            <a:chExt cx="5652" cy="4312"/>
          </a:xfrm>
        </p:grpSpPr>
        <p:sp>
          <p:nvSpPr>
            <p:cNvPr id="2" name="Rectangle 2"/>
            <p:cNvSpPr>
              <a:spLocks noChangeArrowheads="1"/>
            </p:cNvSpPr>
            <p:nvPr/>
          </p:nvSpPr>
          <p:spPr bwMode="ltGray">
            <a:xfrm>
              <a:off x="149" y="0"/>
              <a:ext cx="150" cy="4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7" name="Rectangle 3"/>
            <p:cNvSpPr>
              <a:spLocks noChangeArrowheads="1"/>
            </p:cNvSpPr>
            <p:nvPr/>
          </p:nvSpPr>
          <p:spPr bwMode="ltGray">
            <a:xfrm>
              <a:off x="277" y="0"/>
              <a:ext cx="235" cy="29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ltGray">
            <a:xfrm>
              <a:off x="203" y="0"/>
              <a:ext cx="682" cy="21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ltGray">
            <a:xfrm>
              <a:off x="256" y="0"/>
              <a:ext cx="192" cy="244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ltGray">
            <a:xfrm>
              <a:off x="373" y="924"/>
              <a:ext cx="331" cy="76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31" name="Rectangle 7"/>
            <p:cNvSpPr>
              <a:spLocks noChangeArrowheads="1"/>
            </p:cNvSpPr>
            <p:nvPr/>
          </p:nvSpPr>
          <p:spPr bwMode="ltGray">
            <a:xfrm>
              <a:off x="320" y="888"/>
              <a:ext cx="5433" cy="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32" name="Line 8"/>
            <p:cNvSpPr>
              <a:spLocks noChangeShapeType="1"/>
            </p:cNvSpPr>
            <p:nvPr/>
          </p:nvSpPr>
          <p:spPr bwMode="auto">
            <a:xfrm>
              <a:off x="101" y="888"/>
              <a:ext cx="5604" cy="0"/>
            </a:xfrm>
            <a:prstGeom prst="line">
              <a:avLst/>
            </a:prstGeom>
            <a:noFill/>
            <a:ln w="127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228600"/>
            <a:ext cx="7772400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828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US"/>
              <a:t>Curriculum Studies - Session 6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1D2F074-AB07-409A-A13E-1AA84FFD2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 pitchFamily="2" charset="2"/>
        <a:buChar char="n"/>
        <a:defRPr sz="32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8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4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scholar.google.co.uk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1988840"/>
            <a:ext cx="5543550" cy="3716338"/>
          </a:xfrm>
        </p:spPr>
        <p:txBody>
          <a:bodyPr/>
          <a:lstStyle/>
          <a:p>
            <a:pPr algn="ctr">
              <a:defRPr/>
            </a:pPr>
            <a:r>
              <a:rPr lang="en-GB" sz="6000" dirty="0">
                <a:cs typeface="Times New Roman" pitchFamily="18" charset="0"/>
              </a:rPr>
              <a:t>Curriculum Studies</a:t>
            </a:r>
            <a:br>
              <a:rPr lang="en-GB" sz="6000" dirty="0">
                <a:cs typeface="Times New Roman" pitchFamily="18" charset="0"/>
              </a:rPr>
            </a:br>
            <a:br>
              <a:rPr lang="en-GB" sz="6000" dirty="0">
                <a:cs typeface="Times New Roman" pitchFamily="18" charset="0"/>
              </a:rPr>
            </a:br>
            <a:r>
              <a:rPr lang="en-GB" sz="6000" dirty="0">
                <a:cs typeface="Times New Roman" pitchFamily="18" charset="0"/>
              </a:rPr>
              <a:t>Assignments!</a:t>
            </a:r>
            <a:endParaRPr lang="en-US" sz="6000" i="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Examples of titles</a:t>
            </a:r>
            <a:endParaRPr lang="en-US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339975" y="2379663"/>
            <a:ext cx="5186363" cy="250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</a:pPr>
            <a:r>
              <a:rPr lang="en-GB" sz="2800" i="0">
                <a:solidFill>
                  <a:schemeClr val="tx2"/>
                </a:solidFill>
              </a:rPr>
              <a:t>“A critical review of the introduction, implementation and adoption of the South African National Curriculum between 1994 and 2011: education against a backdrop of inequality pre-1994.”</a:t>
            </a:r>
            <a:endParaRPr lang="en-US" sz="2800" i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Examples of titles</a:t>
            </a:r>
            <a:endParaRPr lang="en-US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339975" y="2636838"/>
            <a:ext cx="56880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</a:pPr>
            <a:r>
              <a:rPr lang="en-GB" sz="2800" i="0">
                <a:solidFill>
                  <a:schemeClr val="tx2"/>
                </a:solidFill>
              </a:rPr>
              <a:t>“Curricular Transitions – Is there a smooth curricular transition between the international education programs of the IGCSE and the IB?.”</a:t>
            </a:r>
            <a:endParaRPr lang="en-US" sz="2800" i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Examples of titles</a:t>
            </a:r>
            <a:endParaRPr lang="en-US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339975" y="2636838"/>
            <a:ext cx="5688013" cy="147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</a:pPr>
            <a:r>
              <a:rPr lang="en-GB" sz="2800" i="0">
                <a:solidFill>
                  <a:schemeClr val="tx2"/>
                </a:solidFill>
              </a:rPr>
              <a:t>“The Group 4 Project in the International Baccalaureate Diploma Programme: Does it still have a place in the IBDP?.”</a:t>
            </a:r>
            <a:endParaRPr lang="en-US" sz="2800" i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Examples of titles</a:t>
            </a:r>
            <a:endParaRPr lang="en-US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483768" y="2898877"/>
            <a:ext cx="5112568" cy="1471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</a:pPr>
            <a:r>
              <a:rPr lang="en-GB" sz="2800" i="0" dirty="0">
                <a:solidFill>
                  <a:schemeClr val="tx2"/>
                </a:solidFill>
              </a:rPr>
              <a:t>“How do cultural perspectives influence and shape the curriculum? – the case of science in the IB MYP”</a:t>
            </a:r>
            <a:endParaRPr lang="en-US" sz="2800" i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996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Writing process</a:t>
            </a:r>
            <a:endParaRPr lang="en-US" i="0" dirty="0">
              <a:effectLst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6375" y="1989138"/>
            <a:ext cx="7162800" cy="3889375"/>
          </a:xfrm>
        </p:spPr>
        <p:txBody>
          <a:bodyPr/>
          <a:lstStyle/>
          <a:p>
            <a:pPr marL="628650" indent="-628650">
              <a:lnSpc>
                <a:spcPct val="80000"/>
              </a:lnSpc>
              <a:buFont typeface="Monotype Sorts" pitchFamily="2" charset="2"/>
              <a:buNone/>
              <a:defRPr/>
            </a:pPr>
            <a:endParaRPr lang="en-US" sz="2000" b="1" i="0" dirty="0">
              <a:solidFill>
                <a:schemeClr val="tx2"/>
              </a:solidFill>
              <a:effectLst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GB" i="0" dirty="0">
                <a:solidFill>
                  <a:schemeClr val="tx2"/>
                </a:solidFill>
                <a:effectLst/>
              </a:rPr>
              <a:t>Identify area for assignment: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>
                <a:solidFill>
                  <a:schemeClr val="tx2"/>
                </a:solidFill>
                <a:effectLst/>
              </a:rPr>
              <a:t>Something of interest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>
                <a:solidFill>
                  <a:schemeClr val="tx2"/>
                </a:solidFill>
                <a:effectLst/>
              </a:rPr>
              <a:t>Relevant to professional role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GB" i="0" dirty="0">
                <a:solidFill>
                  <a:schemeClr val="tx2"/>
                </a:solidFill>
                <a:effectLst/>
              </a:rPr>
              <a:t>Decide on limits:</a:t>
            </a:r>
          </a:p>
          <a:p>
            <a:pPr marL="615950" indent="-6159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>
                <a:solidFill>
                  <a:schemeClr val="tx2"/>
                </a:solidFill>
                <a:effectLst/>
              </a:rPr>
              <a:t>Scope (breadth </a:t>
            </a:r>
            <a:r>
              <a:rPr lang="en-GB" i="0" dirty="0" err="1">
                <a:solidFill>
                  <a:schemeClr val="tx2"/>
                </a:solidFill>
                <a:effectLst/>
              </a:rPr>
              <a:t>vs</a:t>
            </a:r>
            <a:r>
              <a:rPr lang="en-GB" i="0" dirty="0">
                <a:solidFill>
                  <a:schemeClr val="tx2"/>
                </a:solidFill>
                <a:effectLst/>
              </a:rPr>
              <a:t> depth)</a:t>
            </a:r>
          </a:p>
          <a:p>
            <a:pPr marL="615950" indent="-6159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>
                <a:solidFill>
                  <a:schemeClr val="tx2"/>
                </a:solidFill>
                <a:effectLst/>
              </a:rPr>
              <a:t>Linkage with literature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buFont typeface="Monotype Sorts" pitchFamily="2" charset="2"/>
              <a:buNone/>
              <a:defRPr/>
            </a:pPr>
            <a:endParaRPr lang="en-GB" i="0" dirty="0">
              <a:solidFill>
                <a:schemeClr val="tx2"/>
              </a:solidFill>
              <a:effectLst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Writing process</a:t>
            </a:r>
            <a:endParaRPr lang="en-US" i="0" dirty="0">
              <a:effectLst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6375" y="1916113"/>
            <a:ext cx="5903913" cy="3889375"/>
          </a:xfrm>
        </p:spPr>
        <p:txBody>
          <a:bodyPr/>
          <a:lstStyle/>
          <a:p>
            <a:pPr marL="628650" indent="-628650">
              <a:lnSpc>
                <a:spcPct val="80000"/>
              </a:lnSpc>
              <a:buFont typeface="Monotype Sorts" pitchFamily="2" charset="2"/>
              <a:buNone/>
              <a:defRPr/>
            </a:pPr>
            <a:endParaRPr lang="en-US" sz="2000" b="1" i="0" dirty="0">
              <a:solidFill>
                <a:schemeClr val="tx2"/>
              </a:solidFill>
              <a:effectLst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GB" i="0" dirty="0">
                <a:solidFill>
                  <a:schemeClr val="tx2"/>
                </a:solidFill>
                <a:effectLst/>
              </a:rPr>
              <a:t>Try to formulate a question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>
                <a:solidFill>
                  <a:schemeClr val="tx2"/>
                </a:solidFill>
                <a:effectLst/>
              </a:rPr>
              <a:t>To what extent …?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>
                <a:solidFill>
                  <a:schemeClr val="tx2"/>
                </a:solidFill>
                <a:effectLst/>
              </a:rPr>
              <a:t>What can be learned by comparing …?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>
                <a:solidFill>
                  <a:schemeClr val="tx2"/>
                </a:solidFill>
                <a:effectLst/>
              </a:rPr>
              <a:t>How can [theory] be applied to …?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Writing process</a:t>
            </a:r>
            <a:endParaRPr lang="en-US" i="0" dirty="0">
              <a:effectLst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1700213"/>
            <a:ext cx="7272338" cy="4392612"/>
          </a:xfrm>
        </p:spPr>
        <p:txBody>
          <a:bodyPr/>
          <a:lstStyle/>
          <a:p>
            <a:pPr marL="628650" indent="-628650">
              <a:lnSpc>
                <a:spcPct val="80000"/>
              </a:lnSpc>
              <a:buFont typeface="Monotype Sorts" pitchFamily="2" charset="2"/>
              <a:buNone/>
              <a:defRPr/>
            </a:pPr>
            <a:endParaRPr lang="en-US" sz="2000" b="1" i="0" dirty="0">
              <a:solidFill>
                <a:schemeClr val="tx2"/>
              </a:solidFill>
              <a:effectLst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buFont typeface="Monotype Sorts" pitchFamily="2" charset="2"/>
              <a:buNone/>
              <a:defRPr/>
            </a:pPr>
            <a:r>
              <a:rPr lang="en-GB" i="0" dirty="0">
                <a:solidFill>
                  <a:schemeClr val="tx2"/>
                </a:solidFill>
                <a:effectLst/>
              </a:rPr>
              <a:t>Literature </a:t>
            </a:r>
            <a:r>
              <a:rPr lang="en-GB" i="0" dirty="0">
                <a:solidFill>
                  <a:schemeClr val="tx2"/>
                </a:solidFill>
                <a:effectLst/>
                <a:hlinkClick r:id="rId3"/>
              </a:rPr>
              <a:t>search</a:t>
            </a:r>
            <a:endParaRPr lang="en-GB" i="0" dirty="0">
              <a:solidFill>
                <a:schemeClr val="tx2"/>
              </a:solidFill>
              <a:effectLst/>
            </a:endParaRP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>
                <a:solidFill>
                  <a:schemeClr val="tx2"/>
                </a:solidFill>
                <a:effectLst/>
              </a:rPr>
              <a:t>What previous research has been done on this topic?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>
                <a:solidFill>
                  <a:schemeClr val="tx2"/>
                </a:solidFill>
                <a:effectLst/>
              </a:rPr>
              <a:t>Is there a literature beyond ‘internal’ documentation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en-GB" i="0" dirty="0">
                <a:solidFill>
                  <a:schemeClr val="tx2"/>
                </a:solidFill>
                <a:effectLst/>
              </a:rPr>
              <a:t>Can you relate what you want to look at to some sort of conceptual framework/theory?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77724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Feedback, support &amp; submission</a:t>
            </a:r>
            <a:endParaRPr lang="en-US" i="0" dirty="0">
              <a:effectLst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6375" y="1989138"/>
            <a:ext cx="7488238" cy="3889375"/>
          </a:xfrm>
        </p:spPr>
        <p:txBody>
          <a:bodyPr/>
          <a:lstStyle/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 dirty="0">
                <a:solidFill>
                  <a:schemeClr val="tx2"/>
                </a:solidFill>
                <a:effectLst/>
              </a:rPr>
              <a:t>Outline (1-2 sides of A4; structure; indicative reading; writing plan; ASAP)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 dirty="0">
                <a:solidFill>
                  <a:schemeClr val="tx2"/>
                </a:solidFill>
                <a:effectLst/>
              </a:rPr>
              <a:t>Draft (one chance for feedback; at least six weeks before final submission date; include references)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 dirty="0">
                <a:solidFill>
                  <a:schemeClr val="tx2"/>
                </a:solidFill>
                <a:effectLst/>
              </a:rPr>
              <a:t>Feedback (within three weeks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 dirty="0">
                <a:solidFill>
                  <a:schemeClr val="tx2"/>
                </a:solidFill>
                <a:effectLst/>
              </a:rPr>
              <a:t>Final (by deadline!; one document including cover sheet)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>
                <a:solidFill>
                  <a:schemeClr val="tx1"/>
                </a:solidFill>
                <a:effectLst/>
              </a:rPr>
            </a:br>
            <a:r>
              <a:rPr lang="en-GB">
                <a:cs typeface="Times New Roman" pitchFamily="18" charset="0"/>
              </a:rPr>
              <a:t>Assignment Structure</a:t>
            </a:r>
            <a:endParaRPr lang="en-US" i="0">
              <a:effectLst/>
            </a:endParaRP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6375" y="1700213"/>
            <a:ext cx="7486650" cy="4537075"/>
          </a:xfrm>
        </p:spPr>
        <p:txBody>
          <a:bodyPr/>
          <a:lstStyle/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>
                <a:solidFill>
                  <a:schemeClr val="tx2"/>
                </a:solidFill>
                <a:effectLst/>
              </a:rPr>
              <a:t>Introduction (context, background, why this topic is of interest to you)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>
                <a:solidFill>
                  <a:schemeClr val="tx2"/>
                </a:solidFill>
                <a:effectLst/>
              </a:rPr>
              <a:t>Literature/research review (establishing the framework for your analysis)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>
                <a:solidFill>
                  <a:schemeClr val="tx2"/>
                </a:solidFill>
                <a:effectLst/>
              </a:rPr>
              <a:t>Your bit! (analysis)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>
                <a:solidFill>
                  <a:schemeClr val="tx2"/>
                </a:solidFill>
                <a:effectLst/>
              </a:rPr>
              <a:t>Discussion (referring back to literature/research)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i="0">
                <a:solidFill>
                  <a:schemeClr val="tx2"/>
                </a:solidFill>
                <a:effectLst/>
              </a:rPr>
              <a:t>Conclusions/recommendations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Assessment</a:t>
            </a:r>
            <a:endParaRPr lang="en-US" i="0" dirty="0">
              <a:effectLst/>
            </a:endParaRP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6" y="1844824"/>
            <a:ext cx="7486650" cy="4537075"/>
          </a:xfrm>
        </p:spPr>
        <p:txBody>
          <a:bodyPr/>
          <a:lstStyle/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sz="2400" b="1" i="0" dirty="0">
                <a:solidFill>
                  <a:schemeClr val="tx2"/>
                </a:solidFill>
                <a:effectLst/>
              </a:rPr>
              <a:t>Overall</a:t>
            </a:r>
            <a:r>
              <a:rPr lang="en-GB" sz="2400" i="0" dirty="0">
                <a:solidFill>
                  <a:schemeClr val="tx2"/>
                </a:solidFill>
                <a:effectLst/>
              </a:rPr>
              <a:t> (Scholarship, Perspective, Coherence)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sz="2400" b="1" i="0" dirty="0">
                <a:solidFill>
                  <a:schemeClr val="tx2"/>
                </a:solidFill>
                <a:effectLst/>
              </a:rPr>
              <a:t>Content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sz="2400" b="1" i="0" dirty="0">
                <a:solidFill>
                  <a:schemeClr val="tx2"/>
                </a:solidFill>
                <a:effectLst/>
              </a:rPr>
              <a:t>Structure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sz="2400" b="1" i="0" dirty="0">
                <a:solidFill>
                  <a:schemeClr val="tx2"/>
                </a:solidFill>
                <a:effectLst/>
              </a:rPr>
              <a:t>Presentation </a:t>
            </a:r>
            <a:r>
              <a:rPr lang="en-GB" sz="2400" i="0" dirty="0">
                <a:solidFill>
                  <a:schemeClr val="tx2"/>
                </a:solidFill>
                <a:effectLst/>
              </a:rPr>
              <a:t>(Clarity, Style, Appearance, Length, Referencing)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sz="2400" b="1" i="0" dirty="0">
                <a:solidFill>
                  <a:schemeClr val="tx2"/>
                </a:solidFill>
                <a:effectLst/>
              </a:rPr>
              <a:t>Analysis </a:t>
            </a:r>
            <a:r>
              <a:rPr lang="en-GB" sz="2400" i="0" dirty="0">
                <a:solidFill>
                  <a:schemeClr val="tx2"/>
                </a:solidFill>
                <a:effectLst/>
              </a:rPr>
              <a:t>(Argument, Interpretation, Evaluation, Application)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sz="2400" b="1" i="0" dirty="0">
                <a:solidFill>
                  <a:schemeClr val="tx2"/>
                </a:solidFill>
                <a:effectLst/>
              </a:rPr>
              <a:t>Use of sources </a:t>
            </a:r>
            <a:r>
              <a:rPr lang="en-GB" sz="2400" i="0" dirty="0">
                <a:solidFill>
                  <a:schemeClr val="tx2"/>
                </a:solidFill>
                <a:effectLst/>
              </a:rPr>
              <a:t>(Scope and Number, Types)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sz="2400" dirty="0">
                <a:solidFill>
                  <a:schemeClr val="tx2"/>
                </a:solidFill>
                <a:effectLst/>
              </a:rPr>
              <a:t>[Methodology/Methods – for Educational Enquiries and Dissertations]</a:t>
            </a:r>
          </a:p>
        </p:txBody>
      </p:sp>
    </p:spTree>
    <p:extLst>
      <p:ext uri="{BB962C8B-B14F-4D97-AF65-F5344CB8AC3E}">
        <p14:creationId xmlns:p14="http://schemas.microsoft.com/office/powerpoint/2010/main" val="2409866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>
                <a:solidFill>
                  <a:schemeClr val="tx1"/>
                </a:solidFill>
                <a:effectLst/>
              </a:rPr>
            </a:br>
            <a:r>
              <a:rPr lang="en-GB">
                <a:cs typeface="Times New Roman" pitchFamily="18" charset="0"/>
              </a:rPr>
              <a:t>Assignment</a:t>
            </a:r>
            <a:endParaRPr lang="en-US" i="0">
              <a:effectLst/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2204864"/>
            <a:ext cx="5976664" cy="3816424"/>
          </a:xfrm>
        </p:spPr>
        <p:txBody>
          <a:bodyPr/>
          <a:lstStyle/>
          <a:p>
            <a:pPr marL="0" indent="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buFont typeface="Monotype Sorts" pitchFamily="2" charset="2"/>
              <a:buNone/>
            </a:pPr>
            <a:r>
              <a:rPr lang="en-GB" sz="2400" i="0" dirty="0">
                <a:solidFill>
                  <a:schemeClr val="tx2"/>
                </a:solidFill>
                <a:effectLst/>
              </a:rPr>
              <a:t>Critically review a curriculum programme or scheme with which you are familiar, examining its aims and purposes and analysing the extent to which these are achieved in practice based on your own experience.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buFont typeface="Monotype Sorts" pitchFamily="2" charset="2"/>
              <a:buNone/>
            </a:pPr>
            <a:r>
              <a:rPr lang="en-GB" sz="2400" i="0" dirty="0">
                <a:solidFill>
                  <a:schemeClr val="tx2"/>
                </a:solidFill>
                <a:effectLst/>
              </a:rPr>
              <a:t>As far as you are able you should include the different perspectives of relevant stakeholders in your analysis and identify overall strengths, limitations and possible areas for development.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Grades</a:t>
            </a:r>
            <a:endParaRPr lang="en-US" i="0" dirty="0">
              <a:effectLst/>
            </a:endParaRP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6" y="1844824"/>
            <a:ext cx="7486650" cy="4537075"/>
          </a:xfrm>
        </p:spPr>
        <p:txBody>
          <a:bodyPr/>
          <a:lstStyle/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sz="2400" b="1" i="0" dirty="0">
                <a:solidFill>
                  <a:schemeClr val="tx2"/>
                </a:solidFill>
                <a:effectLst/>
              </a:rPr>
              <a:t>Distinction (70-100%)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sz="2400" b="1" i="0" dirty="0">
                <a:solidFill>
                  <a:schemeClr val="tx2"/>
                </a:solidFill>
                <a:effectLst/>
              </a:rPr>
              <a:t>Merit (60-69%)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sz="2400" b="1" i="0" dirty="0">
                <a:solidFill>
                  <a:schemeClr val="tx2"/>
                </a:solidFill>
                <a:effectLst/>
              </a:rPr>
              <a:t>Good Pass (50-59%)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sz="2400" b="1" i="0" dirty="0">
                <a:solidFill>
                  <a:schemeClr val="tx2"/>
                </a:solidFill>
                <a:effectLst/>
              </a:rPr>
              <a:t>Pass (40-49%)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sz="2400" b="1" i="0" dirty="0">
                <a:solidFill>
                  <a:schemeClr val="tx2"/>
                </a:solidFill>
                <a:effectLst/>
              </a:rPr>
              <a:t>Condonable Fail (35-39%)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r>
              <a:rPr lang="en-GB" sz="2400" b="1" i="0" dirty="0">
                <a:solidFill>
                  <a:schemeClr val="tx2"/>
                </a:solidFill>
                <a:effectLst/>
              </a:rPr>
              <a:t>Fail (0-34%)</a:t>
            </a:r>
          </a:p>
          <a:p>
            <a:pPr marL="628650" indent="-62865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</a:pPr>
            <a:endParaRPr lang="en-GB" sz="2400" b="1" i="0" dirty="0">
              <a:solidFill>
                <a:schemeClr val="tx2"/>
              </a:solidFill>
              <a:effectLst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buNone/>
            </a:pPr>
            <a:r>
              <a:rPr lang="en-GB" sz="2400" b="1" i="0" dirty="0">
                <a:solidFill>
                  <a:schemeClr val="tx2"/>
                </a:solidFill>
                <a:effectLst/>
              </a:rPr>
              <a:t>All assignments graded as Fail will normally be allowed to be resubmitted but with a capped marks of 40%.</a:t>
            </a:r>
            <a:endParaRPr lang="en-GB" sz="2400" dirty="0">
              <a:solidFill>
                <a:schemeClr val="tx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32655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Examples of titles</a:t>
            </a:r>
            <a:endParaRPr lang="en-US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420868" name="Text Box 4"/>
          <p:cNvSpPr txBox="1">
            <a:spLocks noChangeArrowheads="1"/>
          </p:cNvSpPr>
          <p:nvPr/>
        </p:nvSpPr>
        <p:spPr bwMode="auto">
          <a:xfrm>
            <a:off x="2339975" y="2205038"/>
            <a:ext cx="4824413" cy="2849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  <a:defRPr/>
            </a:pPr>
            <a:r>
              <a:rPr lang="en-GB" sz="2800" i="0" dirty="0">
                <a:solidFill>
                  <a:schemeClr val="tx2"/>
                </a:solidFill>
              </a:rPr>
              <a:t>“A critical review of the IB Diploma Programme, examining its aims and purposes and analysing the extent to which these are achieved in practice at XXXXXXX International School”</a:t>
            </a:r>
            <a:endParaRPr lang="en-GB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Examples of titles</a:t>
            </a:r>
            <a:endParaRPr lang="en-US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420868" name="Text Box 4"/>
          <p:cNvSpPr txBox="1">
            <a:spLocks noChangeArrowheads="1"/>
          </p:cNvSpPr>
          <p:nvPr/>
        </p:nvSpPr>
        <p:spPr bwMode="auto">
          <a:xfrm>
            <a:off x="1908175" y="2276475"/>
            <a:ext cx="6192838" cy="2160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  <a:defRPr/>
            </a:pPr>
            <a:r>
              <a:rPr lang="en-GB" sz="2800" i="0" dirty="0">
                <a:solidFill>
                  <a:schemeClr val="tx2"/>
                </a:solidFill>
              </a:rPr>
              <a:t>“A critical review of the Drama curriculum within the International Baccalaureate Middle Years Programme, examining its aims and purposes and analysing the extent to which these are achieved in practice.”</a:t>
            </a:r>
            <a:endParaRPr lang="en-US" sz="2800" i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Examples of titles</a:t>
            </a:r>
            <a:endParaRPr lang="en-US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420868" name="Text Box 4"/>
          <p:cNvSpPr txBox="1">
            <a:spLocks noChangeArrowheads="1"/>
          </p:cNvSpPr>
          <p:nvPr/>
        </p:nvSpPr>
        <p:spPr bwMode="auto">
          <a:xfrm>
            <a:off x="2627313" y="2320925"/>
            <a:ext cx="4392612" cy="267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  <a:defRPr/>
            </a:pPr>
            <a:r>
              <a:rPr lang="en-GB" sz="2800" i="0" dirty="0">
                <a:solidFill>
                  <a:schemeClr val="tx2"/>
                </a:solidFill>
              </a:rPr>
              <a:t>“To what extent can the MYP be viewed as an integrated curriculum?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  <a:defRPr/>
            </a:pPr>
            <a:r>
              <a:rPr lang="en-GB" sz="2800" i="0" dirty="0">
                <a:solidFill>
                  <a:schemeClr val="tx2"/>
                </a:solidFill>
              </a:rPr>
              <a:t>Case study: Grade 10 Humanities at XXXXX International School.”</a:t>
            </a:r>
            <a:endParaRPr lang="en-US" sz="2800" i="0" dirty="0">
              <a:solidFill>
                <a:schemeClr val="tx2"/>
              </a:solidFill>
            </a:endParaRPr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/>
            </a:pPr>
            <a:endParaRPr lang="en-GB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Examples of titles</a:t>
            </a:r>
            <a:endParaRPr lang="en-US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420868" name="Text Box 4"/>
          <p:cNvSpPr txBox="1">
            <a:spLocks noChangeArrowheads="1"/>
          </p:cNvSpPr>
          <p:nvPr/>
        </p:nvSpPr>
        <p:spPr bwMode="auto">
          <a:xfrm>
            <a:off x="2617788" y="2852738"/>
            <a:ext cx="4392612" cy="155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  <a:defRPr/>
            </a:pPr>
            <a:r>
              <a:rPr lang="en-GB" sz="2800" i="0" dirty="0">
                <a:solidFill>
                  <a:schemeClr val="tx2"/>
                </a:solidFill>
              </a:rPr>
              <a:t>“The place of citizenship education within the new National Curriculum.”</a:t>
            </a:r>
            <a:endParaRPr lang="en-US" sz="2800" i="0" dirty="0">
              <a:solidFill>
                <a:schemeClr val="tx2"/>
              </a:solidFill>
            </a:endParaRPr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/>
            </a:pPr>
            <a:endParaRPr lang="en-GB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Examples of titles</a:t>
            </a:r>
            <a:endParaRPr lang="en-US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420868" name="Text Box 4"/>
          <p:cNvSpPr txBox="1">
            <a:spLocks noChangeArrowheads="1"/>
          </p:cNvSpPr>
          <p:nvPr/>
        </p:nvSpPr>
        <p:spPr bwMode="auto">
          <a:xfrm>
            <a:off x="2617788" y="2852738"/>
            <a:ext cx="4392612" cy="190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  <a:defRPr/>
            </a:pPr>
            <a:r>
              <a:rPr lang="en-GB" sz="2800" i="0" dirty="0">
                <a:solidFill>
                  <a:schemeClr val="tx2"/>
                </a:solidFill>
              </a:rPr>
              <a:t>“The reproduction of social inequalities through international education in Hong Kong.”</a:t>
            </a:r>
            <a:endParaRPr lang="en-US" sz="2800" i="0" dirty="0">
              <a:solidFill>
                <a:schemeClr val="tx2"/>
              </a:solidFill>
            </a:endParaRPr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/>
            </a:pPr>
            <a:endParaRPr lang="en-GB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Examples of titles</a:t>
            </a:r>
            <a:endParaRPr lang="en-US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420868" name="Text Box 4"/>
          <p:cNvSpPr txBox="1">
            <a:spLocks noChangeArrowheads="1"/>
          </p:cNvSpPr>
          <p:nvPr/>
        </p:nvSpPr>
        <p:spPr bwMode="auto">
          <a:xfrm>
            <a:off x="2617788" y="2852738"/>
            <a:ext cx="4392612" cy="259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  <a:defRPr/>
            </a:pPr>
            <a:r>
              <a:rPr lang="en-GB" sz="2800" i="0" dirty="0">
                <a:solidFill>
                  <a:schemeClr val="tx2"/>
                </a:solidFill>
              </a:rPr>
              <a:t>“A comparison of the AP and IBDP curricula using Bernstein’s theory of classification and framing of educational knowledge.”</a:t>
            </a:r>
            <a:endParaRPr lang="en-US" sz="2800" i="0" dirty="0">
              <a:solidFill>
                <a:schemeClr val="tx2"/>
              </a:solidFill>
            </a:endParaRPr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/>
            </a:pPr>
            <a:endParaRPr lang="en-GB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6400800" cy="1162050"/>
          </a:xfrm>
        </p:spPr>
        <p:txBody>
          <a:bodyPr/>
          <a:lstStyle/>
          <a:p>
            <a:pPr>
              <a:defRPr/>
            </a:pPr>
            <a:br>
              <a:rPr lang="en-US" i="0" dirty="0">
                <a:solidFill>
                  <a:schemeClr val="tx1"/>
                </a:solidFill>
                <a:effectLst/>
              </a:rPr>
            </a:br>
            <a:r>
              <a:rPr lang="en-GB" dirty="0">
                <a:cs typeface="Times New Roman" pitchFamily="18" charset="0"/>
              </a:rPr>
              <a:t>Examples of titles</a:t>
            </a:r>
            <a:endParaRPr lang="en-US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420868" name="Text Box 4"/>
          <p:cNvSpPr txBox="1">
            <a:spLocks noChangeArrowheads="1"/>
          </p:cNvSpPr>
          <p:nvPr/>
        </p:nvSpPr>
        <p:spPr bwMode="auto">
          <a:xfrm>
            <a:off x="1689100" y="2349500"/>
            <a:ext cx="6769100" cy="2935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  <a:defRPr/>
            </a:pPr>
            <a:r>
              <a:rPr lang="en-GB" sz="2800" i="0" dirty="0">
                <a:solidFill>
                  <a:schemeClr val="tx2"/>
                </a:solidFill>
              </a:rPr>
              <a:t>“Play and Inquiry-led Curriculums in Early Childhood Education in Berlin, Germany:  a study to compare and combine the </a:t>
            </a:r>
            <a:r>
              <a:rPr lang="en-GB" sz="2800" dirty="0">
                <a:solidFill>
                  <a:schemeClr val="tx2"/>
                </a:solidFill>
              </a:rPr>
              <a:t>Berliner </a:t>
            </a:r>
            <a:r>
              <a:rPr lang="en-GB" sz="2800" dirty="0" err="1">
                <a:solidFill>
                  <a:schemeClr val="tx2"/>
                </a:solidFill>
              </a:rPr>
              <a:t>Bildungsprogramm</a:t>
            </a:r>
            <a:r>
              <a:rPr lang="en-GB" sz="2800" dirty="0">
                <a:solidFill>
                  <a:schemeClr val="tx2"/>
                </a:solidFill>
              </a:rPr>
              <a:t> </a:t>
            </a:r>
            <a:r>
              <a:rPr lang="en-GB" sz="2800" i="0" dirty="0">
                <a:solidFill>
                  <a:schemeClr val="tx2"/>
                </a:solidFill>
              </a:rPr>
              <a:t>and the International Baccalaureate Organization’s Primary Years Programme.”</a:t>
            </a:r>
            <a:endParaRPr lang="en-US" sz="2800" i="0" dirty="0">
              <a:solidFill>
                <a:schemeClr val="tx2"/>
              </a:solidFill>
            </a:endParaRPr>
          </a:p>
          <a:p>
            <a:pPr marL="457200" indent="-457200" algn="ctr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/>
            </a:pPr>
            <a:endParaRPr lang="en-GB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porting Progress">
  <a:themeElements>
    <a:clrScheme name="">
      <a:dk1>
        <a:srgbClr val="333333"/>
      </a:dk1>
      <a:lt1>
        <a:srgbClr val="0033CC"/>
      </a:lt1>
      <a:dk2>
        <a:srgbClr val="FFFFFF"/>
      </a:dk2>
      <a:lt2>
        <a:srgbClr val="C0C0C0"/>
      </a:lt2>
      <a:accent1>
        <a:srgbClr val="FF0033"/>
      </a:accent1>
      <a:accent2>
        <a:srgbClr val="3333FF"/>
      </a:accent2>
      <a:accent3>
        <a:srgbClr val="AAADE2"/>
      </a:accent3>
      <a:accent4>
        <a:srgbClr val="2A2A2A"/>
      </a:accent4>
      <a:accent5>
        <a:srgbClr val="FFAAAD"/>
      </a:accent5>
      <a:accent6>
        <a:srgbClr val="2D2DE7"/>
      </a:accent6>
      <a:hlink>
        <a:srgbClr val="E3B3CC"/>
      </a:hlink>
      <a:folHlink>
        <a:srgbClr val="00CCCC"/>
      </a:folHlink>
    </a:clrScheme>
    <a:fontScheme name="Reporting Progres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Reporting Progress 1">
        <a:dk1>
          <a:srgbClr val="000000"/>
        </a:dk1>
        <a:lt1>
          <a:srgbClr val="FFFFFF"/>
        </a:lt1>
        <a:dk2>
          <a:srgbClr val="008080"/>
        </a:dk2>
        <a:lt2>
          <a:srgbClr val="FFFFFF"/>
        </a:lt2>
        <a:accent1>
          <a:srgbClr val="FF0033"/>
        </a:accent1>
        <a:accent2>
          <a:srgbClr val="3333FF"/>
        </a:accent2>
        <a:accent3>
          <a:srgbClr val="AAC0C0"/>
        </a:accent3>
        <a:accent4>
          <a:srgbClr val="DADADA"/>
        </a:accent4>
        <a:accent5>
          <a:srgbClr val="FFAAAD"/>
        </a:accent5>
        <a:accent6>
          <a:srgbClr val="2D2DE7"/>
        </a:accent6>
        <a:hlink>
          <a:srgbClr val="CBCBCB"/>
        </a:hlink>
        <a:folHlink>
          <a:srgbClr val="00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porting Progress 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9FF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FFFF"/>
        </a:accent5>
        <a:accent6>
          <a:srgbClr val="B9B9E7"/>
        </a:accent6>
        <a:hlink>
          <a:srgbClr val="CCEC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porting Progress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DDDDDD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porting Progress 4">
        <a:dk1>
          <a:srgbClr val="000000"/>
        </a:dk1>
        <a:lt1>
          <a:srgbClr val="FFFFFF"/>
        </a:lt1>
        <a:dk2>
          <a:srgbClr val="000080"/>
        </a:dk2>
        <a:lt2>
          <a:srgbClr val="FFFFFF"/>
        </a:lt2>
        <a:accent1>
          <a:srgbClr val="00FFCC"/>
        </a:accent1>
        <a:accent2>
          <a:srgbClr val="9933FF"/>
        </a:accent2>
        <a:accent3>
          <a:srgbClr val="AAAAC0"/>
        </a:accent3>
        <a:accent4>
          <a:srgbClr val="DADADA"/>
        </a:accent4>
        <a:accent5>
          <a:srgbClr val="AAFFE2"/>
        </a:accent5>
        <a:accent6>
          <a:srgbClr val="8A2DE7"/>
        </a:accent6>
        <a:hlink>
          <a:srgbClr val="CC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porting Progress 5">
        <a:dk1>
          <a:srgbClr val="000000"/>
        </a:dk1>
        <a:lt1>
          <a:srgbClr val="FFFFFF"/>
        </a:lt1>
        <a:dk2>
          <a:srgbClr val="990066"/>
        </a:dk2>
        <a:lt2>
          <a:srgbClr val="FFFFFF"/>
        </a:lt2>
        <a:accent1>
          <a:srgbClr val="FF9966"/>
        </a:accent1>
        <a:accent2>
          <a:srgbClr val="009966"/>
        </a:accent2>
        <a:accent3>
          <a:srgbClr val="CAAAB8"/>
        </a:accent3>
        <a:accent4>
          <a:srgbClr val="DADADA"/>
        </a:accent4>
        <a:accent5>
          <a:srgbClr val="FFCAB8"/>
        </a:accent5>
        <a:accent6>
          <a:srgbClr val="008A5C"/>
        </a:accent6>
        <a:hlink>
          <a:srgbClr val="3333CC"/>
        </a:hlink>
        <a:folHlink>
          <a:srgbClr val="FF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porting Progress 6">
        <a:dk1>
          <a:srgbClr val="000000"/>
        </a:dk1>
        <a:lt1>
          <a:srgbClr val="FFFFE1"/>
        </a:lt1>
        <a:dk2>
          <a:srgbClr val="000000"/>
        </a:dk2>
        <a:lt2>
          <a:srgbClr val="FFFFCC"/>
        </a:lt2>
        <a:accent1>
          <a:srgbClr val="FF9933"/>
        </a:accent1>
        <a:accent2>
          <a:srgbClr val="9999FF"/>
        </a:accent2>
        <a:accent3>
          <a:srgbClr val="FFFFEE"/>
        </a:accent3>
        <a:accent4>
          <a:srgbClr val="000000"/>
        </a:accent4>
        <a:accent5>
          <a:srgbClr val="FFCAAD"/>
        </a:accent5>
        <a:accent6>
          <a:srgbClr val="8A8AE7"/>
        </a:accent6>
        <a:hlink>
          <a:srgbClr val="FFCC9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C:\MSOffice\Templates\Presentations\Reporting Progress.pot</Template>
  <TotalTime>2837</TotalTime>
  <Words>603</Words>
  <Application>Microsoft Office PowerPoint</Application>
  <PresentationFormat>On-screen Show (4:3)</PresentationFormat>
  <Paragraphs>75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Monotype Sorts</vt:lpstr>
      <vt:lpstr>Times New Roman</vt:lpstr>
      <vt:lpstr>Wingdings</vt:lpstr>
      <vt:lpstr>Reporting Progress</vt:lpstr>
      <vt:lpstr>Curriculum Studies  Assignments!</vt:lpstr>
      <vt:lpstr> Assignment</vt:lpstr>
      <vt:lpstr> Examples of titles</vt:lpstr>
      <vt:lpstr> Examples of titles</vt:lpstr>
      <vt:lpstr> Examples of titles</vt:lpstr>
      <vt:lpstr> Examples of titles</vt:lpstr>
      <vt:lpstr> Examples of titles</vt:lpstr>
      <vt:lpstr> Examples of titles</vt:lpstr>
      <vt:lpstr> Examples of titles</vt:lpstr>
      <vt:lpstr> Examples of titles</vt:lpstr>
      <vt:lpstr> Examples of titles</vt:lpstr>
      <vt:lpstr> Examples of titles</vt:lpstr>
      <vt:lpstr> Examples of titles</vt:lpstr>
      <vt:lpstr> Writing process</vt:lpstr>
      <vt:lpstr> Writing process</vt:lpstr>
      <vt:lpstr> Writing process</vt:lpstr>
      <vt:lpstr> Feedback, support &amp; submission</vt:lpstr>
      <vt:lpstr> Assignment Structure</vt:lpstr>
      <vt:lpstr> Assessment</vt:lpstr>
      <vt:lpstr> Grades</vt:lpstr>
    </vt:vector>
  </TitlesOfParts>
  <Company>University of St. Thomas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site development:</dc:title>
  <dc:creator>Joe Landsberger</dc:creator>
  <cp:lastModifiedBy>Paul Denley</cp:lastModifiedBy>
  <cp:revision>157</cp:revision>
  <dcterms:created xsi:type="dcterms:W3CDTF">1999-02-23T17:28:40Z</dcterms:created>
  <dcterms:modified xsi:type="dcterms:W3CDTF">2016-07-10T20:23:25Z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2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jflandsberge@stthomas.edu</vt:lpwstr>
  </property>
  <property fmtid="{D5CDD505-2E9C-101B-9397-08002B2CF9AE}" pid="8" name="HomePage">
    <vt:lpwstr>www.iss.stthomas.edu/webtruth</vt:lpwstr>
  </property>
  <property fmtid="{D5CDD505-2E9C-101B-9397-08002B2CF9AE}" pid="9" name="Other">
    <vt:lpwstr>Web Reliability and Authenticity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2</vt:i4>
  </property>
  <property fmtid="{D5CDD505-2E9C-101B-9397-08002B2CF9AE}" pid="21" name="OutputDir">
    <vt:lpwstr>C:\Joe folder\EVENTS\CLASSROO\COTF99</vt:lpwstr>
  </property>
</Properties>
</file>