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9"/>
  </p:handoutMasterIdLst>
  <p:sldIdLst>
    <p:sldId id="256" r:id="rId2"/>
    <p:sldId id="257" r:id="rId3"/>
    <p:sldId id="264" r:id="rId4"/>
    <p:sldId id="276" r:id="rId5"/>
    <p:sldId id="258" r:id="rId6"/>
    <p:sldId id="259" r:id="rId7"/>
    <p:sldId id="260" r:id="rId8"/>
  </p:sldIdLst>
  <p:sldSz cx="9144000" cy="6858000" type="screen4x3"/>
  <p:notesSz cx="6858000" cy="994568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6" autoAdjust="0"/>
    <p:restoredTop sz="97227" autoAdjust="0"/>
  </p:normalViewPr>
  <p:slideViewPr>
    <p:cSldViewPr>
      <p:cViewPr varScale="1">
        <p:scale>
          <a:sx n="60" d="100"/>
          <a:sy n="60" d="100"/>
        </p:scale>
        <p:origin x="14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7D5DBCB-D3ED-424A-A7D0-950DC84BC0D6}" type="datetimeFigureOut">
              <a:rPr lang="en-GB"/>
              <a:pPr>
                <a:defRPr/>
              </a:pPr>
              <a:t>08/10/2016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2D9583D-1723-4CF6-A511-316C16A3E9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67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8E57DD9-71AF-4D6E-B0DF-B59CFB6C27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9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C3878-7650-4C37-8248-A4733804F1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35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43EA6-A0FA-4326-A4B3-F4806AFF12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36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E5D7C-B693-4DFD-95AA-1AF3990352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29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4B8C-45C3-44F3-910A-552DE722B8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8487-08A6-4818-BF05-50F68FCC16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8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6EA6C-CDBD-4977-AA03-14153573F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74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85808-1439-450D-8320-C56F106124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88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912E-AC70-4C36-9238-3A2EA2C698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87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15449-4253-468B-B774-1AB1F65EC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96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374EA-62B9-48E7-92D3-F893FF4A60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1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CAD1AD2-97B1-4BD7-8126-EF1BF7B3DC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9999"/>
        </a:buClr>
        <a:buSzPct val="80000"/>
        <a:buFont typeface="Wingdings" pitchFamily="2" charset="2"/>
        <a:buChar char="Ø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cagotribune.com/news/local/breaking/ct-middle-school-grades-met-20160601-story.html" TargetMode="External"/><Relationship Id="rId2" Type="http://schemas.openxmlformats.org/officeDocument/2006/relationships/hyperlink" Target="http://edition.cnn.com/2014/04/07/living/report-card-changes-standards-based-grading-school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628775"/>
            <a:ext cx="7772400" cy="1462088"/>
          </a:xfrm>
        </p:spPr>
        <p:txBody>
          <a:bodyPr/>
          <a:lstStyle/>
          <a:p>
            <a:pPr algn="ctr" eaLnBrk="1" hangingPunct="1"/>
            <a:r>
              <a:rPr lang="en-GB"/>
              <a:t>Assessment</a:t>
            </a:r>
            <a:br>
              <a:rPr lang="en-GB"/>
            </a:br>
            <a:br>
              <a:rPr lang="en-GB"/>
            </a:br>
            <a:r>
              <a:rPr lang="en-GB"/>
              <a:t>Reporting assessment outcomes </a:t>
            </a:r>
          </a:p>
        </p:txBody>
      </p:sp>
      <p:pic>
        <p:nvPicPr>
          <p:cNvPr id="3075" name="Picture 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8488" y="4365625"/>
            <a:ext cx="1701800" cy="1752600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Reporting to …?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060848"/>
            <a:ext cx="7344816" cy="421959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400" dirty="0"/>
              <a:t>	Assessment outcomes commonly have to be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dirty="0"/>
              <a:t>	reported or communicated to:</a:t>
            </a:r>
          </a:p>
          <a:p>
            <a:pPr eaLnBrk="1" hangingPunct="1">
              <a:buFont typeface="Wingdings" pitchFamily="2" charset="2"/>
              <a:buNone/>
            </a:pPr>
            <a:endParaRPr lang="en-GB" sz="1200" dirty="0"/>
          </a:p>
          <a:p>
            <a:pPr eaLnBrk="1" hangingPunct="1"/>
            <a:r>
              <a:rPr lang="en-GB" sz="2400" dirty="0"/>
              <a:t>an internal stakeholder (other teachers, school administration)</a:t>
            </a:r>
          </a:p>
          <a:p>
            <a:pPr eaLnBrk="1" hangingPunct="1"/>
            <a:r>
              <a:rPr lang="en-GB" sz="2400" dirty="0"/>
              <a:t>an external stakeholder (e.g. potential employer, educational institution, parents)</a:t>
            </a:r>
          </a:p>
          <a:p>
            <a:pPr marL="0" indent="0" eaLnBrk="1" hangingPunct="1">
              <a:buNone/>
            </a:pPr>
            <a:endParaRPr lang="en-GB" sz="2400" dirty="0"/>
          </a:p>
          <a:p>
            <a:pPr marL="0" indent="0" eaLnBrk="1" hangingPunct="1">
              <a:buNone/>
            </a:pPr>
            <a:r>
              <a:rPr lang="en-GB" sz="2400" dirty="0">
                <a:hlinkClick r:id="rId2"/>
              </a:rPr>
              <a:t>What do parents want (1)?</a:t>
            </a:r>
            <a:endParaRPr lang="en-GB" sz="2400" dirty="0"/>
          </a:p>
          <a:p>
            <a:pPr marL="0" indent="0" eaLnBrk="1" hangingPunct="1">
              <a:buNone/>
            </a:pPr>
            <a:r>
              <a:rPr lang="en-GB" sz="2400" dirty="0">
                <a:hlinkClick r:id="rId3"/>
              </a:rPr>
              <a:t>What do parents want (2)?</a:t>
            </a:r>
            <a:endParaRPr lang="en-GB" sz="2400" dirty="0"/>
          </a:p>
          <a:p>
            <a:pPr eaLnBrk="1" hangingPunct="1">
              <a:buFont typeface="Wingdings" pitchFamily="2" charset="2"/>
              <a:buNone/>
            </a:pPr>
            <a:endParaRPr lang="en-GB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Purposes of Reporting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492896"/>
            <a:ext cx="8066087" cy="396014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Reporting may be for:</a:t>
            </a:r>
          </a:p>
          <a:p>
            <a:pPr eaLnBrk="1" hangingPunct="1">
              <a:lnSpc>
                <a:spcPct val="90000"/>
              </a:lnSpc>
            </a:pPr>
            <a:endParaRPr lang="en-GB" sz="10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Diagnostic purposes (e.g. informing students and teachers which students need more support)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Monitoring purposes (e.g. informing parents of their own child’s progress in class)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Selection purposes (e.g. enabling an employer to select potential employees)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Motivation purposes (e.g. ‘mock’ exams, ‘effort’ grades)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Forms of ‘report’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2204864"/>
            <a:ext cx="5439192" cy="4075584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GB" sz="2400" dirty="0"/>
              <a:t>How are assessment outcomes communicated to stakeholders?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GB" sz="2400" dirty="0"/>
          </a:p>
          <a:p>
            <a:pPr marL="1798638" lvl="3" indent="-427038" eaLnBrk="1" hangingPunct="1"/>
            <a:r>
              <a:rPr lang="en-GB" sz="2400" dirty="0"/>
              <a:t>Learners</a:t>
            </a:r>
          </a:p>
          <a:p>
            <a:pPr marL="1798638" lvl="3" indent="-427038" eaLnBrk="1" hangingPunct="1"/>
            <a:r>
              <a:rPr lang="en-GB" sz="2400" dirty="0"/>
              <a:t>Teachers</a:t>
            </a:r>
          </a:p>
          <a:p>
            <a:pPr marL="1798638" lvl="3" indent="-427038" eaLnBrk="1" hangingPunct="1"/>
            <a:r>
              <a:rPr lang="en-GB" sz="2400" dirty="0"/>
              <a:t>Parents</a:t>
            </a:r>
          </a:p>
          <a:p>
            <a:pPr marL="1798638" lvl="3" indent="-427038" eaLnBrk="1" hangingPunct="1"/>
            <a:r>
              <a:rPr lang="en-GB" sz="2400" dirty="0"/>
              <a:t>Potential employers</a:t>
            </a:r>
          </a:p>
          <a:p>
            <a:pPr marL="1798638" lvl="3" indent="-427038" eaLnBrk="1" hangingPunct="1"/>
            <a:r>
              <a:rPr lang="en-GB" sz="2400" dirty="0"/>
              <a:t>Educational institutions</a:t>
            </a:r>
          </a:p>
          <a:p>
            <a:pPr marL="1798638" lvl="3" indent="-427038" eaLnBrk="1" hangingPunct="1"/>
            <a:r>
              <a:rPr lang="en-GB" sz="2400" dirty="0"/>
              <a:t>Community</a:t>
            </a:r>
          </a:p>
        </p:txBody>
      </p:sp>
    </p:spTree>
    <p:extLst>
      <p:ext uri="{BB962C8B-B14F-4D97-AF65-F5344CB8AC3E}">
        <p14:creationId xmlns:p14="http://schemas.microsoft.com/office/powerpoint/2010/main" val="283435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8064500" cy="4608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400" dirty="0"/>
              <a:t>	A wide range of issues have to be taken into account if the ‘report’ is to be meaningful.  Amongst these are: </a:t>
            </a:r>
            <a:br>
              <a:rPr lang="en-GB" sz="2400" dirty="0"/>
            </a:br>
            <a:endParaRPr lang="en-GB" sz="1000" dirty="0"/>
          </a:p>
          <a:p>
            <a:pPr eaLnBrk="1" hangingPunct="1"/>
            <a:r>
              <a:rPr lang="en-GB" sz="2400" dirty="0"/>
              <a:t>To whom are you reporting?  Are there many potential readers?</a:t>
            </a:r>
          </a:p>
          <a:p>
            <a:pPr eaLnBrk="1" hangingPunct="1">
              <a:buFont typeface="Wingdings" pitchFamily="2" charset="2"/>
              <a:buNone/>
            </a:pPr>
            <a:endParaRPr lang="en-GB" sz="1000" dirty="0"/>
          </a:p>
          <a:p>
            <a:pPr eaLnBrk="1" hangingPunct="1"/>
            <a:r>
              <a:rPr lang="en-GB" sz="2400" dirty="0"/>
              <a:t>For what purpose(s) do the recipients want the report?</a:t>
            </a:r>
          </a:p>
          <a:p>
            <a:pPr eaLnBrk="1" hangingPunct="1">
              <a:buFont typeface="Wingdings" pitchFamily="2" charset="2"/>
              <a:buNone/>
            </a:pPr>
            <a:endParaRPr lang="en-GB" sz="1000" dirty="0"/>
          </a:p>
          <a:p>
            <a:pPr eaLnBrk="1" hangingPunct="1"/>
            <a:r>
              <a:rPr lang="en-GB" sz="2400" dirty="0"/>
              <a:t>What is it that you are reporting?  Is it what the recipients want/need to know?</a:t>
            </a:r>
          </a:p>
          <a:p>
            <a:pPr eaLnBrk="1" hangingPunct="1">
              <a:buFont typeface="Wingdings" pitchFamily="2" charset="2"/>
              <a:buNone/>
            </a:pPr>
            <a:endParaRPr lang="en-GB" sz="1000" dirty="0"/>
          </a:p>
          <a:p>
            <a:pPr eaLnBrk="1" hangingPunct="1"/>
            <a:r>
              <a:rPr lang="en-GB" sz="2400" dirty="0"/>
              <a:t>Who should write the report?  Should the student have a voice?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7961313" cy="45799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How much detail do you want to give?  How much detail – and in what form – does the recipient want?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/>
          </a:p>
          <a:p>
            <a:pPr eaLnBrk="1" hangingPunct="1">
              <a:lnSpc>
                <a:spcPct val="90000"/>
              </a:lnSpc>
            </a:pPr>
            <a:r>
              <a:rPr lang="en-GB" sz="2400"/>
              <a:t>How much time do you have available to write the report?  How important is it?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/>
          </a:p>
          <a:p>
            <a:pPr eaLnBrk="1" hangingPunct="1">
              <a:lnSpc>
                <a:spcPct val="90000"/>
              </a:lnSpc>
            </a:pPr>
            <a:r>
              <a:rPr lang="en-GB" sz="2400"/>
              <a:t>Are there language issues to be taken into consideration?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/>
          </a:p>
          <a:p>
            <a:pPr eaLnBrk="1" hangingPunct="1">
              <a:lnSpc>
                <a:spcPct val="90000"/>
              </a:lnSpc>
            </a:pPr>
            <a:r>
              <a:rPr lang="en-GB" sz="2400"/>
              <a:t>Will you give grades, marks, positions, written statements?  Are these what the recipient wants?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/>
          </a:p>
          <a:p>
            <a:pPr eaLnBrk="1" hangingPunct="1">
              <a:lnSpc>
                <a:spcPct val="90000"/>
              </a:lnSpc>
            </a:pPr>
            <a:r>
              <a:rPr lang="en-GB" sz="2400"/>
              <a:t>Are the content and form of presentation justified by the assessment evidence on which they are based?</a:t>
            </a:r>
          </a:p>
          <a:p>
            <a:pPr eaLnBrk="1" hangingPunct="1">
              <a:lnSpc>
                <a:spcPct val="90000"/>
              </a:lnSpc>
            </a:pPr>
            <a:endParaRPr lang="en-GB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Comparing report forms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sz="2400"/>
          </a:p>
          <a:p>
            <a:pPr eaLnBrk="1" hangingPunct="1"/>
            <a:r>
              <a:rPr lang="en-GB" sz="2400"/>
              <a:t>Consider the examples of reports provided</a:t>
            </a:r>
          </a:p>
          <a:p>
            <a:pPr eaLnBrk="1" hangingPunct="1"/>
            <a:endParaRPr lang="en-GB" sz="1000"/>
          </a:p>
          <a:p>
            <a:pPr eaLnBrk="1" hangingPunct="1"/>
            <a:r>
              <a:rPr lang="en-GB" sz="2400"/>
              <a:t>What are your opinions of each of these formats?</a:t>
            </a:r>
          </a:p>
          <a:p>
            <a:pPr eaLnBrk="1" hangingPunct="1">
              <a:buFont typeface="Wingdings" pitchFamily="2" charset="2"/>
              <a:buNone/>
            </a:pPr>
            <a:endParaRPr lang="en-GB" sz="1000"/>
          </a:p>
          <a:p>
            <a:pPr eaLnBrk="1" hangingPunct="1"/>
            <a:r>
              <a:rPr lang="en-GB" sz="2400"/>
              <a:t>Comment on what you see as their strengths and weaknesses</a:t>
            </a:r>
          </a:p>
          <a:p>
            <a:pPr eaLnBrk="1" hangingPunct="1">
              <a:buFont typeface="Wingdings" pitchFamily="2" charset="2"/>
              <a:buNone/>
            </a:pPr>
            <a:endParaRPr lang="en-GB" sz="1000"/>
          </a:p>
          <a:p>
            <a:pPr eaLnBrk="1" hangingPunct="1"/>
            <a:r>
              <a:rPr lang="en-GB" sz="2400"/>
              <a:t>Compare their potential impact, accessibility and usefulness to recipients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924</TotalTime>
  <Words>218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Tahoma</vt:lpstr>
      <vt:lpstr>Wingdings</vt:lpstr>
      <vt:lpstr>Blends</vt:lpstr>
      <vt:lpstr>Assessment  Reporting assessment outcomes </vt:lpstr>
      <vt:lpstr>Reporting to …?</vt:lpstr>
      <vt:lpstr>Purposes of Reporting</vt:lpstr>
      <vt:lpstr>Forms of ‘report’</vt:lpstr>
      <vt:lpstr>PowerPoint Presentation</vt:lpstr>
      <vt:lpstr>PowerPoint Presentation</vt:lpstr>
      <vt:lpstr>Comparing report forms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Assess?</dc:title>
  <dc:creator>edsjal</dc:creator>
  <cp:lastModifiedBy>Paul Denley</cp:lastModifiedBy>
  <cp:revision>48</cp:revision>
  <cp:lastPrinted>2011-07-11T11:14:37Z</cp:lastPrinted>
  <dcterms:created xsi:type="dcterms:W3CDTF">2009-07-21T06:49:07Z</dcterms:created>
  <dcterms:modified xsi:type="dcterms:W3CDTF">2016-10-08T16:05:10Z</dcterms:modified>
</cp:coreProperties>
</file>