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handoutMasterIdLst>
    <p:handoutMasterId r:id="rId17"/>
  </p:handoutMasterIdLst>
  <p:sldIdLst>
    <p:sldId id="256" r:id="rId2"/>
    <p:sldId id="257" r:id="rId3"/>
    <p:sldId id="258" r:id="rId4"/>
    <p:sldId id="259" r:id="rId5"/>
    <p:sldId id="261" r:id="rId6"/>
    <p:sldId id="262" r:id="rId7"/>
    <p:sldId id="300" r:id="rId8"/>
    <p:sldId id="310" r:id="rId9"/>
    <p:sldId id="305" r:id="rId10"/>
    <p:sldId id="306" r:id="rId11"/>
    <p:sldId id="307" r:id="rId12"/>
    <p:sldId id="264" r:id="rId13"/>
    <p:sldId id="265" r:id="rId14"/>
    <p:sldId id="266" r:id="rId15"/>
    <p:sldId id="309" r:id="rId16"/>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227" autoAdjust="0"/>
  </p:normalViewPr>
  <p:slideViewPr>
    <p:cSldViewPr>
      <p:cViewPr varScale="1">
        <p:scale>
          <a:sx n="66" d="100"/>
          <a:sy n="66" d="100"/>
        </p:scale>
        <p:origin x="120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10547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10547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10547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47737C62-034B-4EF5-8E3B-C0F28891DD55}" type="slidenum">
              <a:rPr lang="en-GB"/>
              <a:pPr>
                <a:defRPr/>
              </a:pPr>
              <a:t>‹#›</a:t>
            </a:fld>
            <a:endParaRPr lang="en-GB"/>
          </a:p>
        </p:txBody>
      </p:sp>
    </p:spTree>
    <p:extLst>
      <p:ext uri="{BB962C8B-B14F-4D97-AF65-F5344CB8AC3E}">
        <p14:creationId xmlns:p14="http://schemas.microsoft.com/office/powerpoint/2010/main" val="32772483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5372" name="Rectangle 12"/>
          <p:cNvSpPr>
            <a:spLocks noGrp="1" noChangeArrowheads="1"/>
          </p:cNvSpPr>
          <p:nvPr>
            <p:ph type="ctrTitle"/>
          </p:nvPr>
        </p:nvSpPr>
        <p:spPr>
          <a:xfrm>
            <a:off x="990600" y="1676400"/>
            <a:ext cx="7772400" cy="1462088"/>
          </a:xfrm>
        </p:spPr>
        <p:txBody>
          <a:bodyPr/>
          <a:lstStyle>
            <a:lvl1pPr>
              <a:defRPr/>
            </a:lvl1pPr>
          </a:lstStyle>
          <a:p>
            <a:pPr lvl="0"/>
            <a:r>
              <a:rPr lang="en-GB" noProof="0"/>
              <a:t>Click to edit Master title style</a:t>
            </a:r>
          </a:p>
        </p:txBody>
      </p:sp>
      <p:sp>
        <p:nvSpPr>
          <p:cNvPr id="1537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GB" noProof="0"/>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GB"/>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GB"/>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1908E8F-9847-4E31-A399-3A9D4CC5F79B}" type="slidenum">
              <a:rPr lang="en-GB"/>
              <a:pPr>
                <a:defRPr/>
              </a:pPr>
              <a:t>‹#›</a:t>
            </a:fld>
            <a:endParaRPr lang="en-GB"/>
          </a:p>
        </p:txBody>
      </p:sp>
    </p:spTree>
    <p:extLst>
      <p:ext uri="{BB962C8B-B14F-4D97-AF65-F5344CB8AC3E}">
        <p14:creationId xmlns:p14="http://schemas.microsoft.com/office/powerpoint/2010/main" val="1839083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C7BBC517-E441-491A-B055-9D0AB159F628}" type="slidenum">
              <a:rPr lang="en-GB"/>
              <a:pPr>
                <a:defRPr/>
              </a:pPr>
              <a:t>‹#›</a:t>
            </a:fld>
            <a:endParaRPr lang="en-GB"/>
          </a:p>
        </p:txBody>
      </p:sp>
    </p:spTree>
    <p:extLst>
      <p:ext uri="{BB962C8B-B14F-4D97-AF65-F5344CB8AC3E}">
        <p14:creationId xmlns:p14="http://schemas.microsoft.com/office/powerpoint/2010/main" val="1575574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364A8376-78B9-48C9-BDD8-15AC77C24177}" type="slidenum">
              <a:rPr lang="en-GB"/>
              <a:pPr>
                <a:defRPr/>
              </a:pPr>
              <a:t>‹#›</a:t>
            </a:fld>
            <a:endParaRPr lang="en-GB"/>
          </a:p>
        </p:txBody>
      </p:sp>
    </p:spTree>
    <p:extLst>
      <p:ext uri="{BB962C8B-B14F-4D97-AF65-F5344CB8AC3E}">
        <p14:creationId xmlns:p14="http://schemas.microsoft.com/office/powerpoint/2010/main" val="1087135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36A74E3E-09D6-4C76-91FA-68FE20ADED4A}" type="slidenum">
              <a:rPr lang="en-GB"/>
              <a:pPr>
                <a:defRPr/>
              </a:pPr>
              <a:t>‹#›</a:t>
            </a:fld>
            <a:endParaRPr lang="en-GB"/>
          </a:p>
        </p:txBody>
      </p:sp>
    </p:spTree>
    <p:extLst>
      <p:ext uri="{BB962C8B-B14F-4D97-AF65-F5344CB8AC3E}">
        <p14:creationId xmlns:p14="http://schemas.microsoft.com/office/powerpoint/2010/main" val="1812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3CAB4651-2B63-443C-B05E-A6D451983BE5}" type="slidenum">
              <a:rPr lang="en-GB"/>
              <a:pPr>
                <a:defRPr/>
              </a:pPr>
              <a:t>‹#›</a:t>
            </a:fld>
            <a:endParaRPr lang="en-GB"/>
          </a:p>
        </p:txBody>
      </p:sp>
    </p:spTree>
    <p:extLst>
      <p:ext uri="{BB962C8B-B14F-4D97-AF65-F5344CB8AC3E}">
        <p14:creationId xmlns:p14="http://schemas.microsoft.com/office/powerpoint/2010/main" val="2212851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1"/>
          <p:cNvSpPr>
            <a:spLocks noGrp="1" noChangeArrowheads="1"/>
          </p:cNvSpPr>
          <p:nvPr>
            <p:ph type="dt" sz="half" idx="10"/>
          </p:nvPr>
        </p:nvSpPr>
        <p:spPr>
          <a:ln/>
        </p:spPr>
        <p:txBody>
          <a:bodyPr/>
          <a:lstStyle>
            <a:lvl1pPr>
              <a:defRPr/>
            </a:lvl1pPr>
          </a:lstStyle>
          <a:p>
            <a:pPr>
              <a:defRPr/>
            </a:pPr>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GB"/>
          </a:p>
        </p:txBody>
      </p:sp>
      <p:sp>
        <p:nvSpPr>
          <p:cNvPr id="7" name="Rectangle 13"/>
          <p:cNvSpPr>
            <a:spLocks noGrp="1" noChangeArrowheads="1"/>
          </p:cNvSpPr>
          <p:nvPr>
            <p:ph type="sldNum" sz="quarter" idx="12"/>
          </p:nvPr>
        </p:nvSpPr>
        <p:spPr>
          <a:ln/>
        </p:spPr>
        <p:txBody>
          <a:bodyPr/>
          <a:lstStyle>
            <a:lvl1pPr>
              <a:defRPr/>
            </a:lvl1pPr>
          </a:lstStyle>
          <a:p>
            <a:pPr>
              <a:defRPr/>
            </a:pPr>
            <a:fld id="{0681709C-DA80-4739-BBB3-D7D43305AA9E}" type="slidenum">
              <a:rPr lang="en-GB"/>
              <a:pPr>
                <a:defRPr/>
              </a:pPr>
              <a:t>‹#›</a:t>
            </a:fld>
            <a:endParaRPr lang="en-GB"/>
          </a:p>
        </p:txBody>
      </p:sp>
    </p:spTree>
    <p:extLst>
      <p:ext uri="{BB962C8B-B14F-4D97-AF65-F5344CB8AC3E}">
        <p14:creationId xmlns:p14="http://schemas.microsoft.com/office/powerpoint/2010/main" val="689107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11"/>
          <p:cNvSpPr>
            <a:spLocks noGrp="1" noChangeArrowheads="1"/>
          </p:cNvSpPr>
          <p:nvPr>
            <p:ph type="dt" sz="half" idx="10"/>
          </p:nvPr>
        </p:nvSpPr>
        <p:spPr>
          <a:ln/>
        </p:spPr>
        <p:txBody>
          <a:bodyPr/>
          <a:lstStyle>
            <a:lvl1pPr>
              <a:defRPr/>
            </a:lvl1pPr>
          </a:lstStyle>
          <a:p>
            <a:pPr>
              <a:defRPr/>
            </a:pPr>
            <a:endParaRPr lang="en-GB"/>
          </a:p>
        </p:txBody>
      </p:sp>
      <p:sp>
        <p:nvSpPr>
          <p:cNvPr id="8" name="Rectangle 12"/>
          <p:cNvSpPr>
            <a:spLocks noGrp="1" noChangeArrowheads="1"/>
          </p:cNvSpPr>
          <p:nvPr>
            <p:ph type="ftr" sz="quarter" idx="11"/>
          </p:nvPr>
        </p:nvSpPr>
        <p:spPr>
          <a:ln/>
        </p:spPr>
        <p:txBody>
          <a:bodyPr/>
          <a:lstStyle>
            <a:lvl1pPr>
              <a:defRPr/>
            </a:lvl1pPr>
          </a:lstStyle>
          <a:p>
            <a:pPr>
              <a:defRPr/>
            </a:pPr>
            <a:endParaRPr lang="en-GB"/>
          </a:p>
        </p:txBody>
      </p:sp>
      <p:sp>
        <p:nvSpPr>
          <p:cNvPr id="9" name="Rectangle 13"/>
          <p:cNvSpPr>
            <a:spLocks noGrp="1" noChangeArrowheads="1"/>
          </p:cNvSpPr>
          <p:nvPr>
            <p:ph type="sldNum" sz="quarter" idx="12"/>
          </p:nvPr>
        </p:nvSpPr>
        <p:spPr>
          <a:ln/>
        </p:spPr>
        <p:txBody>
          <a:bodyPr/>
          <a:lstStyle>
            <a:lvl1pPr>
              <a:defRPr/>
            </a:lvl1pPr>
          </a:lstStyle>
          <a:p>
            <a:pPr>
              <a:defRPr/>
            </a:pPr>
            <a:fld id="{55AB0438-DA11-4CF9-9AF1-94161C47D32F}" type="slidenum">
              <a:rPr lang="en-GB"/>
              <a:pPr>
                <a:defRPr/>
              </a:pPr>
              <a:t>‹#›</a:t>
            </a:fld>
            <a:endParaRPr lang="en-GB"/>
          </a:p>
        </p:txBody>
      </p:sp>
    </p:spTree>
    <p:extLst>
      <p:ext uri="{BB962C8B-B14F-4D97-AF65-F5344CB8AC3E}">
        <p14:creationId xmlns:p14="http://schemas.microsoft.com/office/powerpoint/2010/main" val="1355709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11"/>
          <p:cNvSpPr>
            <a:spLocks noGrp="1" noChangeArrowheads="1"/>
          </p:cNvSpPr>
          <p:nvPr>
            <p:ph type="dt" sz="half" idx="10"/>
          </p:nvPr>
        </p:nvSpPr>
        <p:spPr>
          <a:ln/>
        </p:spPr>
        <p:txBody>
          <a:bodyPr/>
          <a:lstStyle>
            <a:lvl1pPr>
              <a:defRPr/>
            </a:lvl1pPr>
          </a:lstStyle>
          <a:p>
            <a:pPr>
              <a:defRPr/>
            </a:pPr>
            <a:endParaRPr lang="en-GB"/>
          </a:p>
        </p:txBody>
      </p:sp>
      <p:sp>
        <p:nvSpPr>
          <p:cNvPr id="4" name="Rectangle 12"/>
          <p:cNvSpPr>
            <a:spLocks noGrp="1" noChangeArrowheads="1"/>
          </p:cNvSpPr>
          <p:nvPr>
            <p:ph type="ftr" sz="quarter" idx="11"/>
          </p:nvPr>
        </p:nvSpPr>
        <p:spPr>
          <a:ln/>
        </p:spPr>
        <p:txBody>
          <a:bodyPr/>
          <a:lstStyle>
            <a:lvl1pPr>
              <a:defRPr/>
            </a:lvl1pPr>
          </a:lstStyle>
          <a:p>
            <a:pPr>
              <a:defRPr/>
            </a:pPr>
            <a:endParaRPr lang="en-GB"/>
          </a:p>
        </p:txBody>
      </p:sp>
      <p:sp>
        <p:nvSpPr>
          <p:cNvPr id="5" name="Rectangle 13"/>
          <p:cNvSpPr>
            <a:spLocks noGrp="1" noChangeArrowheads="1"/>
          </p:cNvSpPr>
          <p:nvPr>
            <p:ph type="sldNum" sz="quarter" idx="12"/>
          </p:nvPr>
        </p:nvSpPr>
        <p:spPr>
          <a:ln/>
        </p:spPr>
        <p:txBody>
          <a:bodyPr/>
          <a:lstStyle>
            <a:lvl1pPr>
              <a:defRPr/>
            </a:lvl1pPr>
          </a:lstStyle>
          <a:p>
            <a:pPr>
              <a:defRPr/>
            </a:pPr>
            <a:fld id="{41C46B09-BDCE-47A0-A4A9-38151E0B4629}" type="slidenum">
              <a:rPr lang="en-GB"/>
              <a:pPr>
                <a:defRPr/>
              </a:pPr>
              <a:t>‹#›</a:t>
            </a:fld>
            <a:endParaRPr lang="en-GB"/>
          </a:p>
        </p:txBody>
      </p:sp>
    </p:spTree>
    <p:extLst>
      <p:ext uri="{BB962C8B-B14F-4D97-AF65-F5344CB8AC3E}">
        <p14:creationId xmlns:p14="http://schemas.microsoft.com/office/powerpoint/2010/main" val="1118574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GB"/>
          </a:p>
        </p:txBody>
      </p:sp>
      <p:sp>
        <p:nvSpPr>
          <p:cNvPr id="3" name="Rectangle 12"/>
          <p:cNvSpPr>
            <a:spLocks noGrp="1" noChangeArrowheads="1"/>
          </p:cNvSpPr>
          <p:nvPr>
            <p:ph type="ftr" sz="quarter" idx="11"/>
          </p:nvPr>
        </p:nvSpPr>
        <p:spPr>
          <a:ln/>
        </p:spPr>
        <p:txBody>
          <a:bodyPr/>
          <a:lstStyle>
            <a:lvl1pPr>
              <a:defRPr/>
            </a:lvl1pPr>
          </a:lstStyle>
          <a:p>
            <a:pPr>
              <a:defRPr/>
            </a:pPr>
            <a:endParaRPr lang="en-GB"/>
          </a:p>
        </p:txBody>
      </p:sp>
      <p:sp>
        <p:nvSpPr>
          <p:cNvPr id="4" name="Rectangle 13"/>
          <p:cNvSpPr>
            <a:spLocks noGrp="1" noChangeArrowheads="1"/>
          </p:cNvSpPr>
          <p:nvPr>
            <p:ph type="sldNum" sz="quarter" idx="12"/>
          </p:nvPr>
        </p:nvSpPr>
        <p:spPr>
          <a:ln/>
        </p:spPr>
        <p:txBody>
          <a:bodyPr/>
          <a:lstStyle>
            <a:lvl1pPr>
              <a:defRPr/>
            </a:lvl1pPr>
          </a:lstStyle>
          <a:p>
            <a:pPr>
              <a:defRPr/>
            </a:pPr>
            <a:fld id="{783A8F19-FD03-451C-9C2F-A9496CC64954}" type="slidenum">
              <a:rPr lang="en-GB"/>
              <a:pPr>
                <a:defRPr/>
              </a:pPr>
              <a:t>‹#›</a:t>
            </a:fld>
            <a:endParaRPr lang="en-GB"/>
          </a:p>
        </p:txBody>
      </p:sp>
    </p:spTree>
    <p:extLst>
      <p:ext uri="{BB962C8B-B14F-4D97-AF65-F5344CB8AC3E}">
        <p14:creationId xmlns:p14="http://schemas.microsoft.com/office/powerpoint/2010/main" val="3081615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GB"/>
          </a:p>
        </p:txBody>
      </p:sp>
      <p:sp>
        <p:nvSpPr>
          <p:cNvPr id="7" name="Rectangle 13"/>
          <p:cNvSpPr>
            <a:spLocks noGrp="1" noChangeArrowheads="1"/>
          </p:cNvSpPr>
          <p:nvPr>
            <p:ph type="sldNum" sz="quarter" idx="12"/>
          </p:nvPr>
        </p:nvSpPr>
        <p:spPr>
          <a:ln/>
        </p:spPr>
        <p:txBody>
          <a:bodyPr/>
          <a:lstStyle>
            <a:lvl1pPr>
              <a:defRPr/>
            </a:lvl1pPr>
          </a:lstStyle>
          <a:p>
            <a:pPr>
              <a:defRPr/>
            </a:pPr>
            <a:fld id="{F1B02F3A-2C96-4D24-ADE1-917B10653562}" type="slidenum">
              <a:rPr lang="en-GB"/>
              <a:pPr>
                <a:defRPr/>
              </a:pPr>
              <a:t>‹#›</a:t>
            </a:fld>
            <a:endParaRPr lang="en-GB"/>
          </a:p>
        </p:txBody>
      </p:sp>
    </p:spTree>
    <p:extLst>
      <p:ext uri="{BB962C8B-B14F-4D97-AF65-F5344CB8AC3E}">
        <p14:creationId xmlns:p14="http://schemas.microsoft.com/office/powerpoint/2010/main" val="2578008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GB"/>
          </a:p>
        </p:txBody>
      </p:sp>
      <p:sp>
        <p:nvSpPr>
          <p:cNvPr id="7" name="Rectangle 13"/>
          <p:cNvSpPr>
            <a:spLocks noGrp="1" noChangeArrowheads="1"/>
          </p:cNvSpPr>
          <p:nvPr>
            <p:ph type="sldNum" sz="quarter" idx="12"/>
          </p:nvPr>
        </p:nvSpPr>
        <p:spPr>
          <a:ln/>
        </p:spPr>
        <p:txBody>
          <a:bodyPr/>
          <a:lstStyle>
            <a:lvl1pPr>
              <a:defRPr/>
            </a:lvl1pPr>
          </a:lstStyle>
          <a:p>
            <a:pPr>
              <a:defRPr/>
            </a:pPr>
            <a:fld id="{CB29210B-726A-44ED-BA39-F19663CD8C66}" type="slidenum">
              <a:rPr lang="en-GB"/>
              <a:pPr>
                <a:defRPr/>
              </a:pPr>
              <a:t>‹#›</a:t>
            </a:fld>
            <a:endParaRPr lang="en-GB"/>
          </a:p>
        </p:txBody>
      </p:sp>
    </p:spTree>
    <p:extLst>
      <p:ext uri="{BB962C8B-B14F-4D97-AF65-F5344CB8AC3E}">
        <p14:creationId xmlns:p14="http://schemas.microsoft.com/office/powerpoint/2010/main" val="3133699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347"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pPr>
              <a:defRPr/>
            </a:pPr>
            <a:endParaRPr lang="en-GB"/>
          </a:p>
        </p:txBody>
      </p:sp>
      <p:sp>
        <p:nvSpPr>
          <p:cNvPr id="14348"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n-GB"/>
          </a:p>
        </p:txBody>
      </p:sp>
      <p:sp>
        <p:nvSpPr>
          <p:cNvPr id="14349"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a:defRPr/>
            </a:pPr>
            <a:fld id="{54659623-AC8B-4498-B1CD-6593D177E882}"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86" r:id="rId1"/>
    <p:sldLayoutId id="2147483685" r:id="rId2"/>
    <p:sldLayoutId id="2147483684" r:id="rId3"/>
    <p:sldLayoutId id="2147483683" r:id="rId4"/>
    <p:sldLayoutId id="2147483682" r:id="rId5"/>
    <p:sldLayoutId id="2147483681" r:id="rId6"/>
    <p:sldLayoutId id="2147483680" r:id="rId7"/>
    <p:sldLayoutId id="2147483679" r:id="rId8"/>
    <p:sldLayoutId id="2147483678" r:id="rId9"/>
    <p:sldLayoutId id="2147483677" r:id="rId10"/>
    <p:sldLayoutId id="2147483676" r:id="rId11"/>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ahoma" pitchFamily="34" charset="0"/>
          <a:cs typeface="Arial" charset="0"/>
        </a:defRPr>
      </a:lvl2pPr>
      <a:lvl3pPr algn="l" rtl="0" eaLnBrk="0" fontAlgn="base" hangingPunct="0">
        <a:spcBef>
          <a:spcPct val="0"/>
        </a:spcBef>
        <a:spcAft>
          <a:spcPct val="0"/>
        </a:spcAft>
        <a:defRPr sz="4000">
          <a:solidFill>
            <a:schemeClr val="tx2"/>
          </a:solidFill>
          <a:latin typeface="Tahoma" pitchFamily="34" charset="0"/>
          <a:cs typeface="Arial" charset="0"/>
        </a:defRPr>
      </a:lvl3pPr>
      <a:lvl4pPr algn="l" rtl="0" eaLnBrk="0" fontAlgn="base" hangingPunct="0">
        <a:spcBef>
          <a:spcPct val="0"/>
        </a:spcBef>
        <a:spcAft>
          <a:spcPct val="0"/>
        </a:spcAft>
        <a:defRPr sz="4000">
          <a:solidFill>
            <a:schemeClr val="tx2"/>
          </a:solidFill>
          <a:latin typeface="Tahoma" pitchFamily="34" charset="0"/>
          <a:cs typeface="Arial" charset="0"/>
        </a:defRPr>
      </a:lvl4pPr>
      <a:lvl5pPr algn="l" rtl="0" eaLnBrk="0" fontAlgn="base" hangingPunct="0">
        <a:spcBef>
          <a:spcPct val="0"/>
        </a:spcBef>
        <a:spcAft>
          <a:spcPct val="0"/>
        </a:spcAft>
        <a:defRPr sz="4000">
          <a:solidFill>
            <a:schemeClr val="tx2"/>
          </a:solidFill>
          <a:latin typeface="Tahoma" pitchFamily="34" charset="0"/>
          <a:cs typeface="Arial" charset="0"/>
        </a:defRPr>
      </a:lvl5pPr>
      <a:lvl6pPr marL="457200" algn="l" rtl="0" fontAlgn="base">
        <a:spcBef>
          <a:spcPct val="0"/>
        </a:spcBef>
        <a:spcAft>
          <a:spcPct val="0"/>
        </a:spcAft>
        <a:defRPr sz="4000">
          <a:solidFill>
            <a:schemeClr val="tx2"/>
          </a:solidFill>
          <a:latin typeface="Tahoma" pitchFamily="34" charset="0"/>
          <a:cs typeface="Arial" charset="0"/>
        </a:defRPr>
      </a:lvl6pPr>
      <a:lvl7pPr marL="914400" algn="l" rtl="0" fontAlgn="base">
        <a:spcBef>
          <a:spcPct val="0"/>
        </a:spcBef>
        <a:spcAft>
          <a:spcPct val="0"/>
        </a:spcAft>
        <a:defRPr sz="4000">
          <a:solidFill>
            <a:schemeClr val="tx2"/>
          </a:solidFill>
          <a:latin typeface="Tahoma" pitchFamily="34" charset="0"/>
          <a:cs typeface="Arial" charset="0"/>
        </a:defRPr>
      </a:lvl7pPr>
      <a:lvl8pPr marL="1371600" algn="l" rtl="0" fontAlgn="base">
        <a:spcBef>
          <a:spcPct val="0"/>
        </a:spcBef>
        <a:spcAft>
          <a:spcPct val="0"/>
        </a:spcAft>
        <a:defRPr sz="4000">
          <a:solidFill>
            <a:schemeClr val="tx2"/>
          </a:solidFill>
          <a:latin typeface="Tahoma" pitchFamily="34" charset="0"/>
          <a:cs typeface="Arial" charset="0"/>
        </a:defRPr>
      </a:lvl8pPr>
      <a:lvl9pPr marL="1828800" algn="l" rtl="0" fontAlgn="base">
        <a:spcBef>
          <a:spcPct val="0"/>
        </a:spcBef>
        <a:spcAft>
          <a:spcPct val="0"/>
        </a:spcAft>
        <a:defRPr sz="4000">
          <a:solidFill>
            <a:schemeClr val="tx2"/>
          </a:solidFill>
          <a:latin typeface="Tahoma" pitchFamily="34" charset="0"/>
          <a:cs typeface="Arial" charset="0"/>
        </a:defRPr>
      </a:lvl9pPr>
    </p:titleStyle>
    <p:bodyStyle>
      <a:lvl1pPr marL="342900" indent="-342900" algn="l" rtl="0" eaLnBrk="0" fontAlgn="base" hangingPunct="0">
        <a:spcBef>
          <a:spcPct val="20000"/>
        </a:spcBef>
        <a:spcAft>
          <a:spcPct val="0"/>
        </a:spcAft>
        <a:buClr>
          <a:srgbClr val="008080"/>
        </a:buClr>
        <a:buSzPct val="80000"/>
        <a:buFont typeface="Wingdings" pitchFamily="2" charset="2"/>
        <a:buChar char="Ø"/>
        <a:defRPr sz="3200">
          <a:solidFill>
            <a:schemeClr val="tx2"/>
          </a:solidFill>
          <a:latin typeface="+mn-lt"/>
          <a:ea typeface="+mn-ea"/>
          <a:cs typeface="+mn-cs"/>
        </a:defRPr>
      </a:lvl1pPr>
      <a:lvl2pPr marL="742950" indent="-285750" algn="l" rtl="0" eaLnBrk="0" fontAlgn="base" hangingPunct="0">
        <a:spcBef>
          <a:spcPct val="20000"/>
        </a:spcBef>
        <a:spcAft>
          <a:spcPct val="0"/>
        </a:spcAft>
        <a:buClr>
          <a:srgbClr val="008080"/>
        </a:buClr>
        <a:buSzPct val="55000"/>
        <a:buFont typeface="Wingdings" pitchFamily="2" charset="2"/>
        <a:buChar char="n"/>
        <a:defRPr sz="2800">
          <a:solidFill>
            <a:schemeClr val="tx2"/>
          </a:solidFill>
          <a:latin typeface="+mn-lt"/>
          <a:cs typeface="+mn-cs"/>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2"/>
          </a:solidFill>
          <a:latin typeface="+mn-lt"/>
          <a:cs typeface="+mn-cs"/>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2"/>
          </a:solidFill>
          <a:latin typeface="+mn-lt"/>
          <a:cs typeface="+mn-cs"/>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2"/>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2"/>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2"/>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2"/>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25488" y="620688"/>
            <a:ext cx="7772400" cy="1966119"/>
          </a:xfrm>
        </p:spPr>
        <p:txBody>
          <a:bodyPr/>
          <a:lstStyle/>
          <a:p>
            <a:pPr algn="ctr" eaLnBrk="1" hangingPunct="1"/>
            <a:r>
              <a:rPr lang="en-GB" sz="3600" dirty="0"/>
              <a:t>Assessment</a:t>
            </a:r>
            <a:br>
              <a:rPr lang="en-GB" sz="3600" dirty="0"/>
            </a:br>
            <a:br>
              <a:rPr lang="en-GB" sz="3600" dirty="0"/>
            </a:br>
            <a:r>
              <a:rPr lang="en-GB" sz="3600" dirty="0"/>
              <a:t>Who Should Assess?</a:t>
            </a:r>
          </a:p>
        </p:txBody>
      </p:sp>
      <p:pic>
        <p:nvPicPr>
          <p:cNvPr id="3075" name="Picture 5"/>
          <p:cNvPicPr>
            <a:picLocks noGrp="1" noChangeAspect="1" noChangeArrowheads="1"/>
          </p:cNvPicPr>
          <p:nvPr>
            <p:ph type="subTitle" idx="1"/>
          </p:nvPr>
        </p:nvPicPr>
        <p:blipFill>
          <a:blip r:embed="rId2">
            <a:extLst>
              <a:ext uri="{28A0092B-C50C-407E-A947-70E740481C1C}">
                <a14:useLocalDpi xmlns:a14="http://schemas.microsoft.com/office/drawing/2010/main" val="0"/>
              </a:ext>
            </a:extLst>
          </a:blip>
          <a:srcRect/>
          <a:stretch>
            <a:fillRect/>
          </a:stretch>
        </p:blipFill>
        <p:spPr>
          <a:xfrm>
            <a:off x="6516688" y="4221163"/>
            <a:ext cx="1981200" cy="2039937"/>
          </a:xfr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GB" sz="3200" dirty="0"/>
              <a:t>Moderation </a:t>
            </a:r>
            <a:r>
              <a:rPr lang="en-GB" sz="2800" dirty="0"/>
              <a:t>(</a:t>
            </a:r>
            <a:r>
              <a:rPr lang="en-GB" sz="2800" dirty="0" err="1"/>
              <a:t>cont</a:t>
            </a:r>
            <a:r>
              <a:rPr lang="en-GB" sz="2800" dirty="0"/>
              <a:t>)</a:t>
            </a:r>
          </a:p>
        </p:txBody>
      </p:sp>
      <p:sp>
        <p:nvSpPr>
          <p:cNvPr id="17411" name="Rectangle 3"/>
          <p:cNvSpPr>
            <a:spLocks noGrp="1" noChangeArrowheads="1"/>
          </p:cNvSpPr>
          <p:nvPr>
            <p:ph type="body" idx="1"/>
          </p:nvPr>
        </p:nvSpPr>
        <p:spPr/>
        <p:txBody>
          <a:bodyPr/>
          <a:lstStyle/>
          <a:p>
            <a:pPr eaLnBrk="1" hangingPunct="1">
              <a:buFont typeface="Wingdings" pitchFamily="2" charset="2"/>
              <a:buNone/>
            </a:pPr>
            <a:r>
              <a:rPr lang="en-GB" sz="2400"/>
              <a:t>	Moderation may differ in levels of formality, depending on context, including e.g.</a:t>
            </a:r>
          </a:p>
          <a:p>
            <a:pPr eaLnBrk="1" hangingPunct="1"/>
            <a:endParaRPr lang="en-GB" sz="1200"/>
          </a:p>
          <a:p>
            <a:pPr eaLnBrk="1" hangingPunct="1"/>
            <a:r>
              <a:rPr lang="en-GB" sz="2400"/>
              <a:t>two teachers discussing their perceptions of achievement of a particular student</a:t>
            </a:r>
          </a:p>
          <a:p>
            <a:pPr eaLnBrk="1" hangingPunct="1">
              <a:buFont typeface="Wingdings" pitchFamily="2" charset="2"/>
              <a:buNone/>
            </a:pPr>
            <a:endParaRPr lang="en-GB" sz="1200"/>
          </a:p>
          <a:p>
            <a:pPr eaLnBrk="1" hangingPunct="1"/>
            <a:r>
              <a:rPr lang="en-GB" sz="2400"/>
              <a:t>several teachers reading samples of each others’ marking and discussing it before agreeing outcome</a:t>
            </a:r>
          </a:p>
          <a:p>
            <a:pPr eaLnBrk="1" hangingPunct="1"/>
            <a:endParaRPr lang="en-GB" sz="1200"/>
          </a:p>
          <a:p>
            <a:pPr eaLnBrk="1" hangingPunct="1"/>
            <a:r>
              <a:rPr lang="en-GB" sz="2400"/>
              <a:t>Chief Examiner (in, e.g. IBDP) reading samples of internal examiners’ marking and deciding if adjustment is needed before finalising marks</a:t>
            </a:r>
          </a:p>
          <a:p>
            <a:pPr eaLnBrk="1" hangingPunct="1"/>
            <a:endParaRPr lang="en-GB"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sz="3200"/>
              <a:t>Activity</a:t>
            </a:r>
          </a:p>
        </p:txBody>
      </p:sp>
      <p:sp>
        <p:nvSpPr>
          <p:cNvPr id="18435" name="Rectangle 3"/>
          <p:cNvSpPr>
            <a:spLocks noGrp="1" noChangeArrowheads="1"/>
          </p:cNvSpPr>
          <p:nvPr>
            <p:ph type="body" idx="1"/>
          </p:nvPr>
        </p:nvSpPr>
        <p:spPr/>
        <p:txBody>
          <a:bodyPr/>
          <a:lstStyle/>
          <a:p>
            <a:pPr eaLnBrk="1" hangingPunct="1"/>
            <a:r>
              <a:rPr lang="en-GB" sz="2400" dirty="0"/>
              <a:t>Is moderation always necessary/ beneficial when more than one assessor is involved?</a:t>
            </a:r>
          </a:p>
          <a:p>
            <a:pPr eaLnBrk="1" hangingPunct="1"/>
            <a:endParaRPr lang="en-GB" sz="2400" dirty="0"/>
          </a:p>
          <a:p>
            <a:pPr eaLnBrk="1" hangingPunct="1"/>
            <a:r>
              <a:rPr lang="en-GB" sz="2400" dirty="0"/>
              <a:t>Are there any disadvantages associated with moderation?</a:t>
            </a:r>
          </a:p>
          <a:p>
            <a:pPr eaLnBrk="1" hangingPunct="1"/>
            <a:endParaRPr lang="en-GB" sz="2400" dirty="0"/>
          </a:p>
          <a:p>
            <a:pPr eaLnBrk="1" hangingPunct="1"/>
            <a:r>
              <a:rPr lang="en-GB" sz="2400" dirty="0"/>
              <a:t>Is pre-assessment standardisation preferable to post-assessment moderation?</a:t>
            </a:r>
          </a:p>
          <a:p>
            <a:pPr eaLnBrk="1" hangingPunct="1"/>
            <a:endParaRPr lang="en-GB"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sz="3200" dirty="0"/>
              <a:t>Involving learners in assessment</a:t>
            </a:r>
          </a:p>
        </p:txBody>
      </p:sp>
      <p:sp>
        <p:nvSpPr>
          <p:cNvPr id="23555" name="Rectangle 3"/>
          <p:cNvSpPr>
            <a:spLocks noGrp="1" noChangeArrowheads="1"/>
          </p:cNvSpPr>
          <p:nvPr>
            <p:ph type="body" idx="1"/>
          </p:nvPr>
        </p:nvSpPr>
        <p:spPr>
          <a:xfrm>
            <a:off x="900113" y="2060575"/>
            <a:ext cx="7772400" cy="4114800"/>
          </a:xfrm>
        </p:spPr>
        <p:txBody>
          <a:bodyPr/>
          <a:lstStyle/>
          <a:p>
            <a:pPr marL="0" indent="0" eaLnBrk="1" hangingPunct="1">
              <a:lnSpc>
                <a:spcPct val="90000"/>
              </a:lnSpc>
              <a:buNone/>
            </a:pPr>
            <a:r>
              <a:rPr lang="en-GB" sz="2000" dirty="0"/>
              <a:t>One key (and relatively early) advocator this is David </a:t>
            </a:r>
            <a:r>
              <a:rPr lang="en-GB" sz="2000" dirty="0" err="1"/>
              <a:t>Boud</a:t>
            </a:r>
            <a:r>
              <a:rPr lang="en-GB" sz="2000" dirty="0"/>
              <a:t>.  Though much of his work was about self-assessment in higher education, he has had considerable influence on subsequent more general discussions:</a:t>
            </a:r>
          </a:p>
          <a:p>
            <a:pPr eaLnBrk="1" hangingPunct="1">
              <a:lnSpc>
                <a:spcPct val="90000"/>
              </a:lnSpc>
              <a:buFont typeface="Wingdings" pitchFamily="2" charset="2"/>
              <a:buNone/>
            </a:pPr>
            <a:endParaRPr lang="en-GB" sz="2000" dirty="0"/>
          </a:p>
          <a:p>
            <a:pPr eaLnBrk="1" hangingPunct="1">
              <a:lnSpc>
                <a:spcPct val="90000"/>
              </a:lnSpc>
            </a:pPr>
            <a:r>
              <a:rPr lang="en-GB" sz="2000" dirty="0" err="1"/>
              <a:t>Boud</a:t>
            </a:r>
            <a:r>
              <a:rPr lang="en-GB" sz="2000" dirty="0"/>
              <a:t>, D., 1995.  </a:t>
            </a:r>
            <a:r>
              <a:rPr lang="en-GB" sz="2000" i="1" dirty="0"/>
              <a:t>Enhancing Learning through Self Assessment</a:t>
            </a:r>
            <a:r>
              <a:rPr lang="en-GB" sz="2000" dirty="0"/>
              <a:t>.  London: </a:t>
            </a:r>
            <a:r>
              <a:rPr lang="en-GB" sz="2000" dirty="0" err="1"/>
              <a:t>Kogan</a:t>
            </a:r>
            <a:r>
              <a:rPr lang="en-GB" sz="2000" dirty="0"/>
              <a:t> Page.</a:t>
            </a:r>
          </a:p>
          <a:p>
            <a:pPr eaLnBrk="1" hangingPunct="1">
              <a:lnSpc>
                <a:spcPct val="90000"/>
              </a:lnSpc>
              <a:buFont typeface="Wingdings" pitchFamily="2" charset="2"/>
              <a:buNone/>
            </a:pPr>
            <a:endParaRPr lang="en-GB" sz="2000" dirty="0"/>
          </a:p>
          <a:p>
            <a:pPr eaLnBrk="1" hangingPunct="1">
              <a:lnSpc>
                <a:spcPct val="90000"/>
              </a:lnSpc>
            </a:pPr>
            <a:r>
              <a:rPr lang="en-GB" sz="2000" dirty="0"/>
              <a:t>McDonald, B. and </a:t>
            </a:r>
            <a:r>
              <a:rPr lang="en-GB" sz="2000" dirty="0" err="1"/>
              <a:t>Boud</a:t>
            </a:r>
            <a:r>
              <a:rPr lang="en-GB" sz="2000" dirty="0"/>
              <a:t>, D., 2003.  The impact of self-assessment on achievement: the effects of self-assessment training on performance in external examinations. </a:t>
            </a:r>
            <a:r>
              <a:rPr lang="en-GB" sz="2000" i="1" dirty="0"/>
              <a:t>Assessment in Education</a:t>
            </a:r>
            <a:r>
              <a:rPr lang="en-GB" sz="2000" dirty="0"/>
              <a:t>, 10(2), pp.209–220.</a:t>
            </a:r>
          </a:p>
          <a:p>
            <a:pPr eaLnBrk="1" hangingPunct="1">
              <a:lnSpc>
                <a:spcPct val="90000"/>
              </a:lnSpc>
            </a:pPr>
            <a:endParaRPr lang="en-GB"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sz="3200"/>
              <a:t>Boud’s suggested hierarchy …</a:t>
            </a:r>
          </a:p>
        </p:txBody>
      </p:sp>
      <p:sp>
        <p:nvSpPr>
          <p:cNvPr id="24579" name="Rectangle 3"/>
          <p:cNvSpPr>
            <a:spLocks noGrp="1" noChangeArrowheads="1"/>
          </p:cNvSpPr>
          <p:nvPr>
            <p:ph type="body" idx="1"/>
          </p:nvPr>
        </p:nvSpPr>
        <p:spPr>
          <a:xfrm>
            <a:off x="755650" y="1773238"/>
            <a:ext cx="7772400" cy="4114800"/>
          </a:xfrm>
        </p:spPr>
        <p:txBody>
          <a:bodyPr/>
          <a:lstStyle/>
          <a:p>
            <a:pPr eaLnBrk="1" hangingPunct="1">
              <a:buFont typeface="Wingdings" pitchFamily="2" charset="2"/>
              <a:buNone/>
            </a:pPr>
            <a:r>
              <a:rPr lang="en-GB" sz="2400" dirty="0"/>
              <a:t>	</a:t>
            </a:r>
            <a:r>
              <a:rPr lang="en-GB" sz="2000" dirty="0"/>
              <a:t>… of approaches to learner involvement:</a:t>
            </a:r>
          </a:p>
          <a:p>
            <a:pPr eaLnBrk="1" hangingPunct="1">
              <a:buFont typeface="Wingdings" pitchFamily="2" charset="2"/>
              <a:buNone/>
            </a:pPr>
            <a:endParaRPr lang="en-GB" sz="1000" dirty="0"/>
          </a:p>
          <a:p>
            <a:pPr eaLnBrk="1" hangingPunct="1">
              <a:buFont typeface="Wingdings" pitchFamily="2" charset="2"/>
              <a:buNone/>
            </a:pPr>
            <a:r>
              <a:rPr lang="en-GB" sz="2000" b="1" dirty="0"/>
              <a:t>	</a:t>
            </a:r>
            <a:r>
              <a:rPr lang="en-GB" sz="2000" dirty="0">
                <a:solidFill>
                  <a:srgbClr val="008080"/>
                </a:solidFill>
              </a:rPr>
              <a:t>1. Assessment of the final product using given criteria</a:t>
            </a:r>
          </a:p>
          <a:p>
            <a:pPr eaLnBrk="1" hangingPunct="1">
              <a:buFont typeface="Wingdings" pitchFamily="2" charset="2"/>
              <a:buNone/>
            </a:pPr>
            <a:r>
              <a:rPr lang="en-GB" sz="2000" dirty="0"/>
              <a:t>	Minimal involvement.  Many advocates of self assessment consider this self-assessment in name but not in spirit.  An alternative to providing criteria is to use exemplars of good and bad work drawn from previous years.</a:t>
            </a:r>
          </a:p>
          <a:p>
            <a:pPr eaLnBrk="1" hangingPunct="1">
              <a:buFont typeface="Wingdings" pitchFamily="2" charset="2"/>
              <a:buNone/>
            </a:pPr>
            <a:endParaRPr lang="en-GB" sz="1000" dirty="0"/>
          </a:p>
          <a:p>
            <a:pPr eaLnBrk="1" hangingPunct="1">
              <a:buFont typeface="Wingdings" pitchFamily="2" charset="2"/>
              <a:buNone/>
            </a:pPr>
            <a:r>
              <a:rPr lang="en-GB" sz="2000" b="1" dirty="0"/>
              <a:t>	</a:t>
            </a:r>
            <a:r>
              <a:rPr lang="en-GB" sz="2000" dirty="0">
                <a:solidFill>
                  <a:srgbClr val="008080"/>
                </a:solidFill>
              </a:rPr>
              <a:t>2. Negotiation of the criteria</a:t>
            </a:r>
          </a:p>
          <a:p>
            <a:pPr eaLnBrk="1" hangingPunct="1">
              <a:buFont typeface="Wingdings" pitchFamily="2" charset="2"/>
              <a:buNone/>
            </a:pPr>
            <a:r>
              <a:rPr lang="en-GB" sz="2000" b="1" dirty="0"/>
              <a:t>	</a:t>
            </a:r>
            <a:r>
              <a:rPr lang="en-GB" sz="2000" dirty="0"/>
              <a:t>Prior to assessing outcomes, learners discuss with teachers the criteria to be used in assessment.  Impact on the teaching/learning process will be mediated by how early in the programme discussion takes place.  Assessment of process skills may require very early negotiation.</a:t>
            </a:r>
          </a:p>
          <a:p>
            <a:pPr algn="r" eaLnBrk="1" hangingPunct="1">
              <a:buFont typeface="Wingdings" pitchFamily="2" charset="2"/>
              <a:buNone/>
            </a:pPr>
            <a:r>
              <a:rPr lang="en-GB" sz="2000" dirty="0"/>
              <a:t>(</a:t>
            </a:r>
            <a:r>
              <a:rPr lang="en-GB" sz="2000" dirty="0" err="1"/>
              <a:t>cont</a:t>
            </a:r>
            <a:r>
              <a:rPr lang="en-GB" sz="2000" dirty="0"/>
              <a:t>)</a:t>
            </a:r>
          </a:p>
        </p:txBody>
      </p:sp>
      <p:sp>
        <p:nvSpPr>
          <p:cNvPr id="24580" name="Rectangle 4"/>
          <p:cNvSpPr>
            <a:spLocks noChangeArrowheads="1"/>
          </p:cNvSpPr>
          <p:nvPr/>
        </p:nvSpPr>
        <p:spPr bwMode="auto">
          <a:xfrm>
            <a:off x="0" y="0"/>
            <a:ext cx="9144000" cy="0"/>
          </a:xfrm>
          <a:prstGeom prst="rect">
            <a:avLst/>
          </a:prstGeom>
          <a:solidFill>
            <a:srgbClr val="F0F0F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GB" sz="3200"/>
              <a:t>Boud’s suggested hierarchy (cont)</a:t>
            </a:r>
          </a:p>
        </p:txBody>
      </p:sp>
      <p:sp>
        <p:nvSpPr>
          <p:cNvPr id="25603" name="Rectangle 3"/>
          <p:cNvSpPr>
            <a:spLocks noGrp="1" noChangeArrowheads="1"/>
          </p:cNvSpPr>
          <p:nvPr>
            <p:ph type="body" idx="1"/>
          </p:nvPr>
        </p:nvSpPr>
        <p:spPr>
          <a:xfrm>
            <a:off x="827088" y="1989138"/>
            <a:ext cx="7772400" cy="4114800"/>
          </a:xfrm>
        </p:spPr>
        <p:txBody>
          <a:bodyPr/>
          <a:lstStyle/>
          <a:p>
            <a:pPr eaLnBrk="1" hangingPunct="1">
              <a:lnSpc>
                <a:spcPct val="90000"/>
              </a:lnSpc>
            </a:pPr>
            <a:endParaRPr lang="en-GB" sz="2000" b="1"/>
          </a:p>
          <a:p>
            <a:pPr eaLnBrk="1" hangingPunct="1">
              <a:lnSpc>
                <a:spcPct val="90000"/>
              </a:lnSpc>
              <a:buFont typeface="Wingdings" pitchFamily="2" charset="2"/>
              <a:buNone/>
            </a:pPr>
            <a:r>
              <a:rPr lang="en-GB" sz="2000" b="1"/>
              <a:t>	</a:t>
            </a:r>
            <a:r>
              <a:rPr lang="en-GB" sz="2000">
                <a:solidFill>
                  <a:srgbClr val="008080"/>
                </a:solidFill>
              </a:rPr>
              <a:t>3. The selection of evidence</a:t>
            </a:r>
          </a:p>
          <a:p>
            <a:pPr eaLnBrk="1" hangingPunct="1">
              <a:lnSpc>
                <a:spcPct val="90000"/>
              </a:lnSpc>
              <a:buFont typeface="Wingdings" pitchFamily="2" charset="2"/>
              <a:buNone/>
            </a:pPr>
            <a:r>
              <a:rPr lang="en-GB" sz="2000"/>
              <a:t>	Learners are involved in deciding on the form and quantity of evidence to be used in assessment. They select from their own work when some sort of portfolio is required.</a:t>
            </a:r>
          </a:p>
          <a:p>
            <a:pPr eaLnBrk="1" hangingPunct="1">
              <a:lnSpc>
                <a:spcPct val="90000"/>
              </a:lnSpc>
              <a:buFont typeface="Wingdings" pitchFamily="2" charset="2"/>
              <a:buNone/>
            </a:pPr>
            <a:endParaRPr lang="en-GB" sz="2000"/>
          </a:p>
          <a:p>
            <a:pPr eaLnBrk="1" hangingPunct="1">
              <a:lnSpc>
                <a:spcPct val="90000"/>
              </a:lnSpc>
              <a:buFont typeface="Wingdings" pitchFamily="2" charset="2"/>
              <a:buNone/>
            </a:pPr>
            <a:r>
              <a:rPr lang="en-GB" sz="2000" b="1"/>
              <a:t>	</a:t>
            </a:r>
            <a:r>
              <a:rPr lang="en-GB" sz="2000">
                <a:solidFill>
                  <a:srgbClr val="008080"/>
                </a:solidFill>
              </a:rPr>
              <a:t>4. The negotiation of learning goals</a:t>
            </a:r>
          </a:p>
          <a:p>
            <a:pPr eaLnBrk="1" hangingPunct="1">
              <a:lnSpc>
                <a:spcPct val="90000"/>
              </a:lnSpc>
              <a:buFont typeface="Wingdings" pitchFamily="2" charset="2"/>
              <a:buNone/>
            </a:pPr>
            <a:r>
              <a:rPr lang="en-GB" sz="2000"/>
              <a:t>	This means involving learners from the earliest stages so that the purposes and directions of the programme are set to meet the learners' self-perceived needs. These may vary from individual to individual, and may be under continuous revision.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200" dirty="0"/>
              <a:t>Other readings</a:t>
            </a:r>
          </a:p>
        </p:txBody>
      </p:sp>
      <p:sp>
        <p:nvSpPr>
          <p:cNvPr id="7171" name="Rectangle 3"/>
          <p:cNvSpPr>
            <a:spLocks noGrp="1" noChangeArrowheads="1"/>
          </p:cNvSpPr>
          <p:nvPr>
            <p:ph type="body" idx="1"/>
          </p:nvPr>
        </p:nvSpPr>
        <p:spPr/>
        <p:txBody>
          <a:bodyPr/>
          <a:lstStyle/>
          <a:p>
            <a:pPr marL="0" indent="0" eaLnBrk="1" hangingPunct="1">
              <a:lnSpc>
                <a:spcPct val="80000"/>
              </a:lnSpc>
              <a:buNone/>
            </a:pPr>
            <a:r>
              <a:rPr lang="en-GB" sz="2400" dirty="0"/>
              <a:t>The case for teacher assessment:</a:t>
            </a:r>
          </a:p>
          <a:p>
            <a:pPr marL="0" indent="0" eaLnBrk="1" hangingPunct="1">
              <a:lnSpc>
                <a:spcPct val="80000"/>
              </a:lnSpc>
              <a:buNone/>
            </a:pPr>
            <a:endParaRPr lang="en-GB" sz="2400" dirty="0"/>
          </a:p>
          <a:p>
            <a:pPr marL="704850" eaLnBrk="1" hangingPunct="1">
              <a:lnSpc>
                <a:spcPct val="80000"/>
              </a:lnSpc>
            </a:pPr>
            <a:r>
              <a:rPr lang="en-GB" sz="2400" dirty="0"/>
              <a:t>Black (1998) Chapter 7</a:t>
            </a:r>
          </a:p>
          <a:p>
            <a:pPr marL="704850" eaLnBrk="1" hangingPunct="1">
              <a:lnSpc>
                <a:spcPct val="80000"/>
              </a:lnSpc>
            </a:pPr>
            <a:r>
              <a:rPr lang="en-GB" sz="2400" dirty="0" err="1"/>
              <a:t>Harlen</a:t>
            </a:r>
            <a:r>
              <a:rPr lang="en-GB" sz="2400" dirty="0"/>
              <a:t> (2007) Chapters 5, 6 &amp; 7</a:t>
            </a:r>
            <a:br>
              <a:rPr lang="en-GB" sz="2400" dirty="0"/>
            </a:br>
            <a:endParaRPr lang="en-GB" sz="2400" dirty="0"/>
          </a:p>
          <a:p>
            <a:pPr marL="0" indent="0" eaLnBrk="1" hangingPunct="1">
              <a:lnSpc>
                <a:spcPct val="80000"/>
              </a:lnSpc>
              <a:buNone/>
            </a:pPr>
            <a:r>
              <a:rPr lang="en-GB" sz="2400" dirty="0"/>
              <a:t>For high-stakes assessment, greater confidence tends to be placed in externally set and managed assessment.</a:t>
            </a:r>
          </a:p>
          <a:p>
            <a:pPr marL="0" indent="0" eaLnBrk="1" hangingPunct="1">
              <a:lnSpc>
                <a:spcPct val="80000"/>
              </a:lnSpc>
              <a:buNone/>
            </a:pPr>
            <a:r>
              <a:rPr lang="en-GB" sz="2400" dirty="0"/>
              <a:t> </a:t>
            </a:r>
          </a:p>
          <a:p>
            <a:pPr marL="0" indent="0" eaLnBrk="1" hangingPunct="1">
              <a:lnSpc>
                <a:spcPct val="80000"/>
              </a:lnSpc>
              <a:buNone/>
            </a:pPr>
            <a:r>
              <a:rPr lang="en-GB" sz="2400" dirty="0"/>
              <a:t>The first part of Chapter 9 in Black (1998) discusses examples of diverse practice in a selection </a:t>
            </a:r>
            <a:r>
              <a:rPr lang="en-GB" sz="2400"/>
              <a:t>of countries.</a:t>
            </a:r>
            <a:br>
              <a:rPr lang="en-GB" sz="2400" dirty="0"/>
            </a:br>
            <a:endParaRPr lang="en-GB" sz="2400" dirty="0"/>
          </a:p>
        </p:txBody>
      </p:sp>
    </p:spTree>
    <p:extLst>
      <p:ext uri="{BB962C8B-B14F-4D97-AF65-F5344CB8AC3E}">
        <p14:creationId xmlns:p14="http://schemas.microsoft.com/office/powerpoint/2010/main" val="2146865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sz="3200"/>
              <a:t>Who Should Assess?</a:t>
            </a:r>
          </a:p>
        </p:txBody>
      </p:sp>
      <p:sp>
        <p:nvSpPr>
          <p:cNvPr id="4099" name="Rectangle 3"/>
          <p:cNvSpPr>
            <a:spLocks noGrp="1" noChangeArrowheads="1"/>
          </p:cNvSpPr>
          <p:nvPr>
            <p:ph type="body" idx="1"/>
          </p:nvPr>
        </p:nvSpPr>
        <p:spPr/>
        <p:txBody>
          <a:bodyPr/>
          <a:lstStyle/>
          <a:p>
            <a:pPr eaLnBrk="1" hangingPunct="1">
              <a:buFont typeface="Wingdings" pitchFamily="2" charset="2"/>
              <a:buNone/>
            </a:pPr>
            <a:r>
              <a:rPr lang="en-GB" sz="2400" dirty="0"/>
              <a:t>	Depending on the circumstances and the purpose, assessment of a student's work can be carried out by a range of people or agencies: </a:t>
            </a:r>
          </a:p>
          <a:p>
            <a:pPr eaLnBrk="1" hangingPunct="1">
              <a:buFont typeface="Wingdings" pitchFamily="2" charset="2"/>
              <a:buNone/>
            </a:pPr>
            <a:endParaRPr lang="en-GB" sz="1200" dirty="0"/>
          </a:p>
          <a:p>
            <a:pPr eaLnBrk="1" hangingPunct="1"/>
            <a:r>
              <a:rPr lang="en-GB" sz="2400" dirty="0"/>
              <a:t>the teacher involved in the teaching/learning process</a:t>
            </a:r>
          </a:p>
          <a:p>
            <a:pPr eaLnBrk="1" hangingPunct="1"/>
            <a:r>
              <a:rPr lang="en-GB" sz="2400" dirty="0"/>
              <a:t>another teacher in the same school</a:t>
            </a:r>
          </a:p>
          <a:p>
            <a:pPr eaLnBrk="1" hangingPunct="1"/>
            <a:r>
              <a:rPr lang="en-GB" sz="2400" dirty="0"/>
              <a:t>an external agency (e.g. examination board)</a:t>
            </a:r>
          </a:p>
          <a:p>
            <a:pPr eaLnBrk="1" hangingPunct="1"/>
            <a:r>
              <a:rPr lang="en-GB" sz="2400" dirty="0"/>
              <a:t>the student him/ herself</a:t>
            </a:r>
          </a:p>
          <a:p>
            <a:pPr eaLnBrk="1" hangingPunct="1"/>
            <a:r>
              <a:rPr lang="en-GB" sz="2400" dirty="0"/>
              <a:t>the student's peers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2" end="2"/>
                                            </p:txEl>
                                          </p:spTgt>
                                        </p:tgtEl>
                                        <p:attrNameLst>
                                          <p:attrName>style.visibility</p:attrName>
                                        </p:attrNameLst>
                                      </p:cBhvr>
                                      <p:to>
                                        <p:strVal val="visible"/>
                                      </p:to>
                                    </p:set>
                                    <p:animEffect transition="in" filter="fade">
                                      <p:cBhvr>
                                        <p:cTn id="12" dur="500"/>
                                        <p:tgtEl>
                                          <p:spTgt spid="40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9">
                                            <p:txEl>
                                              <p:pRg st="3" end="3"/>
                                            </p:txEl>
                                          </p:spTgt>
                                        </p:tgtEl>
                                        <p:attrNameLst>
                                          <p:attrName>style.visibility</p:attrName>
                                        </p:attrNameLst>
                                      </p:cBhvr>
                                      <p:to>
                                        <p:strVal val="visible"/>
                                      </p:to>
                                    </p:set>
                                    <p:animEffect transition="in" filter="fade">
                                      <p:cBhvr>
                                        <p:cTn id="17" dur="500"/>
                                        <p:tgtEl>
                                          <p:spTgt spid="40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99">
                                            <p:txEl>
                                              <p:pRg st="4" end="4"/>
                                            </p:txEl>
                                          </p:spTgt>
                                        </p:tgtEl>
                                        <p:attrNameLst>
                                          <p:attrName>style.visibility</p:attrName>
                                        </p:attrNameLst>
                                      </p:cBhvr>
                                      <p:to>
                                        <p:strVal val="visible"/>
                                      </p:to>
                                    </p:set>
                                    <p:animEffect transition="in" filter="fade">
                                      <p:cBhvr>
                                        <p:cTn id="22" dur="500"/>
                                        <p:tgtEl>
                                          <p:spTgt spid="40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099">
                                            <p:txEl>
                                              <p:pRg st="5" end="5"/>
                                            </p:txEl>
                                          </p:spTgt>
                                        </p:tgtEl>
                                        <p:attrNameLst>
                                          <p:attrName>style.visibility</p:attrName>
                                        </p:attrNameLst>
                                      </p:cBhvr>
                                      <p:to>
                                        <p:strVal val="visible"/>
                                      </p:to>
                                    </p:set>
                                    <p:animEffect transition="in" filter="fade">
                                      <p:cBhvr>
                                        <p:cTn id="27" dur="500"/>
                                        <p:tgtEl>
                                          <p:spTgt spid="409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099">
                                            <p:txEl>
                                              <p:pRg st="6" end="6"/>
                                            </p:txEl>
                                          </p:spTgt>
                                        </p:tgtEl>
                                        <p:attrNameLst>
                                          <p:attrName>style.visibility</p:attrName>
                                        </p:attrNameLst>
                                      </p:cBhvr>
                                      <p:to>
                                        <p:strVal val="visible"/>
                                      </p:to>
                                    </p:set>
                                    <p:animEffect transition="in" filter="fade">
                                      <p:cBhvr>
                                        <p:cTn id="32" dur="500"/>
                                        <p:tgtEl>
                                          <p:spTgt spid="40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sz="3200"/>
              <a:t>Internal and External Assessment</a:t>
            </a:r>
          </a:p>
        </p:txBody>
      </p:sp>
      <p:sp>
        <p:nvSpPr>
          <p:cNvPr id="5123" name="Rectangle 3"/>
          <p:cNvSpPr>
            <a:spLocks noGrp="1" noChangeArrowheads="1"/>
          </p:cNvSpPr>
          <p:nvPr>
            <p:ph type="body" idx="1"/>
          </p:nvPr>
        </p:nvSpPr>
        <p:spPr>
          <a:xfrm>
            <a:off x="827088" y="2060575"/>
            <a:ext cx="7848600" cy="4797425"/>
          </a:xfrm>
        </p:spPr>
        <p:txBody>
          <a:bodyPr/>
          <a:lstStyle/>
          <a:p>
            <a:pPr marL="0" indent="0" eaLnBrk="1" hangingPunct="1">
              <a:lnSpc>
                <a:spcPct val="80000"/>
              </a:lnSpc>
              <a:buNone/>
            </a:pPr>
            <a:r>
              <a:rPr lang="en-GB" sz="2000" dirty="0"/>
              <a:t>We’re familiar with assessments carried out within school (internal) and those carried out by another agency (external)</a:t>
            </a:r>
          </a:p>
          <a:p>
            <a:pPr eaLnBrk="1" hangingPunct="1">
              <a:lnSpc>
                <a:spcPct val="80000"/>
              </a:lnSpc>
              <a:buFont typeface="Wingdings" pitchFamily="2" charset="2"/>
              <a:buNone/>
            </a:pPr>
            <a:endParaRPr lang="en-GB" sz="1400" dirty="0"/>
          </a:p>
          <a:p>
            <a:pPr marL="0" indent="0" eaLnBrk="1" hangingPunct="1">
              <a:lnSpc>
                <a:spcPct val="80000"/>
              </a:lnSpc>
              <a:buNone/>
            </a:pPr>
            <a:r>
              <a:rPr lang="en-GB" sz="2000" dirty="0"/>
              <a:t>In practice, there are different aspects of assessment: design, implementation, setting the grading criteria, grading, moderation, interpretation and use of outcomes.  Each may be an internal or external responsibility -</a:t>
            </a:r>
          </a:p>
          <a:p>
            <a:pPr eaLnBrk="1" hangingPunct="1">
              <a:lnSpc>
                <a:spcPct val="80000"/>
              </a:lnSpc>
              <a:buFont typeface="Wingdings" pitchFamily="2" charset="2"/>
              <a:buNone/>
            </a:pPr>
            <a:endParaRPr lang="en-GB" sz="1400" dirty="0"/>
          </a:p>
          <a:p>
            <a:pPr eaLnBrk="1" hangingPunct="1">
              <a:lnSpc>
                <a:spcPct val="80000"/>
              </a:lnSpc>
            </a:pPr>
            <a:r>
              <a:rPr lang="en-GB" sz="2000" dirty="0"/>
              <a:t>e.g. a school may use externally-set diagnostic tests for internal purposes, such as individual student target-setting or allocation of a student to a particular 'set'</a:t>
            </a:r>
          </a:p>
          <a:p>
            <a:pPr eaLnBrk="1" hangingPunct="1">
              <a:lnSpc>
                <a:spcPct val="80000"/>
              </a:lnSpc>
              <a:buFont typeface="Wingdings" pitchFamily="2" charset="2"/>
              <a:buNone/>
            </a:pPr>
            <a:endParaRPr lang="en-GB" sz="1400" dirty="0"/>
          </a:p>
          <a:p>
            <a:pPr eaLnBrk="1" hangingPunct="1">
              <a:lnSpc>
                <a:spcPct val="80000"/>
              </a:lnSpc>
            </a:pPr>
            <a:r>
              <a:rPr lang="en-GB" sz="2000" dirty="0"/>
              <a:t>or, a school may use its own internally set and marked assessments to prepare a report for use by an external user, such as a new school or employer (or even, with Grade Point Averages in the US, as part of a college’s selection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3">
                                            <p:txEl>
                                              <p:pRg st="4" end="4"/>
                                            </p:txEl>
                                          </p:spTgt>
                                        </p:tgtEl>
                                        <p:attrNameLst>
                                          <p:attrName>style.visibility</p:attrName>
                                        </p:attrNameLst>
                                      </p:cBhvr>
                                      <p:to>
                                        <p:strVal val="visible"/>
                                      </p:to>
                                    </p:set>
                                    <p:animEffect transition="in" filter="fade">
                                      <p:cBhvr>
                                        <p:cTn id="7" dur="500"/>
                                        <p:tgtEl>
                                          <p:spTgt spid="512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3">
                                            <p:txEl>
                                              <p:pRg st="6" end="6"/>
                                            </p:txEl>
                                          </p:spTgt>
                                        </p:tgtEl>
                                        <p:attrNameLst>
                                          <p:attrName>style.visibility</p:attrName>
                                        </p:attrNameLst>
                                      </p:cBhvr>
                                      <p:to>
                                        <p:strVal val="visible"/>
                                      </p:to>
                                    </p:set>
                                    <p:animEffect transition="in" filter="fade">
                                      <p:cBhvr>
                                        <p:cTn id="12" dur="500"/>
                                        <p:tgtEl>
                                          <p:spTgt spid="51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476374" y="260350"/>
            <a:ext cx="6912049" cy="1462088"/>
          </a:xfrm>
        </p:spPr>
        <p:txBody>
          <a:bodyPr/>
          <a:lstStyle/>
          <a:p>
            <a:pPr eaLnBrk="1" hangingPunct="1"/>
            <a:r>
              <a:rPr lang="en-GB" dirty="0"/>
              <a:t>Internal or external?</a:t>
            </a:r>
          </a:p>
        </p:txBody>
      </p:sp>
      <p:sp>
        <p:nvSpPr>
          <p:cNvPr id="6147" name="Rectangle 3"/>
          <p:cNvSpPr>
            <a:spLocks noGrp="1" noChangeArrowheads="1"/>
          </p:cNvSpPr>
          <p:nvPr>
            <p:ph type="body" idx="1"/>
          </p:nvPr>
        </p:nvSpPr>
        <p:spPr>
          <a:xfrm>
            <a:off x="1182688" y="2017713"/>
            <a:ext cx="6701680" cy="4114800"/>
          </a:xfrm>
        </p:spPr>
        <p:txBody>
          <a:bodyPr/>
          <a:lstStyle/>
          <a:p>
            <a:pPr marL="0" indent="0" eaLnBrk="1" hangingPunct="1">
              <a:lnSpc>
                <a:spcPct val="80000"/>
              </a:lnSpc>
              <a:buFont typeface="Wingdings" pitchFamily="2" charset="2"/>
              <a:buNone/>
            </a:pPr>
            <a:r>
              <a:rPr lang="en-GB" sz="2400" dirty="0"/>
              <a:t>Think of the assessments you or your school commonly use:</a:t>
            </a:r>
          </a:p>
          <a:p>
            <a:pPr eaLnBrk="1" hangingPunct="1">
              <a:lnSpc>
                <a:spcPct val="80000"/>
              </a:lnSpc>
            </a:pPr>
            <a:endParaRPr lang="en-GB" sz="2400" dirty="0"/>
          </a:p>
          <a:p>
            <a:pPr eaLnBrk="1" hangingPunct="1">
              <a:lnSpc>
                <a:spcPct val="80000"/>
              </a:lnSpc>
            </a:pPr>
            <a:r>
              <a:rPr lang="en-GB" sz="2400" dirty="0"/>
              <a:t>Can you identify those that are entirely 'internal', those that are entirely 'external‘, and those that have both internal and external components? </a:t>
            </a:r>
            <a:br>
              <a:rPr lang="en-GB" sz="2400" dirty="0"/>
            </a:br>
            <a:endParaRPr lang="en-GB" sz="2400" dirty="0"/>
          </a:p>
          <a:p>
            <a:pPr eaLnBrk="1" hangingPunct="1">
              <a:lnSpc>
                <a:spcPct val="80000"/>
              </a:lnSpc>
            </a:pPr>
            <a:r>
              <a:rPr lang="en-GB" sz="2400" dirty="0"/>
              <a:t>For those that are a mixture of the two – internal and external – can you identify the rationale for each of the components being internal or external?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sz="3200" dirty="0"/>
              <a:t>External assessment</a:t>
            </a:r>
          </a:p>
        </p:txBody>
      </p:sp>
      <p:sp>
        <p:nvSpPr>
          <p:cNvPr id="8195" name="Rectangle 3"/>
          <p:cNvSpPr>
            <a:spLocks noGrp="1" noChangeArrowheads="1"/>
          </p:cNvSpPr>
          <p:nvPr>
            <p:ph type="body" idx="1"/>
          </p:nvPr>
        </p:nvSpPr>
        <p:spPr/>
        <p:txBody>
          <a:bodyPr/>
          <a:lstStyle/>
          <a:p>
            <a:pPr eaLnBrk="1" hangingPunct="1">
              <a:lnSpc>
                <a:spcPct val="80000"/>
              </a:lnSpc>
            </a:pPr>
            <a:r>
              <a:rPr lang="en-GB" sz="2400"/>
              <a:t>What are the claims made for </a:t>
            </a:r>
            <a:r>
              <a:rPr lang="en-GB" sz="2400">
                <a:solidFill>
                  <a:srgbClr val="008080"/>
                </a:solidFill>
              </a:rPr>
              <a:t>external</a:t>
            </a:r>
            <a:r>
              <a:rPr lang="en-GB" sz="2400"/>
              <a:t> assessment that generate greater confidence?  How do external assessment modes attempt to meet these claims? </a:t>
            </a:r>
            <a:br>
              <a:rPr lang="en-GB" sz="2400"/>
            </a:br>
            <a:endParaRPr lang="en-GB" sz="2400"/>
          </a:p>
          <a:p>
            <a:pPr eaLnBrk="1" hangingPunct="1">
              <a:lnSpc>
                <a:spcPct val="80000"/>
              </a:lnSpc>
            </a:pPr>
            <a:r>
              <a:rPr lang="en-GB" sz="2400"/>
              <a:t>To what extent do they succeed? </a:t>
            </a:r>
            <a:br>
              <a:rPr lang="en-GB" sz="2400"/>
            </a:br>
            <a:endParaRPr lang="en-GB" sz="2400"/>
          </a:p>
          <a:p>
            <a:pPr eaLnBrk="1" hangingPunct="1">
              <a:lnSpc>
                <a:spcPct val="80000"/>
              </a:lnSpc>
            </a:pPr>
            <a:r>
              <a:rPr lang="en-GB" sz="2400"/>
              <a:t>What assessment functions are less well met by external assessment? </a:t>
            </a:r>
            <a:br>
              <a:rPr lang="en-GB" sz="2400"/>
            </a:br>
            <a:endParaRPr lang="en-GB" sz="2400"/>
          </a:p>
          <a:p>
            <a:pPr eaLnBrk="1" hangingPunct="1">
              <a:lnSpc>
                <a:spcPct val="80000"/>
              </a:lnSpc>
            </a:pPr>
            <a:r>
              <a:rPr lang="en-GB" sz="2400"/>
              <a:t>Are these perceived weaknesses inevitable, or can external assessment be altered to serve these functions, without jeopardising its claimed strengths? </a:t>
            </a:r>
            <a:br>
              <a:rPr lang="en-GB" sz="2400"/>
            </a:br>
            <a:endParaRPr lang="en-GB"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z="3200" dirty="0"/>
              <a:t>Internal assessment</a:t>
            </a:r>
          </a:p>
        </p:txBody>
      </p:sp>
      <p:sp>
        <p:nvSpPr>
          <p:cNvPr id="9219" name="Rectangle 3"/>
          <p:cNvSpPr>
            <a:spLocks noGrp="1" noChangeArrowheads="1"/>
          </p:cNvSpPr>
          <p:nvPr>
            <p:ph type="body" idx="1"/>
          </p:nvPr>
        </p:nvSpPr>
        <p:spPr>
          <a:xfrm>
            <a:off x="827088" y="2060575"/>
            <a:ext cx="7772400" cy="4114800"/>
          </a:xfrm>
        </p:spPr>
        <p:txBody>
          <a:bodyPr/>
          <a:lstStyle/>
          <a:p>
            <a:pPr eaLnBrk="1" hangingPunct="1"/>
            <a:r>
              <a:rPr lang="en-GB" sz="2400"/>
              <a:t>Why is </a:t>
            </a:r>
            <a:r>
              <a:rPr lang="en-GB" sz="2400">
                <a:solidFill>
                  <a:srgbClr val="008080"/>
                </a:solidFill>
              </a:rPr>
              <a:t>internal</a:t>
            </a:r>
            <a:r>
              <a:rPr lang="en-GB" sz="2400"/>
              <a:t> assessment commonly treated with suspicion with regards to high-stakes assessment? </a:t>
            </a:r>
            <a:br>
              <a:rPr lang="en-GB" sz="2400"/>
            </a:br>
            <a:endParaRPr lang="en-GB" sz="2400"/>
          </a:p>
          <a:p>
            <a:pPr eaLnBrk="1" hangingPunct="1"/>
            <a:r>
              <a:rPr lang="en-GB" sz="2400"/>
              <a:t>Does internal assessment have advantages? If so, what are they? </a:t>
            </a:r>
            <a:br>
              <a:rPr lang="en-GB" sz="2400"/>
            </a:br>
            <a:endParaRPr lang="en-GB" sz="2400"/>
          </a:p>
          <a:p>
            <a:pPr eaLnBrk="1" hangingPunct="1"/>
            <a:r>
              <a:rPr lang="en-GB" sz="2400"/>
              <a:t>Can its perceived weaknesses be overcome sufficiently for it to be accepted for high-stakes purposes, without losing its advantages?  If so, how?</a:t>
            </a:r>
          </a:p>
          <a:p>
            <a:pPr eaLnBrk="1" hangingPunct="1"/>
            <a:endParaRPr lang="en-GB"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z="3200"/>
              <a:t>Criteria for assessment</a:t>
            </a:r>
          </a:p>
        </p:txBody>
      </p:sp>
      <p:sp>
        <p:nvSpPr>
          <p:cNvPr id="11267" name="Rectangle 3"/>
          <p:cNvSpPr>
            <a:spLocks noGrp="1" noChangeArrowheads="1"/>
          </p:cNvSpPr>
          <p:nvPr>
            <p:ph type="body" idx="1"/>
          </p:nvPr>
        </p:nvSpPr>
        <p:spPr>
          <a:xfrm>
            <a:off x="827088" y="1916113"/>
            <a:ext cx="7921625" cy="4608512"/>
          </a:xfrm>
        </p:spPr>
        <p:txBody>
          <a:bodyPr/>
          <a:lstStyle/>
          <a:p>
            <a:pPr eaLnBrk="1" hangingPunct="1"/>
            <a:r>
              <a:rPr lang="en-GB" sz="2400"/>
              <a:t>Whether for internal or external assessment, some sort of criteria will be used in making judgements</a:t>
            </a:r>
          </a:p>
          <a:p>
            <a:pPr eaLnBrk="1" hangingPunct="1">
              <a:buFont typeface="Wingdings" pitchFamily="2" charset="2"/>
              <a:buNone/>
            </a:pPr>
            <a:endParaRPr lang="en-GB" sz="1200"/>
          </a:p>
          <a:p>
            <a:pPr eaLnBrk="1" hangingPunct="1"/>
            <a:r>
              <a:rPr lang="en-GB" sz="2400"/>
              <a:t>With formal (internal or external) assessment, criteria may well be explicit (e.g. marking schemes)</a:t>
            </a:r>
          </a:p>
          <a:p>
            <a:pPr eaLnBrk="1" hangingPunct="1">
              <a:buFont typeface="Wingdings" pitchFamily="2" charset="2"/>
              <a:buNone/>
            </a:pPr>
            <a:endParaRPr lang="en-GB" sz="1200"/>
          </a:p>
          <a:p>
            <a:pPr eaLnBrk="1" hangingPunct="1"/>
            <a:r>
              <a:rPr lang="en-GB" sz="2400"/>
              <a:t>With informal (more likely to be internal) assessment, criteria may be implicit (e.g. teacher walking around the class talking to children about what they’re doing, and judging their levels of understanding) </a:t>
            </a:r>
          </a:p>
          <a:p>
            <a:pPr eaLnBrk="1" hangingPunct="1">
              <a:buFont typeface="Wingdings" pitchFamily="2" charset="2"/>
              <a:buNone/>
            </a:pPr>
            <a:endParaRPr lang="en-GB" sz="1200"/>
          </a:p>
          <a:p>
            <a:pPr eaLnBrk="1" hangingPunct="1"/>
            <a:r>
              <a:rPr lang="en-GB" sz="2400"/>
              <a:t>The more formal the assessment, the more necessary it is for criteria to be made explicit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z="3200"/>
              <a:t>Groupwork</a:t>
            </a:r>
          </a:p>
        </p:txBody>
      </p:sp>
      <p:sp>
        <p:nvSpPr>
          <p:cNvPr id="20483" name="Rectangle 3"/>
          <p:cNvSpPr>
            <a:spLocks noGrp="1" noChangeArrowheads="1"/>
          </p:cNvSpPr>
          <p:nvPr>
            <p:ph type="body" idx="1"/>
          </p:nvPr>
        </p:nvSpPr>
        <p:spPr>
          <a:xfrm>
            <a:off x="827088" y="1916113"/>
            <a:ext cx="7993062" cy="4679950"/>
          </a:xfrm>
        </p:spPr>
        <p:txBody>
          <a:bodyPr/>
          <a:lstStyle/>
          <a:p>
            <a:pPr eaLnBrk="1" hangingPunct="1">
              <a:buFont typeface="Wingdings" pitchFamily="2" charset="2"/>
              <a:buNone/>
            </a:pPr>
            <a:r>
              <a:rPr lang="en-GB" sz="2400"/>
              <a:t>	The two short essays you will be given were written by students on an introductory course in technology and its social implications, based on the theme ‘Assess the noise pollution problems caused around airports by Concorde’</a:t>
            </a:r>
          </a:p>
          <a:p>
            <a:pPr eaLnBrk="1" hangingPunct="1"/>
            <a:endParaRPr lang="en-GB" sz="1200"/>
          </a:p>
          <a:p>
            <a:pPr eaLnBrk="1" hangingPunct="1">
              <a:buFont typeface="Wingdings" pitchFamily="2" charset="2"/>
              <a:buNone/>
            </a:pPr>
            <a:r>
              <a:rPr lang="en-GB" sz="2400"/>
              <a:t>	1. Mark each essay, noting its strengths and weaknesses, and give each a mark out of 20</a:t>
            </a:r>
          </a:p>
          <a:p>
            <a:pPr eaLnBrk="1" hangingPunct="1"/>
            <a:endParaRPr lang="en-GB" sz="1200"/>
          </a:p>
          <a:p>
            <a:pPr eaLnBrk="1" hangingPunct="1">
              <a:buFont typeface="Wingdings" pitchFamily="2" charset="2"/>
              <a:buNone/>
            </a:pPr>
            <a:r>
              <a:rPr lang="en-GB" sz="2400"/>
              <a:t>	2. Mark each essay again – after you have been given a mark scheme to apply by the ‘Chief Examiner’</a:t>
            </a:r>
          </a:p>
          <a:p>
            <a:pPr eaLnBrk="1" hangingPunct="1">
              <a:buFont typeface="Wingdings" pitchFamily="2" charset="2"/>
              <a:buNone/>
            </a:pPr>
            <a:endParaRPr lang="en-GB" sz="1200"/>
          </a:p>
          <a:p>
            <a:pPr eaLnBrk="1" hangingPunct="1">
              <a:buFont typeface="Wingdings" pitchFamily="2" charset="2"/>
              <a:buNone/>
            </a:pPr>
            <a:r>
              <a:rPr lang="en-GB" sz="2400"/>
              <a:t>	Are your results the same each time?</a:t>
            </a:r>
          </a:p>
        </p:txBody>
      </p:sp>
    </p:spTree>
    <p:extLst>
      <p:ext uri="{BB962C8B-B14F-4D97-AF65-F5344CB8AC3E}">
        <p14:creationId xmlns:p14="http://schemas.microsoft.com/office/powerpoint/2010/main" val="294491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sz="3200"/>
              <a:t>Moderation</a:t>
            </a:r>
          </a:p>
        </p:txBody>
      </p:sp>
      <p:sp>
        <p:nvSpPr>
          <p:cNvPr id="16387" name="Rectangle 3"/>
          <p:cNvSpPr>
            <a:spLocks noGrp="1" noChangeArrowheads="1"/>
          </p:cNvSpPr>
          <p:nvPr>
            <p:ph type="body" idx="1"/>
          </p:nvPr>
        </p:nvSpPr>
        <p:spPr>
          <a:xfrm>
            <a:off x="1182688" y="2017713"/>
            <a:ext cx="7772400" cy="4579937"/>
          </a:xfrm>
        </p:spPr>
        <p:txBody>
          <a:bodyPr/>
          <a:lstStyle/>
          <a:p>
            <a:pPr eaLnBrk="1" hangingPunct="1"/>
            <a:r>
              <a:rPr lang="en-GB" sz="2400"/>
              <a:t>Even when criteria have been made explicit, if more than one assessor is involved it cannot be assumed that all assessors will interpret the criteria in exactly the same way</a:t>
            </a:r>
          </a:p>
          <a:p>
            <a:pPr eaLnBrk="1" hangingPunct="1"/>
            <a:endParaRPr lang="en-GB" sz="2400"/>
          </a:p>
          <a:p>
            <a:pPr eaLnBrk="1" hangingPunct="1"/>
            <a:r>
              <a:rPr lang="en-GB" sz="2400"/>
              <a:t>Is this likely to be more of an issue in some contexts than others? </a:t>
            </a:r>
          </a:p>
          <a:p>
            <a:pPr lvl="1" eaLnBrk="1" hangingPunct="1">
              <a:buSzPct val="80000"/>
              <a:buFont typeface="Wingdings" pitchFamily="2" charset="2"/>
              <a:buChar char="Ø"/>
            </a:pPr>
            <a:r>
              <a:rPr lang="en-GB" sz="2400"/>
              <a:t>Different subject areas?</a:t>
            </a:r>
          </a:p>
          <a:p>
            <a:pPr lvl="1" eaLnBrk="1" hangingPunct="1">
              <a:buSzPct val="80000"/>
              <a:buFont typeface="Wingdings" pitchFamily="2" charset="2"/>
              <a:buChar char="Ø"/>
            </a:pPr>
            <a:r>
              <a:rPr lang="en-GB" sz="2400"/>
              <a:t>Different student age ranges?</a:t>
            </a:r>
          </a:p>
          <a:p>
            <a:pPr lvl="1" algn="r" eaLnBrk="1" hangingPunct="1">
              <a:buFont typeface="Wingdings" pitchFamily="2" charset="2"/>
              <a:buNone/>
            </a:pPr>
            <a:r>
              <a:rPr lang="en-GB" sz="2400"/>
              <a:t>(cont)</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891</TotalTime>
  <Words>547</Words>
  <Application>Microsoft Office PowerPoint</Application>
  <PresentationFormat>On-screen Show (4:3)</PresentationFormat>
  <Paragraphs>98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Tahoma</vt:lpstr>
      <vt:lpstr>Wingdings</vt:lpstr>
      <vt:lpstr>Blends</vt:lpstr>
      <vt:lpstr>Assessment  Who Should Assess?</vt:lpstr>
      <vt:lpstr>Who Should Assess?</vt:lpstr>
      <vt:lpstr>Internal and External Assessment</vt:lpstr>
      <vt:lpstr>Internal or external?</vt:lpstr>
      <vt:lpstr>External assessment</vt:lpstr>
      <vt:lpstr>Internal assessment</vt:lpstr>
      <vt:lpstr>Criteria for assessment</vt:lpstr>
      <vt:lpstr>Groupwork</vt:lpstr>
      <vt:lpstr>Moderation</vt:lpstr>
      <vt:lpstr>Moderation (cont)</vt:lpstr>
      <vt:lpstr>Activity</vt:lpstr>
      <vt:lpstr>Involving learners in assessment</vt:lpstr>
      <vt:lpstr>Boud’s suggested hierarchy …</vt:lpstr>
      <vt:lpstr>Boud’s suggested hierarchy (cont)</vt:lpstr>
      <vt:lpstr>Other readings</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Assess?</dc:title>
  <dc:creator>edsjal</dc:creator>
  <cp:lastModifiedBy>Paul Denley</cp:lastModifiedBy>
  <cp:revision>63</cp:revision>
  <dcterms:created xsi:type="dcterms:W3CDTF">2009-07-21T06:49:07Z</dcterms:created>
  <dcterms:modified xsi:type="dcterms:W3CDTF">2016-09-26T13:37:15Z</dcterms:modified>
</cp:coreProperties>
</file>