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handoutMasterIdLst>
    <p:handoutMasterId r:id="rId42"/>
  </p:handoutMasterIdLst>
  <p:sldIdLst>
    <p:sldId id="256" r:id="rId2"/>
    <p:sldId id="311" r:id="rId3"/>
    <p:sldId id="305" r:id="rId4"/>
    <p:sldId id="299" r:id="rId5"/>
    <p:sldId id="302" r:id="rId6"/>
    <p:sldId id="312" r:id="rId7"/>
    <p:sldId id="257" r:id="rId8"/>
    <p:sldId id="313" r:id="rId9"/>
    <p:sldId id="271" r:id="rId10"/>
    <p:sldId id="287" r:id="rId11"/>
    <p:sldId id="272" r:id="rId12"/>
    <p:sldId id="258" r:id="rId13"/>
    <p:sldId id="281" r:id="rId14"/>
    <p:sldId id="259" r:id="rId15"/>
    <p:sldId id="260" r:id="rId16"/>
    <p:sldId id="273" r:id="rId17"/>
    <p:sldId id="274" r:id="rId18"/>
    <p:sldId id="276" r:id="rId19"/>
    <p:sldId id="262" r:id="rId20"/>
    <p:sldId id="277" r:id="rId21"/>
    <p:sldId id="315" r:id="rId22"/>
    <p:sldId id="314" r:id="rId23"/>
    <p:sldId id="264" r:id="rId24"/>
    <p:sldId id="265" r:id="rId25"/>
    <p:sldId id="283" r:id="rId26"/>
    <p:sldId id="284" r:id="rId27"/>
    <p:sldId id="285" r:id="rId28"/>
    <p:sldId id="292" r:id="rId29"/>
    <p:sldId id="280" r:id="rId30"/>
    <p:sldId id="316" r:id="rId31"/>
    <p:sldId id="267" r:id="rId32"/>
    <p:sldId id="268" r:id="rId33"/>
    <p:sldId id="288" r:id="rId34"/>
    <p:sldId id="289" r:id="rId35"/>
    <p:sldId id="290" r:id="rId36"/>
    <p:sldId id="296" r:id="rId37"/>
    <p:sldId id="269" r:id="rId38"/>
    <p:sldId id="278" r:id="rId39"/>
    <p:sldId id="291" r:id="rId40"/>
    <p:sldId id="270" r:id="rId41"/>
  </p:sldIdLst>
  <p:sldSz cx="9144000" cy="6858000" type="screen4x3"/>
  <p:notesSz cx="6811963" cy="9942513"/>
  <p:defaultTextStyle>
    <a:defPPr>
      <a:defRPr lang="en-GB"/>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9999"/>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125" autoAdjust="0"/>
  </p:normalViewPr>
  <p:slideViewPr>
    <p:cSldViewPr>
      <p:cViewPr varScale="1">
        <p:scale>
          <a:sx n="61" d="100"/>
          <a:sy n="61" d="100"/>
        </p:scale>
        <p:origin x="1368" y="4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110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2951851" cy="49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t" anchorCtr="0" compatLnSpc="1">
            <a:prstTxWarp prst="textNoShape">
              <a:avLst/>
            </a:prstTxWarp>
          </a:bodyPr>
          <a:lstStyle>
            <a:lvl1pPr eaLnBrk="1" hangingPunct="1">
              <a:defRPr sz="1200"/>
            </a:lvl1pPr>
          </a:lstStyle>
          <a:p>
            <a:pPr>
              <a:defRPr/>
            </a:pPr>
            <a:endParaRPr lang="en-GB"/>
          </a:p>
        </p:txBody>
      </p:sp>
      <p:sp>
        <p:nvSpPr>
          <p:cNvPr id="80899" name="Rectangle 3"/>
          <p:cNvSpPr>
            <a:spLocks noGrp="1" noChangeArrowheads="1"/>
          </p:cNvSpPr>
          <p:nvPr>
            <p:ph type="dt" sz="quarter" idx="1"/>
          </p:nvPr>
        </p:nvSpPr>
        <p:spPr bwMode="auto">
          <a:xfrm>
            <a:off x="3858536" y="0"/>
            <a:ext cx="2951851" cy="49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t" anchorCtr="0" compatLnSpc="1">
            <a:prstTxWarp prst="textNoShape">
              <a:avLst/>
            </a:prstTxWarp>
          </a:bodyPr>
          <a:lstStyle>
            <a:lvl1pPr algn="r" eaLnBrk="1" hangingPunct="1">
              <a:defRPr sz="1200"/>
            </a:lvl1pPr>
          </a:lstStyle>
          <a:p>
            <a:pPr>
              <a:defRPr/>
            </a:pPr>
            <a:endParaRPr lang="en-GB"/>
          </a:p>
        </p:txBody>
      </p:sp>
      <p:sp>
        <p:nvSpPr>
          <p:cNvPr id="80900" name="Rectangle 4"/>
          <p:cNvSpPr>
            <a:spLocks noGrp="1" noChangeArrowheads="1"/>
          </p:cNvSpPr>
          <p:nvPr>
            <p:ph type="ftr" sz="quarter" idx="2"/>
          </p:nvPr>
        </p:nvSpPr>
        <p:spPr bwMode="auto">
          <a:xfrm>
            <a:off x="0" y="9443662"/>
            <a:ext cx="2951851" cy="49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b" anchorCtr="0" compatLnSpc="1">
            <a:prstTxWarp prst="textNoShape">
              <a:avLst/>
            </a:prstTxWarp>
          </a:bodyPr>
          <a:lstStyle>
            <a:lvl1pPr eaLnBrk="1" hangingPunct="1">
              <a:defRPr sz="1200"/>
            </a:lvl1pPr>
          </a:lstStyle>
          <a:p>
            <a:pPr>
              <a:defRPr/>
            </a:pPr>
            <a:endParaRPr lang="en-GB"/>
          </a:p>
        </p:txBody>
      </p:sp>
      <p:sp>
        <p:nvSpPr>
          <p:cNvPr id="80901" name="Rectangle 5"/>
          <p:cNvSpPr>
            <a:spLocks noGrp="1" noChangeArrowheads="1"/>
          </p:cNvSpPr>
          <p:nvPr>
            <p:ph type="sldNum" sz="quarter" idx="3"/>
          </p:nvPr>
        </p:nvSpPr>
        <p:spPr bwMode="auto">
          <a:xfrm>
            <a:off x="3858536" y="9443662"/>
            <a:ext cx="2951851" cy="49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b" anchorCtr="0" compatLnSpc="1">
            <a:prstTxWarp prst="textNoShape">
              <a:avLst/>
            </a:prstTxWarp>
          </a:bodyPr>
          <a:lstStyle>
            <a:lvl1pPr algn="r" eaLnBrk="1" hangingPunct="1">
              <a:defRPr sz="1200"/>
            </a:lvl1pPr>
          </a:lstStyle>
          <a:p>
            <a:pPr>
              <a:defRPr/>
            </a:pPr>
            <a:fld id="{7B111430-D12E-41B2-AEE1-C7E196BB1449}" type="slidenum">
              <a:rPr lang="en-GB"/>
              <a:pPr>
                <a:defRPr/>
              </a:pPr>
              <a:t>‹#›</a:t>
            </a:fld>
            <a:endParaRPr lang="en-GB"/>
          </a:p>
        </p:txBody>
      </p:sp>
    </p:spTree>
    <p:extLst>
      <p:ext uri="{BB962C8B-B14F-4D97-AF65-F5344CB8AC3E}">
        <p14:creationId xmlns:p14="http://schemas.microsoft.com/office/powerpoint/2010/main" val="12840592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3" y="1604"/>
              <a:ext cx="448"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 name="Group 6"/>
            <p:cNvGrpSpPr>
              <a:grpSpLocks/>
            </p:cNvGrpSpPr>
            <p:nvPr/>
          </p:nvGrpSpPr>
          <p:grpSpPr bwMode="auto">
            <a:xfrm>
              <a:off x="261" y="1870"/>
              <a:ext cx="465"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Rectangle 10"/>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64524" name="Rectangle 12"/>
          <p:cNvSpPr>
            <a:spLocks noGrp="1" noChangeArrowheads="1"/>
          </p:cNvSpPr>
          <p:nvPr>
            <p:ph type="ctrTitle"/>
          </p:nvPr>
        </p:nvSpPr>
        <p:spPr>
          <a:xfrm>
            <a:off x="990600" y="1676400"/>
            <a:ext cx="7772400" cy="1462088"/>
          </a:xfrm>
        </p:spPr>
        <p:txBody>
          <a:bodyPr/>
          <a:lstStyle>
            <a:lvl1pPr>
              <a:defRPr/>
            </a:lvl1pPr>
          </a:lstStyle>
          <a:p>
            <a:pPr lvl="0"/>
            <a:r>
              <a:rPr lang="en-GB" noProof="0"/>
              <a:t>Click to edit Master title style</a:t>
            </a:r>
          </a:p>
        </p:txBody>
      </p:sp>
      <p:sp>
        <p:nvSpPr>
          <p:cNvPr id="6452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GB" noProof="0"/>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GB"/>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GB"/>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E0BEDC25-5670-4243-90E0-CF8DC452F13A}" type="slidenum">
              <a:rPr lang="en-GB"/>
              <a:pPr>
                <a:defRPr/>
              </a:pPr>
              <a:t>‹#›</a:t>
            </a:fld>
            <a:endParaRPr lang="en-GB"/>
          </a:p>
        </p:txBody>
      </p:sp>
    </p:spTree>
    <p:extLst>
      <p:ext uri="{BB962C8B-B14F-4D97-AF65-F5344CB8AC3E}">
        <p14:creationId xmlns:p14="http://schemas.microsoft.com/office/powerpoint/2010/main" val="2116734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1"/>
          <p:cNvSpPr>
            <a:spLocks noGrp="1" noChangeArrowheads="1"/>
          </p:cNvSpPr>
          <p:nvPr>
            <p:ph type="dt" sz="half" idx="10"/>
          </p:nvPr>
        </p:nvSpPr>
        <p:spPr>
          <a:ln/>
        </p:spPr>
        <p:txBody>
          <a:bodyPr/>
          <a:lstStyle>
            <a:lvl1pPr>
              <a:defRPr/>
            </a:lvl1pPr>
          </a:lstStyle>
          <a:p>
            <a:pPr>
              <a:defRPr/>
            </a:pPr>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GB"/>
          </a:p>
        </p:txBody>
      </p:sp>
      <p:sp>
        <p:nvSpPr>
          <p:cNvPr id="6" name="Rectangle 13"/>
          <p:cNvSpPr>
            <a:spLocks noGrp="1" noChangeArrowheads="1"/>
          </p:cNvSpPr>
          <p:nvPr>
            <p:ph type="sldNum" sz="quarter" idx="12"/>
          </p:nvPr>
        </p:nvSpPr>
        <p:spPr>
          <a:ln/>
        </p:spPr>
        <p:txBody>
          <a:bodyPr/>
          <a:lstStyle>
            <a:lvl1pPr>
              <a:defRPr/>
            </a:lvl1pPr>
          </a:lstStyle>
          <a:p>
            <a:pPr>
              <a:defRPr/>
            </a:pPr>
            <a:fld id="{7F573E3E-502E-4DB1-8CF2-043460A1BD20}" type="slidenum">
              <a:rPr lang="en-GB"/>
              <a:pPr>
                <a:defRPr/>
              </a:pPr>
              <a:t>‹#›</a:t>
            </a:fld>
            <a:endParaRPr lang="en-GB"/>
          </a:p>
        </p:txBody>
      </p:sp>
    </p:spTree>
    <p:extLst>
      <p:ext uri="{BB962C8B-B14F-4D97-AF65-F5344CB8AC3E}">
        <p14:creationId xmlns:p14="http://schemas.microsoft.com/office/powerpoint/2010/main" val="1012593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7688" y="214313"/>
            <a:ext cx="2046287" cy="6034087"/>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755650" y="214313"/>
            <a:ext cx="5989638" cy="60340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1"/>
          <p:cNvSpPr>
            <a:spLocks noGrp="1" noChangeArrowheads="1"/>
          </p:cNvSpPr>
          <p:nvPr>
            <p:ph type="dt" sz="half" idx="10"/>
          </p:nvPr>
        </p:nvSpPr>
        <p:spPr>
          <a:ln/>
        </p:spPr>
        <p:txBody>
          <a:bodyPr/>
          <a:lstStyle>
            <a:lvl1pPr>
              <a:defRPr/>
            </a:lvl1pPr>
          </a:lstStyle>
          <a:p>
            <a:pPr>
              <a:defRPr/>
            </a:pPr>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GB"/>
          </a:p>
        </p:txBody>
      </p:sp>
      <p:sp>
        <p:nvSpPr>
          <p:cNvPr id="6" name="Rectangle 13"/>
          <p:cNvSpPr>
            <a:spLocks noGrp="1" noChangeArrowheads="1"/>
          </p:cNvSpPr>
          <p:nvPr>
            <p:ph type="sldNum" sz="quarter" idx="12"/>
          </p:nvPr>
        </p:nvSpPr>
        <p:spPr>
          <a:ln/>
        </p:spPr>
        <p:txBody>
          <a:bodyPr/>
          <a:lstStyle>
            <a:lvl1pPr>
              <a:defRPr/>
            </a:lvl1pPr>
          </a:lstStyle>
          <a:p>
            <a:pPr>
              <a:defRPr/>
            </a:pPr>
            <a:fld id="{AB22C619-3013-4E8F-8979-DFA4E4025F47}" type="slidenum">
              <a:rPr lang="en-GB"/>
              <a:pPr>
                <a:defRPr/>
              </a:pPr>
              <a:t>‹#›</a:t>
            </a:fld>
            <a:endParaRPr lang="en-GB"/>
          </a:p>
        </p:txBody>
      </p:sp>
    </p:spTree>
    <p:extLst>
      <p:ext uri="{BB962C8B-B14F-4D97-AF65-F5344CB8AC3E}">
        <p14:creationId xmlns:p14="http://schemas.microsoft.com/office/powerpoint/2010/main" val="4181360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1"/>
          <p:cNvSpPr>
            <a:spLocks noGrp="1" noChangeArrowheads="1"/>
          </p:cNvSpPr>
          <p:nvPr>
            <p:ph type="dt" sz="half" idx="10"/>
          </p:nvPr>
        </p:nvSpPr>
        <p:spPr>
          <a:ln/>
        </p:spPr>
        <p:txBody>
          <a:bodyPr/>
          <a:lstStyle>
            <a:lvl1pPr>
              <a:defRPr/>
            </a:lvl1pPr>
          </a:lstStyle>
          <a:p>
            <a:pPr>
              <a:defRPr/>
            </a:pPr>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GB"/>
          </a:p>
        </p:txBody>
      </p:sp>
      <p:sp>
        <p:nvSpPr>
          <p:cNvPr id="6" name="Rectangle 13"/>
          <p:cNvSpPr>
            <a:spLocks noGrp="1" noChangeArrowheads="1"/>
          </p:cNvSpPr>
          <p:nvPr>
            <p:ph type="sldNum" sz="quarter" idx="12"/>
          </p:nvPr>
        </p:nvSpPr>
        <p:spPr>
          <a:ln/>
        </p:spPr>
        <p:txBody>
          <a:bodyPr/>
          <a:lstStyle>
            <a:lvl1pPr>
              <a:defRPr/>
            </a:lvl1pPr>
          </a:lstStyle>
          <a:p>
            <a:pPr>
              <a:defRPr/>
            </a:pPr>
            <a:fld id="{3F52E407-0EAA-4EC9-891C-2BA82EEB169D}" type="slidenum">
              <a:rPr lang="en-GB"/>
              <a:pPr>
                <a:defRPr/>
              </a:pPr>
              <a:t>‹#›</a:t>
            </a:fld>
            <a:endParaRPr lang="en-GB"/>
          </a:p>
        </p:txBody>
      </p:sp>
    </p:spTree>
    <p:extLst>
      <p:ext uri="{BB962C8B-B14F-4D97-AF65-F5344CB8AC3E}">
        <p14:creationId xmlns:p14="http://schemas.microsoft.com/office/powerpoint/2010/main" val="379927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GB"/>
          </a:p>
        </p:txBody>
      </p:sp>
      <p:sp>
        <p:nvSpPr>
          <p:cNvPr id="6" name="Rectangle 13"/>
          <p:cNvSpPr>
            <a:spLocks noGrp="1" noChangeArrowheads="1"/>
          </p:cNvSpPr>
          <p:nvPr>
            <p:ph type="sldNum" sz="quarter" idx="12"/>
          </p:nvPr>
        </p:nvSpPr>
        <p:spPr>
          <a:ln/>
        </p:spPr>
        <p:txBody>
          <a:bodyPr/>
          <a:lstStyle>
            <a:lvl1pPr>
              <a:defRPr/>
            </a:lvl1pPr>
          </a:lstStyle>
          <a:p>
            <a:pPr>
              <a:defRPr/>
            </a:pPr>
            <a:fld id="{DB0D6565-74F5-4787-8970-5C286229B75D}" type="slidenum">
              <a:rPr lang="en-GB"/>
              <a:pPr>
                <a:defRPr/>
              </a:pPr>
              <a:t>‹#›</a:t>
            </a:fld>
            <a:endParaRPr lang="en-GB"/>
          </a:p>
        </p:txBody>
      </p:sp>
    </p:spTree>
    <p:extLst>
      <p:ext uri="{BB962C8B-B14F-4D97-AF65-F5344CB8AC3E}">
        <p14:creationId xmlns:p14="http://schemas.microsoft.com/office/powerpoint/2010/main" val="940064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755650" y="2133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718050" y="2133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11"/>
          <p:cNvSpPr>
            <a:spLocks noGrp="1" noChangeArrowheads="1"/>
          </p:cNvSpPr>
          <p:nvPr>
            <p:ph type="dt" sz="half" idx="10"/>
          </p:nvPr>
        </p:nvSpPr>
        <p:spPr>
          <a:ln/>
        </p:spPr>
        <p:txBody>
          <a:bodyPr/>
          <a:lstStyle>
            <a:lvl1pPr>
              <a:defRPr/>
            </a:lvl1pPr>
          </a:lstStyle>
          <a:p>
            <a:pPr>
              <a:defRPr/>
            </a:pPr>
            <a:endParaRPr lang="en-GB"/>
          </a:p>
        </p:txBody>
      </p:sp>
      <p:sp>
        <p:nvSpPr>
          <p:cNvPr id="6" name="Rectangle 12"/>
          <p:cNvSpPr>
            <a:spLocks noGrp="1" noChangeArrowheads="1"/>
          </p:cNvSpPr>
          <p:nvPr>
            <p:ph type="ftr" sz="quarter" idx="11"/>
          </p:nvPr>
        </p:nvSpPr>
        <p:spPr>
          <a:ln/>
        </p:spPr>
        <p:txBody>
          <a:bodyPr/>
          <a:lstStyle>
            <a:lvl1pPr>
              <a:defRPr/>
            </a:lvl1pPr>
          </a:lstStyle>
          <a:p>
            <a:pPr>
              <a:defRPr/>
            </a:pPr>
            <a:endParaRPr lang="en-GB"/>
          </a:p>
        </p:txBody>
      </p:sp>
      <p:sp>
        <p:nvSpPr>
          <p:cNvPr id="7" name="Rectangle 13"/>
          <p:cNvSpPr>
            <a:spLocks noGrp="1" noChangeArrowheads="1"/>
          </p:cNvSpPr>
          <p:nvPr>
            <p:ph type="sldNum" sz="quarter" idx="12"/>
          </p:nvPr>
        </p:nvSpPr>
        <p:spPr>
          <a:ln/>
        </p:spPr>
        <p:txBody>
          <a:bodyPr/>
          <a:lstStyle>
            <a:lvl1pPr>
              <a:defRPr/>
            </a:lvl1pPr>
          </a:lstStyle>
          <a:p>
            <a:pPr>
              <a:defRPr/>
            </a:pPr>
            <a:fld id="{D9FF5336-2788-44FF-807C-C4A56567FB4A}" type="slidenum">
              <a:rPr lang="en-GB"/>
              <a:pPr>
                <a:defRPr/>
              </a:pPr>
              <a:t>‹#›</a:t>
            </a:fld>
            <a:endParaRPr lang="en-GB"/>
          </a:p>
        </p:txBody>
      </p:sp>
    </p:spTree>
    <p:extLst>
      <p:ext uri="{BB962C8B-B14F-4D97-AF65-F5344CB8AC3E}">
        <p14:creationId xmlns:p14="http://schemas.microsoft.com/office/powerpoint/2010/main" val="3768699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11"/>
          <p:cNvSpPr>
            <a:spLocks noGrp="1" noChangeArrowheads="1"/>
          </p:cNvSpPr>
          <p:nvPr>
            <p:ph type="dt" sz="half" idx="10"/>
          </p:nvPr>
        </p:nvSpPr>
        <p:spPr>
          <a:ln/>
        </p:spPr>
        <p:txBody>
          <a:bodyPr/>
          <a:lstStyle>
            <a:lvl1pPr>
              <a:defRPr/>
            </a:lvl1pPr>
          </a:lstStyle>
          <a:p>
            <a:pPr>
              <a:defRPr/>
            </a:pPr>
            <a:endParaRPr lang="en-GB"/>
          </a:p>
        </p:txBody>
      </p:sp>
      <p:sp>
        <p:nvSpPr>
          <p:cNvPr id="8" name="Rectangle 12"/>
          <p:cNvSpPr>
            <a:spLocks noGrp="1" noChangeArrowheads="1"/>
          </p:cNvSpPr>
          <p:nvPr>
            <p:ph type="ftr" sz="quarter" idx="11"/>
          </p:nvPr>
        </p:nvSpPr>
        <p:spPr>
          <a:ln/>
        </p:spPr>
        <p:txBody>
          <a:bodyPr/>
          <a:lstStyle>
            <a:lvl1pPr>
              <a:defRPr/>
            </a:lvl1pPr>
          </a:lstStyle>
          <a:p>
            <a:pPr>
              <a:defRPr/>
            </a:pPr>
            <a:endParaRPr lang="en-GB"/>
          </a:p>
        </p:txBody>
      </p:sp>
      <p:sp>
        <p:nvSpPr>
          <p:cNvPr id="9" name="Rectangle 13"/>
          <p:cNvSpPr>
            <a:spLocks noGrp="1" noChangeArrowheads="1"/>
          </p:cNvSpPr>
          <p:nvPr>
            <p:ph type="sldNum" sz="quarter" idx="12"/>
          </p:nvPr>
        </p:nvSpPr>
        <p:spPr>
          <a:ln/>
        </p:spPr>
        <p:txBody>
          <a:bodyPr/>
          <a:lstStyle>
            <a:lvl1pPr>
              <a:defRPr/>
            </a:lvl1pPr>
          </a:lstStyle>
          <a:p>
            <a:pPr>
              <a:defRPr/>
            </a:pPr>
            <a:fld id="{9376A31B-0EA1-4733-BDD6-E558E3B42F16}" type="slidenum">
              <a:rPr lang="en-GB"/>
              <a:pPr>
                <a:defRPr/>
              </a:pPr>
              <a:t>‹#›</a:t>
            </a:fld>
            <a:endParaRPr lang="en-GB"/>
          </a:p>
        </p:txBody>
      </p:sp>
    </p:spTree>
    <p:extLst>
      <p:ext uri="{BB962C8B-B14F-4D97-AF65-F5344CB8AC3E}">
        <p14:creationId xmlns:p14="http://schemas.microsoft.com/office/powerpoint/2010/main" val="91329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11"/>
          <p:cNvSpPr>
            <a:spLocks noGrp="1" noChangeArrowheads="1"/>
          </p:cNvSpPr>
          <p:nvPr>
            <p:ph type="dt" sz="half" idx="10"/>
          </p:nvPr>
        </p:nvSpPr>
        <p:spPr>
          <a:ln/>
        </p:spPr>
        <p:txBody>
          <a:bodyPr/>
          <a:lstStyle>
            <a:lvl1pPr>
              <a:defRPr/>
            </a:lvl1pPr>
          </a:lstStyle>
          <a:p>
            <a:pPr>
              <a:defRPr/>
            </a:pPr>
            <a:endParaRPr lang="en-GB"/>
          </a:p>
        </p:txBody>
      </p:sp>
      <p:sp>
        <p:nvSpPr>
          <p:cNvPr id="4" name="Rectangle 12"/>
          <p:cNvSpPr>
            <a:spLocks noGrp="1" noChangeArrowheads="1"/>
          </p:cNvSpPr>
          <p:nvPr>
            <p:ph type="ftr" sz="quarter" idx="11"/>
          </p:nvPr>
        </p:nvSpPr>
        <p:spPr>
          <a:ln/>
        </p:spPr>
        <p:txBody>
          <a:bodyPr/>
          <a:lstStyle>
            <a:lvl1pPr>
              <a:defRPr/>
            </a:lvl1pPr>
          </a:lstStyle>
          <a:p>
            <a:pPr>
              <a:defRPr/>
            </a:pPr>
            <a:endParaRPr lang="en-GB"/>
          </a:p>
        </p:txBody>
      </p:sp>
      <p:sp>
        <p:nvSpPr>
          <p:cNvPr id="5" name="Rectangle 13"/>
          <p:cNvSpPr>
            <a:spLocks noGrp="1" noChangeArrowheads="1"/>
          </p:cNvSpPr>
          <p:nvPr>
            <p:ph type="sldNum" sz="quarter" idx="12"/>
          </p:nvPr>
        </p:nvSpPr>
        <p:spPr>
          <a:ln/>
        </p:spPr>
        <p:txBody>
          <a:bodyPr/>
          <a:lstStyle>
            <a:lvl1pPr>
              <a:defRPr/>
            </a:lvl1pPr>
          </a:lstStyle>
          <a:p>
            <a:pPr>
              <a:defRPr/>
            </a:pPr>
            <a:fld id="{4EC52CC0-04AE-487E-9F0A-1A6747438748}" type="slidenum">
              <a:rPr lang="en-GB"/>
              <a:pPr>
                <a:defRPr/>
              </a:pPr>
              <a:t>‹#›</a:t>
            </a:fld>
            <a:endParaRPr lang="en-GB"/>
          </a:p>
        </p:txBody>
      </p:sp>
    </p:spTree>
    <p:extLst>
      <p:ext uri="{BB962C8B-B14F-4D97-AF65-F5344CB8AC3E}">
        <p14:creationId xmlns:p14="http://schemas.microsoft.com/office/powerpoint/2010/main" val="2224186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GB"/>
          </a:p>
        </p:txBody>
      </p:sp>
      <p:sp>
        <p:nvSpPr>
          <p:cNvPr id="3" name="Rectangle 12"/>
          <p:cNvSpPr>
            <a:spLocks noGrp="1" noChangeArrowheads="1"/>
          </p:cNvSpPr>
          <p:nvPr>
            <p:ph type="ftr" sz="quarter" idx="11"/>
          </p:nvPr>
        </p:nvSpPr>
        <p:spPr>
          <a:ln/>
        </p:spPr>
        <p:txBody>
          <a:bodyPr/>
          <a:lstStyle>
            <a:lvl1pPr>
              <a:defRPr/>
            </a:lvl1pPr>
          </a:lstStyle>
          <a:p>
            <a:pPr>
              <a:defRPr/>
            </a:pPr>
            <a:endParaRPr lang="en-GB"/>
          </a:p>
        </p:txBody>
      </p:sp>
      <p:sp>
        <p:nvSpPr>
          <p:cNvPr id="4" name="Rectangle 13"/>
          <p:cNvSpPr>
            <a:spLocks noGrp="1" noChangeArrowheads="1"/>
          </p:cNvSpPr>
          <p:nvPr>
            <p:ph type="sldNum" sz="quarter" idx="12"/>
          </p:nvPr>
        </p:nvSpPr>
        <p:spPr>
          <a:ln/>
        </p:spPr>
        <p:txBody>
          <a:bodyPr/>
          <a:lstStyle>
            <a:lvl1pPr>
              <a:defRPr/>
            </a:lvl1pPr>
          </a:lstStyle>
          <a:p>
            <a:pPr>
              <a:defRPr/>
            </a:pPr>
            <a:fld id="{F6EC875C-B7DF-43AE-AFCD-4D6CF0FB1264}" type="slidenum">
              <a:rPr lang="en-GB"/>
              <a:pPr>
                <a:defRPr/>
              </a:pPr>
              <a:t>‹#›</a:t>
            </a:fld>
            <a:endParaRPr lang="en-GB"/>
          </a:p>
        </p:txBody>
      </p:sp>
    </p:spTree>
    <p:extLst>
      <p:ext uri="{BB962C8B-B14F-4D97-AF65-F5344CB8AC3E}">
        <p14:creationId xmlns:p14="http://schemas.microsoft.com/office/powerpoint/2010/main" val="2345431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GB"/>
          </a:p>
        </p:txBody>
      </p:sp>
      <p:sp>
        <p:nvSpPr>
          <p:cNvPr id="6" name="Rectangle 12"/>
          <p:cNvSpPr>
            <a:spLocks noGrp="1" noChangeArrowheads="1"/>
          </p:cNvSpPr>
          <p:nvPr>
            <p:ph type="ftr" sz="quarter" idx="11"/>
          </p:nvPr>
        </p:nvSpPr>
        <p:spPr>
          <a:ln/>
        </p:spPr>
        <p:txBody>
          <a:bodyPr/>
          <a:lstStyle>
            <a:lvl1pPr>
              <a:defRPr/>
            </a:lvl1pPr>
          </a:lstStyle>
          <a:p>
            <a:pPr>
              <a:defRPr/>
            </a:pPr>
            <a:endParaRPr lang="en-GB"/>
          </a:p>
        </p:txBody>
      </p:sp>
      <p:sp>
        <p:nvSpPr>
          <p:cNvPr id="7" name="Rectangle 13"/>
          <p:cNvSpPr>
            <a:spLocks noGrp="1" noChangeArrowheads="1"/>
          </p:cNvSpPr>
          <p:nvPr>
            <p:ph type="sldNum" sz="quarter" idx="12"/>
          </p:nvPr>
        </p:nvSpPr>
        <p:spPr>
          <a:ln/>
        </p:spPr>
        <p:txBody>
          <a:bodyPr/>
          <a:lstStyle>
            <a:lvl1pPr>
              <a:defRPr/>
            </a:lvl1pPr>
          </a:lstStyle>
          <a:p>
            <a:pPr>
              <a:defRPr/>
            </a:pPr>
            <a:fld id="{A4C81F1A-C36D-43DD-84F0-27AC91DC2469}" type="slidenum">
              <a:rPr lang="en-GB"/>
              <a:pPr>
                <a:defRPr/>
              </a:pPr>
              <a:t>‹#›</a:t>
            </a:fld>
            <a:endParaRPr lang="en-GB"/>
          </a:p>
        </p:txBody>
      </p:sp>
    </p:spTree>
    <p:extLst>
      <p:ext uri="{BB962C8B-B14F-4D97-AF65-F5344CB8AC3E}">
        <p14:creationId xmlns:p14="http://schemas.microsoft.com/office/powerpoint/2010/main" val="3869132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GB"/>
          </a:p>
        </p:txBody>
      </p:sp>
      <p:sp>
        <p:nvSpPr>
          <p:cNvPr id="6" name="Rectangle 12"/>
          <p:cNvSpPr>
            <a:spLocks noGrp="1" noChangeArrowheads="1"/>
          </p:cNvSpPr>
          <p:nvPr>
            <p:ph type="ftr" sz="quarter" idx="11"/>
          </p:nvPr>
        </p:nvSpPr>
        <p:spPr>
          <a:ln/>
        </p:spPr>
        <p:txBody>
          <a:bodyPr/>
          <a:lstStyle>
            <a:lvl1pPr>
              <a:defRPr/>
            </a:lvl1pPr>
          </a:lstStyle>
          <a:p>
            <a:pPr>
              <a:defRPr/>
            </a:pPr>
            <a:endParaRPr lang="en-GB"/>
          </a:p>
        </p:txBody>
      </p:sp>
      <p:sp>
        <p:nvSpPr>
          <p:cNvPr id="7" name="Rectangle 13"/>
          <p:cNvSpPr>
            <a:spLocks noGrp="1" noChangeArrowheads="1"/>
          </p:cNvSpPr>
          <p:nvPr>
            <p:ph type="sldNum" sz="quarter" idx="12"/>
          </p:nvPr>
        </p:nvSpPr>
        <p:spPr>
          <a:ln/>
        </p:spPr>
        <p:txBody>
          <a:bodyPr/>
          <a:lstStyle>
            <a:lvl1pPr>
              <a:defRPr/>
            </a:lvl1pPr>
          </a:lstStyle>
          <a:p>
            <a:pPr>
              <a:defRPr/>
            </a:pPr>
            <a:fld id="{05559039-BCE6-4E64-8FB4-F8CC8FC2CA98}" type="slidenum">
              <a:rPr lang="en-GB"/>
              <a:pPr>
                <a:defRPr/>
              </a:pPr>
              <a:t>‹#›</a:t>
            </a:fld>
            <a:endParaRPr lang="en-GB"/>
          </a:p>
        </p:txBody>
      </p:sp>
    </p:spTree>
    <p:extLst>
      <p:ext uri="{BB962C8B-B14F-4D97-AF65-F5344CB8AC3E}">
        <p14:creationId xmlns:p14="http://schemas.microsoft.com/office/powerpoint/2010/main" val="2936737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en-US" sz="2400">
              <a:latin typeface="Tahoma" pitchFamily="34" charset="0"/>
            </a:endParaRPr>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en-US" sz="2400">
              <a:latin typeface="Tahoma" pitchFamily="34" charset="0"/>
            </a:endParaRPr>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en-US" sz="2400">
              <a:latin typeface="Tahoma" pitchFamily="34" charset="0"/>
            </a:endParaRPr>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en-US" sz="2400">
              <a:latin typeface="Tahoma" pitchFamily="34" charset="0"/>
            </a:endParaRPr>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en-US" sz="2400">
              <a:latin typeface="Tahoma" pitchFamily="34" charset="0"/>
            </a:endParaRPr>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en-US" sz="2400">
              <a:latin typeface="Tahoma" pitchFamily="34" charset="0"/>
            </a:endParaRPr>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en-US" sz="2400">
              <a:latin typeface="Tahoma" pitchFamily="34" charset="0"/>
            </a:endParaRPr>
          </a:p>
        </p:txBody>
      </p:sp>
      <p:sp>
        <p:nvSpPr>
          <p:cNvPr id="1033" name="Rectangle 9"/>
          <p:cNvSpPr>
            <a:spLocks noGrp="1" noChangeArrowheads="1"/>
          </p:cNvSpPr>
          <p:nvPr>
            <p:ph type="title"/>
          </p:nvPr>
        </p:nvSpPr>
        <p:spPr bwMode="auto">
          <a:xfrm>
            <a:off x="1150938" y="214313"/>
            <a:ext cx="7793037" cy="1462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GB"/>
              <a:t>Click to edit Master title style</a:t>
            </a:r>
          </a:p>
        </p:txBody>
      </p:sp>
      <p:sp>
        <p:nvSpPr>
          <p:cNvPr id="1034" name="Rectangle 10"/>
          <p:cNvSpPr>
            <a:spLocks noGrp="1" noChangeArrowheads="1"/>
          </p:cNvSpPr>
          <p:nvPr>
            <p:ph type="body" idx="1"/>
          </p:nvPr>
        </p:nvSpPr>
        <p:spPr bwMode="auto">
          <a:xfrm>
            <a:off x="755650" y="21336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3499" name="Rectangle 11"/>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latin typeface="+mn-lt"/>
              </a:defRPr>
            </a:lvl1pPr>
          </a:lstStyle>
          <a:p>
            <a:pPr>
              <a:defRPr/>
            </a:pPr>
            <a:endParaRPr lang="en-GB"/>
          </a:p>
        </p:txBody>
      </p:sp>
      <p:sp>
        <p:nvSpPr>
          <p:cNvPr id="63500" name="Rectangle 12"/>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latin typeface="+mn-lt"/>
              </a:defRPr>
            </a:lvl1pPr>
          </a:lstStyle>
          <a:p>
            <a:pPr>
              <a:defRPr/>
            </a:pPr>
            <a:endParaRPr lang="en-GB"/>
          </a:p>
        </p:txBody>
      </p:sp>
      <p:sp>
        <p:nvSpPr>
          <p:cNvPr id="63501" name="Rectangle 13"/>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latin typeface="+mn-lt"/>
              </a:defRPr>
            </a:lvl1pPr>
          </a:lstStyle>
          <a:p>
            <a:pPr>
              <a:defRPr/>
            </a:pPr>
            <a:fld id="{B31AA689-7469-4320-8D2C-109FCE17A977}"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736"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cs typeface="Arial" charset="0"/>
        </a:defRPr>
      </a:lvl2pPr>
      <a:lvl3pPr algn="l" rtl="0" eaLnBrk="0" fontAlgn="base" hangingPunct="0">
        <a:spcBef>
          <a:spcPct val="0"/>
        </a:spcBef>
        <a:spcAft>
          <a:spcPct val="0"/>
        </a:spcAft>
        <a:defRPr sz="4400">
          <a:solidFill>
            <a:schemeClr val="tx2"/>
          </a:solidFill>
          <a:latin typeface="Tahoma" pitchFamily="34" charset="0"/>
          <a:cs typeface="Arial" charset="0"/>
        </a:defRPr>
      </a:lvl3pPr>
      <a:lvl4pPr algn="l" rtl="0" eaLnBrk="0" fontAlgn="base" hangingPunct="0">
        <a:spcBef>
          <a:spcPct val="0"/>
        </a:spcBef>
        <a:spcAft>
          <a:spcPct val="0"/>
        </a:spcAft>
        <a:defRPr sz="4400">
          <a:solidFill>
            <a:schemeClr val="tx2"/>
          </a:solidFill>
          <a:latin typeface="Tahoma" pitchFamily="34" charset="0"/>
          <a:cs typeface="Arial" charset="0"/>
        </a:defRPr>
      </a:lvl4pPr>
      <a:lvl5pPr algn="l" rtl="0" eaLnBrk="0" fontAlgn="base" hangingPunct="0">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eaLnBrk="0" fontAlgn="base" hangingPunct="0">
        <a:spcBef>
          <a:spcPct val="20000"/>
        </a:spcBef>
        <a:spcAft>
          <a:spcPct val="0"/>
        </a:spcAft>
        <a:buClr>
          <a:srgbClr val="009999"/>
        </a:buClr>
        <a:buFont typeface="Wingdings" pitchFamily="2" charset="2"/>
        <a:buChar char="Ø"/>
        <a:tabLst>
          <a:tab pos="7086600" algn="l"/>
        </a:tabLst>
        <a:defRPr sz="3200">
          <a:solidFill>
            <a:schemeClr val="tx2"/>
          </a:solidFill>
          <a:latin typeface="+mn-lt"/>
          <a:ea typeface="+mn-ea"/>
          <a:cs typeface="+mn-cs"/>
        </a:defRPr>
      </a:lvl1pPr>
      <a:lvl2pPr marL="742950" indent="-285750" algn="l" rtl="0" eaLnBrk="0" fontAlgn="base" hangingPunct="0">
        <a:spcBef>
          <a:spcPct val="20000"/>
        </a:spcBef>
        <a:spcAft>
          <a:spcPct val="0"/>
        </a:spcAft>
        <a:buClr>
          <a:srgbClr val="009999"/>
        </a:buClr>
        <a:buFont typeface="Wingdings" pitchFamily="2" charset="2"/>
        <a:buChar char="Ø"/>
        <a:tabLst>
          <a:tab pos="7086600" algn="l"/>
        </a:tabLst>
        <a:defRPr sz="2800">
          <a:solidFill>
            <a:schemeClr val="tx2"/>
          </a:solidFill>
          <a:latin typeface="+mn-lt"/>
          <a:cs typeface="+mn-cs"/>
        </a:defRPr>
      </a:lvl2pPr>
      <a:lvl3pPr marL="1143000" indent="-228600" algn="l" rtl="0" eaLnBrk="0" fontAlgn="base" hangingPunct="0">
        <a:spcBef>
          <a:spcPct val="20000"/>
        </a:spcBef>
        <a:spcAft>
          <a:spcPct val="0"/>
        </a:spcAft>
        <a:buClr>
          <a:srgbClr val="009999"/>
        </a:buClr>
        <a:buFont typeface="Wingdings" pitchFamily="2" charset="2"/>
        <a:buChar char="Ø"/>
        <a:tabLst>
          <a:tab pos="7086600" algn="l"/>
        </a:tabLst>
        <a:defRPr sz="2400">
          <a:solidFill>
            <a:schemeClr val="tx2"/>
          </a:solidFill>
          <a:latin typeface="+mn-lt"/>
          <a:cs typeface="+mn-cs"/>
        </a:defRPr>
      </a:lvl3pPr>
      <a:lvl4pPr marL="1600200" indent="-228600" algn="l" rtl="0" eaLnBrk="0" fontAlgn="base" hangingPunct="0">
        <a:spcBef>
          <a:spcPct val="20000"/>
        </a:spcBef>
        <a:spcAft>
          <a:spcPct val="0"/>
        </a:spcAft>
        <a:buClr>
          <a:srgbClr val="009999"/>
        </a:buClr>
        <a:buFont typeface="Wingdings" pitchFamily="2" charset="2"/>
        <a:buChar char="Ø"/>
        <a:tabLst>
          <a:tab pos="7086600" algn="l"/>
        </a:tabLst>
        <a:defRPr sz="2000">
          <a:solidFill>
            <a:schemeClr val="tx2"/>
          </a:solidFill>
          <a:latin typeface="+mn-lt"/>
          <a:cs typeface="+mn-cs"/>
        </a:defRPr>
      </a:lvl4pPr>
      <a:lvl5pPr marL="2057400" indent="-228600" algn="l" rtl="0" eaLnBrk="0" fontAlgn="base" hangingPunct="0">
        <a:spcBef>
          <a:spcPct val="20000"/>
        </a:spcBef>
        <a:spcAft>
          <a:spcPct val="0"/>
        </a:spcAft>
        <a:buClr>
          <a:srgbClr val="009999"/>
        </a:buClr>
        <a:buFont typeface="Wingdings" pitchFamily="2" charset="2"/>
        <a:buChar char="Ø"/>
        <a:tabLst>
          <a:tab pos="7086600" algn="l"/>
        </a:tabLst>
        <a:defRPr sz="2000">
          <a:solidFill>
            <a:schemeClr val="tx2"/>
          </a:solidFill>
          <a:latin typeface="+mn-lt"/>
          <a:cs typeface="+mn-cs"/>
        </a:defRPr>
      </a:lvl5pPr>
      <a:lvl6pPr marL="2514600" indent="-228600" algn="l" rtl="0" fontAlgn="base">
        <a:spcBef>
          <a:spcPct val="20000"/>
        </a:spcBef>
        <a:spcAft>
          <a:spcPct val="0"/>
        </a:spcAft>
        <a:buClr>
          <a:srgbClr val="009999"/>
        </a:buClr>
        <a:buFont typeface="Wingdings" pitchFamily="2" charset="2"/>
        <a:buChar char="Ø"/>
        <a:tabLst>
          <a:tab pos="7086600" algn="l"/>
        </a:tabLst>
        <a:defRPr sz="2000">
          <a:solidFill>
            <a:schemeClr val="tx2"/>
          </a:solidFill>
          <a:latin typeface="+mn-lt"/>
          <a:cs typeface="+mn-cs"/>
        </a:defRPr>
      </a:lvl6pPr>
      <a:lvl7pPr marL="2971800" indent="-228600" algn="l" rtl="0" fontAlgn="base">
        <a:spcBef>
          <a:spcPct val="20000"/>
        </a:spcBef>
        <a:spcAft>
          <a:spcPct val="0"/>
        </a:spcAft>
        <a:buClr>
          <a:srgbClr val="009999"/>
        </a:buClr>
        <a:buFont typeface="Wingdings" pitchFamily="2" charset="2"/>
        <a:buChar char="Ø"/>
        <a:tabLst>
          <a:tab pos="7086600" algn="l"/>
        </a:tabLst>
        <a:defRPr sz="2000">
          <a:solidFill>
            <a:schemeClr val="tx2"/>
          </a:solidFill>
          <a:latin typeface="+mn-lt"/>
          <a:cs typeface="+mn-cs"/>
        </a:defRPr>
      </a:lvl7pPr>
      <a:lvl8pPr marL="3429000" indent="-228600" algn="l" rtl="0" fontAlgn="base">
        <a:spcBef>
          <a:spcPct val="20000"/>
        </a:spcBef>
        <a:spcAft>
          <a:spcPct val="0"/>
        </a:spcAft>
        <a:buClr>
          <a:srgbClr val="009999"/>
        </a:buClr>
        <a:buFont typeface="Wingdings" pitchFamily="2" charset="2"/>
        <a:buChar char="Ø"/>
        <a:tabLst>
          <a:tab pos="7086600" algn="l"/>
        </a:tabLst>
        <a:defRPr sz="2000">
          <a:solidFill>
            <a:schemeClr val="tx2"/>
          </a:solidFill>
          <a:latin typeface="+mn-lt"/>
          <a:cs typeface="+mn-cs"/>
        </a:defRPr>
      </a:lvl8pPr>
      <a:lvl9pPr marL="3886200" indent="-228600" algn="l" rtl="0" fontAlgn="base">
        <a:spcBef>
          <a:spcPct val="20000"/>
        </a:spcBef>
        <a:spcAft>
          <a:spcPct val="0"/>
        </a:spcAft>
        <a:buClr>
          <a:srgbClr val="009999"/>
        </a:buClr>
        <a:buFont typeface="Wingdings" pitchFamily="2" charset="2"/>
        <a:buChar char="Ø"/>
        <a:tabLst>
          <a:tab pos="7086600" algn="l"/>
        </a:tabLst>
        <a:defRPr sz="2000">
          <a:solidFill>
            <a:schemeClr val="tx2"/>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gif"/><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00113" y="1628801"/>
            <a:ext cx="7772400" cy="2592287"/>
          </a:xfrm>
        </p:spPr>
        <p:txBody>
          <a:bodyPr/>
          <a:lstStyle/>
          <a:p>
            <a:pPr algn="ctr" eaLnBrk="1" hangingPunct="1"/>
            <a:r>
              <a:rPr lang="en-GB" sz="3600" dirty="0"/>
              <a:t>Quality in Assessment</a:t>
            </a:r>
            <a:br>
              <a:rPr lang="en-GB" sz="3600" dirty="0"/>
            </a:br>
            <a:br>
              <a:rPr lang="en-GB" sz="3600" dirty="0"/>
            </a:br>
            <a:br>
              <a:rPr lang="en-GB" sz="3600" dirty="0"/>
            </a:br>
            <a:endParaRPr lang="en-GB" sz="3600" dirty="0"/>
          </a:p>
        </p:txBody>
      </p:sp>
      <p:pic>
        <p:nvPicPr>
          <p:cNvPr id="1028" name="Picture 4" descr="http://t0.gstatic.com/images?q=tbn:ANd9GcT0Fg0r8ilUCklIjYEzJCY7TsSpnAGsUz45x-A4Tv5BnQfK7Fuji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085184"/>
            <a:ext cx="2543601" cy="1585273"/>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t2.gstatic.com/images?q=tbn:ANd9GcTtDERqcUqkZUBUf4bIxwL3cRhlMRD1yXJZdj0uQjeI1fu-h56QZ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6256" y="4996427"/>
            <a:ext cx="2016224" cy="16437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txBox="1">
            <a:spLocks noChangeArrowheads="1"/>
          </p:cNvSpPr>
          <p:nvPr/>
        </p:nvSpPr>
        <p:spPr bwMode="auto">
          <a:xfrm>
            <a:off x="2555776" y="3907256"/>
            <a:ext cx="4968478" cy="1439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Clr>
                <a:srgbClr val="009999"/>
              </a:buClr>
              <a:buFont typeface="Wingdings" pitchFamily="2" charset="2"/>
              <a:buNone/>
              <a:tabLst>
                <a:tab pos="7086600" algn="l"/>
              </a:tabLst>
              <a:defRPr sz="3200">
                <a:solidFill>
                  <a:schemeClr val="tx2"/>
                </a:solidFill>
                <a:latin typeface="+mn-lt"/>
                <a:ea typeface="+mn-ea"/>
                <a:cs typeface="+mn-cs"/>
              </a:defRPr>
            </a:lvl1pPr>
            <a:lvl2pPr marL="742950" indent="-285750" algn="l" rtl="0" eaLnBrk="0" fontAlgn="base" hangingPunct="0">
              <a:spcBef>
                <a:spcPct val="20000"/>
              </a:spcBef>
              <a:spcAft>
                <a:spcPct val="0"/>
              </a:spcAft>
              <a:buClr>
                <a:srgbClr val="009999"/>
              </a:buClr>
              <a:buFont typeface="Wingdings" pitchFamily="2" charset="2"/>
              <a:buChar char="Ø"/>
              <a:tabLst>
                <a:tab pos="7086600" algn="l"/>
              </a:tabLst>
              <a:defRPr sz="2800">
                <a:solidFill>
                  <a:schemeClr val="tx2"/>
                </a:solidFill>
                <a:latin typeface="+mn-lt"/>
                <a:cs typeface="+mn-cs"/>
              </a:defRPr>
            </a:lvl2pPr>
            <a:lvl3pPr marL="1143000" indent="-228600" algn="l" rtl="0" eaLnBrk="0" fontAlgn="base" hangingPunct="0">
              <a:spcBef>
                <a:spcPct val="20000"/>
              </a:spcBef>
              <a:spcAft>
                <a:spcPct val="0"/>
              </a:spcAft>
              <a:buClr>
                <a:srgbClr val="009999"/>
              </a:buClr>
              <a:buFont typeface="Wingdings" pitchFamily="2" charset="2"/>
              <a:buChar char="Ø"/>
              <a:tabLst>
                <a:tab pos="7086600" algn="l"/>
              </a:tabLst>
              <a:defRPr sz="2400">
                <a:solidFill>
                  <a:schemeClr val="tx2"/>
                </a:solidFill>
                <a:latin typeface="+mn-lt"/>
                <a:cs typeface="+mn-cs"/>
              </a:defRPr>
            </a:lvl3pPr>
            <a:lvl4pPr marL="1600200" indent="-228600" algn="l" rtl="0" eaLnBrk="0" fontAlgn="base" hangingPunct="0">
              <a:spcBef>
                <a:spcPct val="20000"/>
              </a:spcBef>
              <a:spcAft>
                <a:spcPct val="0"/>
              </a:spcAft>
              <a:buClr>
                <a:srgbClr val="009999"/>
              </a:buClr>
              <a:buFont typeface="Wingdings" pitchFamily="2" charset="2"/>
              <a:buChar char="Ø"/>
              <a:tabLst>
                <a:tab pos="7086600" algn="l"/>
              </a:tabLst>
              <a:defRPr sz="2000">
                <a:solidFill>
                  <a:schemeClr val="tx2"/>
                </a:solidFill>
                <a:latin typeface="+mn-lt"/>
                <a:cs typeface="+mn-cs"/>
              </a:defRPr>
            </a:lvl4pPr>
            <a:lvl5pPr marL="2057400" indent="-228600" algn="l" rtl="0" eaLnBrk="0" fontAlgn="base" hangingPunct="0">
              <a:spcBef>
                <a:spcPct val="20000"/>
              </a:spcBef>
              <a:spcAft>
                <a:spcPct val="0"/>
              </a:spcAft>
              <a:buClr>
                <a:srgbClr val="009999"/>
              </a:buClr>
              <a:buFont typeface="Wingdings" pitchFamily="2" charset="2"/>
              <a:buChar char="Ø"/>
              <a:tabLst>
                <a:tab pos="7086600" algn="l"/>
              </a:tabLst>
              <a:defRPr sz="2000">
                <a:solidFill>
                  <a:schemeClr val="tx2"/>
                </a:solidFill>
                <a:latin typeface="+mn-lt"/>
                <a:cs typeface="+mn-cs"/>
              </a:defRPr>
            </a:lvl5pPr>
            <a:lvl6pPr marL="2514600" indent="-228600" algn="l" rtl="0" fontAlgn="base">
              <a:spcBef>
                <a:spcPct val="20000"/>
              </a:spcBef>
              <a:spcAft>
                <a:spcPct val="0"/>
              </a:spcAft>
              <a:buClr>
                <a:srgbClr val="009999"/>
              </a:buClr>
              <a:buFont typeface="Wingdings" pitchFamily="2" charset="2"/>
              <a:buChar char="Ø"/>
              <a:tabLst>
                <a:tab pos="7086600" algn="l"/>
              </a:tabLst>
              <a:defRPr sz="2000">
                <a:solidFill>
                  <a:schemeClr val="tx2"/>
                </a:solidFill>
                <a:latin typeface="+mn-lt"/>
                <a:cs typeface="+mn-cs"/>
              </a:defRPr>
            </a:lvl6pPr>
            <a:lvl7pPr marL="2971800" indent="-228600" algn="l" rtl="0" fontAlgn="base">
              <a:spcBef>
                <a:spcPct val="20000"/>
              </a:spcBef>
              <a:spcAft>
                <a:spcPct val="0"/>
              </a:spcAft>
              <a:buClr>
                <a:srgbClr val="009999"/>
              </a:buClr>
              <a:buFont typeface="Wingdings" pitchFamily="2" charset="2"/>
              <a:buChar char="Ø"/>
              <a:tabLst>
                <a:tab pos="7086600" algn="l"/>
              </a:tabLst>
              <a:defRPr sz="2000">
                <a:solidFill>
                  <a:schemeClr val="tx2"/>
                </a:solidFill>
                <a:latin typeface="+mn-lt"/>
                <a:cs typeface="+mn-cs"/>
              </a:defRPr>
            </a:lvl7pPr>
            <a:lvl8pPr marL="3429000" indent="-228600" algn="l" rtl="0" fontAlgn="base">
              <a:spcBef>
                <a:spcPct val="20000"/>
              </a:spcBef>
              <a:spcAft>
                <a:spcPct val="0"/>
              </a:spcAft>
              <a:buClr>
                <a:srgbClr val="009999"/>
              </a:buClr>
              <a:buFont typeface="Wingdings" pitchFamily="2" charset="2"/>
              <a:buChar char="Ø"/>
              <a:tabLst>
                <a:tab pos="7086600" algn="l"/>
              </a:tabLst>
              <a:defRPr sz="2000">
                <a:solidFill>
                  <a:schemeClr val="tx2"/>
                </a:solidFill>
                <a:latin typeface="+mn-lt"/>
                <a:cs typeface="+mn-cs"/>
              </a:defRPr>
            </a:lvl8pPr>
            <a:lvl9pPr marL="3886200" indent="-228600" algn="l" rtl="0" fontAlgn="base">
              <a:spcBef>
                <a:spcPct val="20000"/>
              </a:spcBef>
              <a:spcAft>
                <a:spcPct val="0"/>
              </a:spcAft>
              <a:buClr>
                <a:srgbClr val="009999"/>
              </a:buClr>
              <a:buFont typeface="Wingdings" pitchFamily="2" charset="2"/>
              <a:buChar char="Ø"/>
              <a:tabLst>
                <a:tab pos="7086600" algn="l"/>
              </a:tabLst>
              <a:defRPr sz="2000">
                <a:solidFill>
                  <a:schemeClr val="tx2"/>
                </a:solidFill>
                <a:latin typeface="+mn-lt"/>
                <a:cs typeface="+mn-cs"/>
              </a:defRPr>
            </a:lvl9pPr>
          </a:lstStyle>
          <a:p>
            <a:pPr eaLnBrk="1" hangingPunct="1"/>
            <a:r>
              <a:rPr lang="en-US" kern="0" dirty="0">
                <a:solidFill>
                  <a:srgbClr val="0033CC"/>
                </a:solidFill>
              </a:rPr>
              <a:t>Reliability, Validity and </a:t>
            </a:r>
            <a:br>
              <a:rPr lang="en-US" kern="0" dirty="0">
                <a:solidFill>
                  <a:srgbClr val="0033CC"/>
                </a:solidFill>
              </a:rPr>
            </a:br>
            <a:r>
              <a:rPr lang="en-US" kern="0" dirty="0">
                <a:solidFill>
                  <a:srgbClr val="0033CC"/>
                </a:solidFill>
              </a:rPr>
              <a:t>Fitness for Purpose</a:t>
            </a:r>
            <a:endParaRPr lang="en-GB" kern="0" dirty="0">
              <a:solidFill>
                <a:srgbClr val="0033CC"/>
              </a:solidFill>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sz="3400" dirty="0"/>
              <a:t>Making confident judgements</a:t>
            </a:r>
          </a:p>
        </p:txBody>
      </p:sp>
      <p:sp>
        <p:nvSpPr>
          <p:cNvPr id="10243" name="Rectangle 3"/>
          <p:cNvSpPr>
            <a:spLocks noGrp="1" noChangeArrowheads="1"/>
          </p:cNvSpPr>
          <p:nvPr>
            <p:ph type="body" idx="1"/>
          </p:nvPr>
        </p:nvSpPr>
        <p:spPr>
          <a:xfrm>
            <a:off x="827088" y="2133600"/>
            <a:ext cx="7772400" cy="4114800"/>
          </a:xfrm>
        </p:spPr>
        <p:txBody>
          <a:bodyPr/>
          <a:lstStyle/>
          <a:p>
            <a:pPr eaLnBrk="1" hangingPunct="1">
              <a:lnSpc>
                <a:spcPct val="80000"/>
              </a:lnSpc>
            </a:pPr>
            <a:r>
              <a:rPr lang="en-GB" sz="2400" dirty="0"/>
              <a:t>List as many factors as you can think of that might influence your judgement when it comes to assessing</a:t>
            </a:r>
          </a:p>
          <a:p>
            <a:pPr eaLnBrk="1" hangingPunct="1">
              <a:lnSpc>
                <a:spcPct val="80000"/>
              </a:lnSpc>
              <a:buFont typeface="Wingdings" pitchFamily="2" charset="2"/>
              <a:buNone/>
            </a:pPr>
            <a:endParaRPr lang="en-GB" sz="2400" dirty="0"/>
          </a:p>
          <a:p>
            <a:pPr eaLnBrk="1" hangingPunct="1">
              <a:lnSpc>
                <a:spcPct val="80000"/>
              </a:lnSpc>
              <a:buFont typeface="Wingdings" pitchFamily="2" charset="2"/>
              <a:buNone/>
            </a:pPr>
            <a:r>
              <a:rPr lang="en-GB" sz="2400" dirty="0"/>
              <a:t>	This might involve factors relating to yourself, to the time, to the context, to aspects of the work or performance you are judging, etc. </a:t>
            </a:r>
            <a:br>
              <a:rPr lang="en-GB" sz="2400" dirty="0"/>
            </a:br>
            <a:endParaRPr lang="en-GB" sz="2400" dirty="0"/>
          </a:p>
          <a:p>
            <a:pPr eaLnBrk="1" hangingPunct="1">
              <a:lnSpc>
                <a:spcPct val="80000"/>
              </a:lnSpc>
            </a:pPr>
            <a:r>
              <a:rPr lang="en-GB" sz="2400" dirty="0"/>
              <a:t>Suggest ways in which these different threats to reliability might be countered</a:t>
            </a:r>
          </a:p>
          <a:p>
            <a:pPr eaLnBrk="1" hangingPunct="1">
              <a:lnSpc>
                <a:spcPct val="80000"/>
              </a:lnSpc>
              <a:buFont typeface="Wingdings" pitchFamily="2" charset="2"/>
              <a:buNone/>
            </a:pPr>
            <a:endParaRPr lang="en-GB" sz="2400" dirty="0"/>
          </a:p>
          <a:p>
            <a:pPr eaLnBrk="1" hangingPunct="1">
              <a:lnSpc>
                <a:spcPct val="80000"/>
              </a:lnSpc>
            </a:pPr>
            <a:r>
              <a:rPr lang="en-GB" sz="2400" dirty="0"/>
              <a:t>What do you do in your own assessment practice to ensure high reliability?</a:t>
            </a:r>
          </a:p>
          <a:p>
            <a:pPr eaLnBrk="1" hangingPunct="1">
              <a:lnSpc>
                <a:spcPct val="80000"/>
              </a:lnSpc>
            </a:pPr>
            <a:endParaRPr lang="en-GB"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sz="3600" dirty="0"/>
              <a:t>Types of Reliability </a:t>
            </a:r>
            <a:r>
              <a:rPr lang="en-GB" sz="2800" dirty="0"/>
              <a:t>(</a:t>
            </a:r>
            <a:r>
              <a:rPr lang="en-GB" sz="2800" dirty="0" err="1"/>
              <a:t>cont</a:t>
            </a:r>
            <a:r>
              <a:rPr lang="en-GB" sz="2800" dirty="0"/>
              <a:t>)</a:t>
            </a:r>
          </a:p>
        </p:txBody>
      </p:sp>
      <p:sp>
        <p:nvSpPr>
          <p:cNvPr id="11267" name="Rectangle 3"/>
          <p:cNvSpPr>
            <a:spLocks noGrp="1" noChangeArrowheads="1"/>
          </p:cNvSpPr>
          <p:nvPr>
            <p:ph type="body" idx="1"/>
          </p:nvPr>
        </p:nvSpPr>
        <p:spPr>
          <a:xfrm>
            <a:off x="827088" y="2349500"/>
            <a:ext cx="7772400" cy="4114800"/>
          </a:xfrm>
        </p:spPr>
        <p:txBody>
          <a:bodyPr/>
          <a:lstStyle/>
          <a:p>
            <a:pPr eaLnBrk="1" hangingPunct="1">
              <a:buFont typeface="Wingdings" pitchFamily="2" charset="2"/>
              <a:buNone/>
            </a:pPr>
            <a:r>
              <a:rPr lang="en-GB" sz="2400">
                <a:solidFill>
                  <a:srgbClr val="009999"/>
                </a:solidFill>
              </a:rPr>
              <a:t>	Test reliability</a:t>
            </a:r>
            <a:endParaRPr lang="en-GB" sz="2400" b="1">
              <a:solidFill>
                <a:schemeClr val="hlink"/>
              </a:solidFill>
            </a:endParaRPr>
          </a:p>
          <a:p>
            <a:pPr eaLnBrk="1" hangingPunct="1">
              <a:buFont typeface="Wingdings" pitchFamily="2" charset="2"/>
              <a:buNone/>
            </a:pPr>
            <a:r>
              <a:rPr lang="en-GB" sz="2400">
                <a:solidFill>
                  <a:schemeClr val="hlink"/>
                </a:solidFill>
              </a:rPr>
              <a:t>	</a:t>
            </a:r>
            <a:r>
              <a:rPr lang="en-GB" sz="2400"/>
              <a:t>the extent to which the lack of reliability of the assessment procedure is due to a lack of reliability of the assessment instrument</a:t>
            </a:r>
          </a:p>
          <a:p>
            <a:pPr eaLnBrk="1" hangingPunct="1">
              <a:buFont typeface="Wingdings" pitchFamily="2" charset="2"/>
              <a:buNone/>
            </a:pPr>
            <a:endParaRPr lang="en-GB" sz="2400"/>
          </a:p>
          <a:p>
            <a:pPr eaLnBrk="1" hangingPunct="1">
              <a:buFont typeface="Wingdings" pitchFamily="2" charset="2"/>
              <a:buNone/>
            </a:pPr>
            <a:r>
              <a:rPr lang="en-GB" sz="2400"/>
              <a:t>	[e.g. the results of a multiple choice test paper could be unreliable if the questions were ambiguous]</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sz="3600"/>
              <a:t>Possible Threats to Reliability</a:t>
            </a:r>
          </a:p>
        </p:txBody>
      </p:sp>
      <p:sp>
        <p:nvSpPr>
          <p:cNvPr id="4099" name="Rectangle 3"/>
          <p:cNvSpPr>
            <a:spLocks noGrp="1" noChangeArrowheads="1"/>
          </p:cNvSpPr>
          <p:nvPr>
            <p:ph type="body" idx="1"/>
          </p:nvPr>
        </p:nvSpPr>
        <p:spPr>
          <a:xfrm>
            <a:off x="914400" y="2005013"/>
            <a:ext cx="8229600" cy="4852987"/>
          </a:xfrm>
        </p:spPr>
        <p:txBody>
          <a:bodyPr/>
          <a:lstStyle/>
          <a:p>
            <a:pPr eaLnBrk="1" hangingPunct="1">
              <a:lnSpc>
                <a:spcPct val="90000"/>
              </a:lnSpc>
              <a:buFont typeface="Wingdings" pitchFamily="2" charset="2"/>
              <a:buNone/>
            </a:pPr>
            <a:r>
              <a:rPr lang="en-GB" sz="2400" dirty="0"/>
              <a:t>The assessor(s)</a:t>
            </a:r>
          </a:p>
          <a:p>
            <a:pPr eaLnBrk="1" hangingPunct="1">
              <a:lnSpc>
                <a:spcPct val="90000"/>
              </a:lnSpc>
              <a:buFont typeface="Wingdings" pitchFamily="2" charset="2"/>
              <a:buNone/>
            </a:pPr>
            <a:r>
              <a:rPr lang="en-GB" sz="2400" dirty="0"/>
              <a:t>	- inter-assessor variability (lack of consistency)</a:t>
            </a:r>
          </a:p>
          <a:p>
            <a:pPr eaLnBrk="1" hangingPunct="1">
              <a:lnSpc>
                <a:spcPct val="90000"/>
              </a:lnSpc>
              <a:buFont typeface="Wingdings" pitchFamily="2" charset="2"/>
              <a:buNone/>
            </a:pPr>
            <a:r>
              <a:rPr lang="en-GB" sz="2400" dirty="0"/>
              <a:t>	- intra-assessor variability</a:t>
            </a:r>
          </a:p>
          <a:p>
            <a:pPr eaLnBrk="1" hangingPunct="1">
              <a:lnSpc>
                <a:spcPct val="90000"/>
              </a:lnSpc>
              <a:buFont typeface="Wingdings" pitchFamily="2" charset="2"/>
              <a:buChar char="§"/>
            </a:pPr>
            <a:endParaRPr lang="en-GB" sz="2400" dirty="0"/>
          </a:p>
          <a:p>
            <a:pPr eaLnBrk="1" hangingPunct="1">
              <a:lnSpc>
                <a:spcPct val="90000"/>
              </a:lnSpc>
              <a:buFont typeface="Wingdings" pitchFamily="2" charset="2"/>
              <a:buNone/>
            </a:pPr>
            <a:r>
              <a:rPr lang="en-GB" sz="2400" dirty="0"/>
              <a:t>The test, or assessment instrument</a:t>
            </a:r>
          </a:p>
          <a:p>
            <a:pPr eaLnBrk="1" hangingPunct="1">
              <a:lnSpc>
                <a:spcPct val="90000"/>
              </a:lnSpc>
              <a:buFont typeface="Wingdings" pitchFamily="2" charset="2"/>
              <a:buNone/>
            </a:pPr>
            <a:r>
              <a:rPr lang="en-GB" sz="2400" dirty="0"/>
              <a:t>	- the assessment process</a:t>
            </a:r>
          </a:p>
          <a:p>
            <a:pPr eaLnBrk="1" hangingPunct="1">
              <a:lnSpc>
                <a:spcPct val="90000"/>
              </a:lnSpc>
              <a:buFont typeface="Wingdings" pitchFamily="2" charset="2"/>
              <a:buNone/>
            </a:pPr>
            <a:r>
              <a:rPr lang="en-GB" sz="2400" dirty="0"/>
              <a:t>	- the assessment instructions</a:t>
            </a:r>
          </a:p>
          <a:p>
            <a:pPr eaLnBrk="1" hangingPunct="1">
              <a:lnSpc>
                <a:spcPct val="90000"/>
              </a:lnSpc>
              <a:buFont typeface="Wingdings" pitchFamily="2" charset="2"/>
              <a:buChar char="§"/>
            </a:pPr>
            <a:endParaRPr lang="en-GB" sz="2400" dirty="0"/>
          </a:p>
          <a:p>
            <a:pPr eaLnBrk="1" hangingPunct="1">
              <a:lnSpc>
                <a:spcPct val="90000"/>
              </a:lnSpc>
              <a:buFont typeface="Wingdings" pitchFamily="2" charset="2"/>
              <a:buNone/>
            </a:pPr>
            <a:r>
              <a:rPr lang="en-GB" sz="2400" dirty="0"/>
              <a:t>The students</a:t>
            </a:r>
          </a:p>
          <a:p>
            <a:pPr eaLnBrk="1" hangingPunct="1">
              <a:lnSpc>
                <a:spcPct val="90000"/>
              </a:lnSpc>
              <a:buFont typeface="Wingdings" pitchFamily="2" charset="2"/>
              <a:buNone/>
            </a:pPr>
            <a:r>
              <a:rPr lang="en-GB" sz="2400" dirty="0"/>
              <a:t>	- variability from day to day</a:t>
            </a:r>
          </a:p>
          <a:p>
            <a:pPr eaLnBrk="1" hangingPunct="1">
              <a:lnSpc>
                <a:spcPct val="90000"/>
              </a:lnSpc>
              <a:buFont typeface="Wingdings" pitchFamily="2" charset="2"/>
              <a:buNone/>
            </a:pPr>
            <a:r>
              <a:rPr lang="en-GB" sz="2400" dirty="0"/>
              <a:t>	- variability from question to question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tgtEl>
                                          <p:spTgt spid="4099">
                                            <p:txEl>
                                              <p:pRg st="0" end="0"/>
                                            </p:txEl>
                                          </p:spTgt>
                                        </p:tgtEl>
                                      </p:cBhvr>
                                    </p:animEffect>
                                    <p:anim calcmode="lin" valueType="num">
                                      <p:cBhvr>
                                        <p:cTn id="8"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099">
                                            <p:txEl>
                                              <p:pRg st="1" end="1"/>
                                            </p:txEl>
                                          </p:spTgt>
                                        </p:tgtEl>
                                        <p:attrNameLst>
                                          <p:attrName>style.visibility</p:attrName>
                                        </p:attrNameLst>
                                      </p:cBhvr>
                                      <p:to>
                                        <p:strVal val="visible"/>
                                      </p:to>
                                    </p:set>
                                    <p:animEffect transition="in" filter="fade">
                                      <p:cBhvr>
                                        <p:cTn id="14" dur="1000"/>
                                        <p:tgtEl>
                                          <p:spTgt spid="4099">
                                            <p:txEl>
                                              <p:pRg st="1" end="1"/>
                                            </p:txEl>
                                          </p:spTgt>
                                        </p:tgtEl>
                                      </p:cBhvr>
                                    </p:animEffect>
                                    <p:anim calcmode="lin" valueType="num">
                                      <p:cBhvr>
                                        <p:cTn id="15"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099">
                                            <p:txEl>
                                              <p:pRg st="2" end="2"/>
                                            </p:txEl>
                                          </p:spTgt>
                                        </p:tgtEl>
                                        <p:attrNameLst>
                                          <p:attrName>style.visibility</p:attrName>
                                        </p:attrNameLst>
                                      </p:cBhvr>
                                      <p:to>
                                        <p:strVal val="visible"/>
                                      </p:to>
                                    </p:set>
                                    <p:animEffect transition="in" filter="fade">
                                      <p:cBhvr>
                                        <p:cTn id="21" dur="1000"/>
                                        <p:tgtEl>
                                          <p:spTgt spid="4099">
                                            <p:txEl>
                                              <p:pRg st="2" end="2"/>
                                            </p:txEl>
                                          </p:spTgt>
                                        </p:tgtEl>
                                      </p:cBhvr>
                                    </p:animEffect>
                                    <p:anim calcmode="lin" valueType="num">
                                      <p:cBhvr>
                                        <p:cTn id="22"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099">
                                            <p:txEl>
                                              <p:pRg st="4" end="4"/>
                                            </p:txEl>
                                          </p:spTgt>
                                        </p:tgtEl>
                                        <p:attrNameLst>
                                          <p:attrName>style.visibility</p:attrName>
                                        </p:attrNameLst>
                                      </p:cBhvr>
                                      <p:to>
                                        <p:strVal val="visible"/>
                                      </p:to>
                                    </p:set>
                                    <p:animEffect transition="in" filter="fade">
                                      <p:cBhvr>
                                        <p:cTn id="28" dur="1000"/>
                                        <p:tgtEl>
                                          <p:spTgt spid="4099">
                                            <p:txEl>
                                              <p:pRg st="4" end="4"/>
                                            </p:txEl>
                                          </p:spTgt>
                                        </p:tgtEl>
                                      </p:cBhvr>
                                    </p:animEffect>
                                    <p:anim calcmode="lin" valueType="num">
                                      <p:cBhvr>
                                        <p:cTn id="29"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099">
                                            <p:txEl>
                                              <p:pRg st="5" end="5"/>
                                            </p:txEl>
                                          </p:spTgt>
                                        </p:tgtEl>
                                        <p:attrNameLst>
                                          <p:attrName>style.visibility</p:attrName>
                                        </p:attrNameLst>
                                      </p:cBhvr>
                                      <p:to>
                                        <p:strVal val="visible"/>
                                      </p:to>
                                    </p:set>
                                    <p:animEffect transition="in" filter="fade">
                                      <p:cBhvr>
                                        <p:cTn id="35" dur="1000"/>
                                        <p:tgtEl>
                                          <p:spTgt spid="4099">
                                            <p:txEl>
                                              <p:pRg st="5" end="5"/>
                                            </p:txEl>
                                          </p:spTgt>
                                        </p:tgtEl>
                                      </p:cBhvr>
                                    </p:animEffect>
                                    <p:anim calcmode="lin" valueType="num">
                                      <p:cBhvr>
                                        <p:cTn id="36" dur="1000" fill="hold"/>
                                        <p:tgtEl>
                                          <p:spTgt spid="4099">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409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4099">
                                            <p:txEl>
                                              <p:pRg st="6" end="6"/>
                                            </p:txEl>
                                          </p:spTgt>
                                        </p:tgtEl>
                                        <p:attrNameLst>
                                          <p:attrName>style.visibility</p:attrName>
                                        </p:attrNameLst>
                                      </p:cBhvr>
                                      <p:to>
                                        <p:strVal val="visible"/>
                                      </p:to>
                                    </p:set>
                                    <p:animEffect transition="in" filter="fade">
                                      <p:cBhvr>
                                        <p:cTn id="42" dur="1000"/>
                                        <p:tgtEl>
                                          <p:spTgt spid="4099">
                                            <p:txEl>
                                              <p:pRg st="6" end="6"/>
                                            </p:txEl>
                                          </p:spTgt>
                                        </p:tgtEl>
                                      </p:cBhvr>
                                    </p:animEffect>
                                    <p:anim calcmode="lin" valueType="num">
                                      <p:cBhvr>
                                        <p:cTn id="43" dur="1000" fill="hold"/>
                                        <p:tgtEl>
                                          <p:spTgt spid="4099">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409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4099">
                                            <p:txEl>
                                              <p:pRg st="8" end="8"/>
                                            </p:txEl>
                                          </p:spTgt>
                                        </p:tgtEl>
                                        <p:attrNameLst>
                                          <p:attrName>style.visibility</p:attrName>
                                        </p:attrNameLst>
                                      </p:cBhvr>
                                      <p:to>
                                        <p:strVal val="visible"/>
                                      </p:to>
                                    </p:set>
                                    <p:animEffect transition="in" filter="fade">
                                      <p:cBhvr>
                                        <p:cTn id="49" dur="1000"/>
                                        <p:tgtEl>
                                          <p:spTgt spid="4099">
                                            <p:txEl>
                                              <p:pRg st="8" end="8"/>
                                            </p:txEl>
                                          </p:spTgt>
                                        </p:tgtEl>
                                      </p:cBhvr>
                                    </p:animEffect>
                                    <p:anim calcmode="lin" valueType="num">
                                      <p:cBhvr>
                                        <p:cTn id="50" dur="1000" fill="hold"/>
                                        <p:tgtEl>
                                          <p:spTgt spid="4099">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4099">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4099">
                                            <p:txEl>
                                              <p:pRg st="9" end="9"/>
                                            </p:txEl>
                                          </p:spTgt>
                                        </p:tgtEl>
                                        <p:attrNameLst>
                                          <p:attrName>style.visibility</p:attrName>
                                        </p:attrNameLst>
                                      </p:cBhvr>
                                      <p:to>
                                        <p:strVal val="visible"/>
                                      </p:to>
                                    </p:set>
                                    <p:animEffect transition="in" filter="fade">
                                      <p:cBhvr>
                                        <p:cTn id="56" dur="1000"/>
                                        <p:tgtEl>
                                          <p:spTgt spid="4099">
                                            <p:txEl>
                                              <p:pRg st="9" end="9"/>
                                            </p:txEl>
                                          </p:spTgt>
                                        </p:tgtEl>
                                      </p:cBhvr>
                                    </p:animEffect>
                                    <p:anim calcmode="lin" valueType="num">
                                      <p:cBhvr>
                                        <p:cTn id="57" dur="1000" fill="hold"/>
                                        <p:tgtEl>
                                          <p:spTgt spid="4099">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4099">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4099">
                                            <p:txEl>
                                              <p:pRg st="10" end="10"/>
                                            </p:txEl>
                                          </p:spTgt>
                                        </p:tgtEl>
                                        <p:attrNameLst>
                                          <p:attrName>style.visibility</p:attrName>
                                        </p:attrNameLst>
                                      </p:cBhvr>
                                      <p:to>
                                        <p:strVal val="visible"/>
                                      </p:to>
                                    </p:set>
                                    <p:animEffect transition="in" filter="fade">
                                      <p:cBhvr>
                                        <p:cTn id="63" dur="1000"/>
                                        <p:tgtEl>
                                          <p:spTgt spid="4099">
                                            <p:txEl>
                                              <p:pRg st="10" end="10"/>
                                            </p:txEl>
                                          </p:spTgt>
                                        </p:tgtEl>
                                      </p:cBhvr>
                                    </p:animEffect>
                                    <p:anim calcmode="lin" valueType="num">
                                      <p:cBhvr>
                                        <p:cTn id="64" dur="1000" fill="hold"/>
                                        <p:tgtEl>
                                          <p:spTgt spid="4099">
                                            <p:txEl>
                                              <p:pRg st="10" end="10"/>
                                            </p:txEl>
                                          </p:spTgt>
                                        </p:tgtEl>
                                        <p:attrNameLst>
                                          <p:attrName>ppt_x</p:attrName>
                                        </p:attrNameLst>
                                      </p:cBhvr>
                                      <p:tavLst>
                                        <p:tav tm="0">
                                          <p:val>
                                            <p:strVal val="#ppt_x"/>
                                          </p:val>
                                        </p:tav>
                                        <p:tav tm="100000">
                                          <p:val>
                                            <p:strVal val="#ppt_x"/>
                                          </p:val>
                                        </p:tav>
                                      </p:tavLst>
                                    </p:anim>
                                    <p:anim calcmode="lin" valueType="num">
                                      <p:cBhvr>
                                        <p:cTn id="65" dur="1000" fill="hold"/>
                                        <p:tgtEl>
                                          <p:spTgt spid="4099">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827088" y="2133600"/>
            <a:ext cx="7772400" cy="4114800"/>
          </a:xfrm>
        </p:spPr>
        <p:txBody>
          <a:bodyPr/>
          <a:lstStyle/>
          <a:p>
            <a:pPr eaLnBrk="1" hangingPunct="1">
              <a:buFont typeface="Wingdings" pitchFamily="2" charset="2"/>
              <a:buNone/>
            </a:pPr>
            <a:r>
              <a:rPr lang="en-GB" sz="2400" dirty="0"/>
              <a:t>	Some forms of reliability can be measured in some contexts (such as large-scale exam board use of multiple choice exams): e.g. test-retest, parallel forms, ‘split halves’, </a:t>
            </a:r>
            <a:r>
              <a:rPr lang="en-GB" sz="2400" dirty="0" err="1"/>
              <a:t>Cronbach’s</a:t>
            </a:r>
            <a:r>
              <a:rPr lang="en-GB" sz="2400" dirty="0"/>
              <a:t> </a:t>
            </a:r>
            <a:r>
              <a:rPr lang="en-GB" sz="2400" dirty="0">
                <a:cs typeface="Tahoma" pitchFamily="34" charset="0"/>
              </a:rPr>
              <a:t>alpha</a:t>
            </a:r>
            <a:r>
              <a:rPr lang="en-GB" sz="2400" dirty="0"/>
              <a:t>, </a:t>
            </a:r>
            <a:r>
              <a:rPr lang="en-GB" sz="2400" dirty="0" err="1"/>
              <a:t>Kuder</a:t>
            </a:r>
            <a:r>
              <a:rPr lang="en-GB" sz="2400" dirty="0"/>
              <a:t> Richardson 20, item to test)</a:t>
            </a:r>
          </a:p>
          <a:p>
            <a:pPr eaLnBrk="1" hangingPunct="1">
              <a:buFont typeface="Wingdings" pitchFamily="2" charset="2"/>
              <a:buNone/>
            </a:pPr>
            <a:endParaRPr lang="en-GB" sz="2400" dirty="0"/>
          </a:p>
          <a:p>
            <a:pPr eaLnBrk="1" hangingPunct="1">
              <a:buFont typeface="Wingdings" pitchFamily="2" charset="2"/>
              <a:buNone/>
            </a:pPr>
            <a:r>
              <a:rPr lang="en-GB" sz="2400" dirty="0"/>
              <a:t>	Far preferable is to take steps to build in/enhance the reliability of the assessment process from the outset and throughout.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1475656" y="2780928"/>
            <a:ext cx="5976143"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2800" dirty="0">
                <a:solidFill>
                  <a:schemeClr val="tx2"/>
                </a:solidFill>
                <a:latin typeface="Tahoma" pitchFamily="34" charset="0"/>
              </a:rPr>
              <a:t>Review the reliability of assessment processes which you use.</a:t>
            </a:r>
          </a:p>
          <a:p>
            <a:pPr eaLnBrk="1" hangingPunct="1">
              <a:spcBef>
                <a:spcPct val="50000"/>
              </a:spcBef>
            </a:pPr>
            <a:r>
              <a:rPr lang="en-GB" sz="2800" dirty="0">
                <a:solidFill>
                  <a:schemeClr val="tx2"/>
                </a:solidFill>
                <a:latin typeface="Tahoma" pitchFamily="34" charset="0"/>
              </a:rPr>
              <a:t>What steps can we take to ensure our assessment is as reliable as possible?</a:t>
            </a:r>
          </a:p>
        </p:txBody>
      </p:sp>
      <p:sp>
        <p:nvSpPr>
          <p:cNvPr id="14339" name="Text Box 5"/>
          <p:cNvSpPr txBox="1">
            <a:spLocks noChangeArrowheads="1"/>
          </p:cNvSpPr>
          <p:nvPr/>
        </p:nvSpPr>
        <p:spPr bwMode="auto">
          <a:xfrm>
            <a:off x="1187450" y="908050"/>
            <a:ext cx="712946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GB" sz="3600">
                <a:solidFill>
                  <a:schemeClr val="tx2"/>
                </a:solidFill>
                <a:latin typeface="Tahoma" pitchFamily="34" charset="0"/>
              </a:rPr>
              <a:t>Enhancing and ensuring reliability</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350963" y="188913"/>
            <a:ext cx="7793037" cy="1462087"/>
          </a:xfrm>
        </p:spPr>
        <p:txBody>
          <a:bodyPr/>
          <a:lstStyle/>
          <a:p>
            <a:pPr eaLnBrk="1" hangingPunct="1"/>
            <a:r>
              <a:rPr lang="en-GB" sz="3600"/>
              <a:t>Validity</a:t>
            </a:r>
          </a:p>
        </p:txBody>
      </p:sp>
      <p:sp>
        <p:nvSpPr>
          <p:cNvPr id="17411" name="Rectangle 3"/>
          <p:cNvSpPr>
            <a:spLocks noGrp="1" noChangeArrowheads="1"/>
          </p:cNvSpPr>
          <p:nvPr>
            <p:ph type="body" idx="1"/>
          </p:nvPr>
        </p:nvSpPr>
        <p:spPr>
          <a:xfrm>
            <a:off x="468313" y="2320925"/>
            <a:ext cx="8137525" cy="4537075"/>
          </a:xfrm>
        </p:spPr>
        <p:txBody>
          <a:bodyPr/>
          <a:lstStyle/>
          <a:p>
            <a:pPr eaLnBrk="1" hangingPunct="1">
              <a:lnSpc>
                <a:spcPct val="80000"/>
              </a:lnSpc>
            </a:pPr>
            <a:r>
              <a:rPr lang="en-GB" sz="2400" dirty="0"/>
              <a:t>Validity is … the extent to which an assessment does that which it is designed to do</a:t>
            </a:r>
          </a:p>
          <a:p>
            <a:pPr marL="0" indent="0" algn="r" eaLnBrk="1" hangingPunct="1">
              <a:lnSpc>
                <a:spcPct val="80000"/>
              </a:lnSpc>
              <a:buNone/>
            </a:pPr>
            <a:r>
              <a:rPr lang="en-GB" sz="2400" dirty="0"/>
              <a:t>(</a:t>
            </a:r>
            <a:r>
              <a:rPr lang="en-GB" sz="2400" dirty="0" err="1"/>
              <a:t>Broadfoot</a:t>
            </a:r>
            <a:r>
              <a:rPr lang="en-GB" sz="2400" dirty="0"/>
              <a:t>, 1986)</a:t>
            </a:r>
          </a:p>
          <a:p>
            <a:pPr eaLnBrk="1" hangingPunct="1">
              <a:lnSpc>
                <a:spcPct val="80000"/>
              </a:lnSpc>
            </a:pPr>
            <a:endParaRPr lang="en-GB" sz="2400" dirty="0"/>
          </a:p>
          <a:p>
            <a:pPr eaLnBrk="1" hangingPunct="1">
              <a:lnSpc>
                <a:spcPct val="80000"/>
              </a:lnSpc>
            </a:pPr>
            <a:r>
              <a:rPr lang="en-GB" sz="2400" dirty="0"/>
              <a:t>Validity is … the appropriateness of the interpretations made from test scores and other evaluation results, with regard to a particular use</a:t>
            </a:r>
          </a:p>
          <a:p>
            <a:pPr marL="0" indent="0" algn="r" eaLnBrk="1" hangingPunct="1">
              <a:lnSpc>
                <a:spcPct val="80000"/>
              </a:lnSpc>
              <a:buNone/>
            </a:pPr>
            <a:r>
              <a:rPr lang="en-GB" sz="2400" dirty="0"/>
              <a:t>(</a:t>
            </a:r>
            <a:r>
              <a:rPr lang="en-GB" sz="2400" dirty="0" err="1"/>
              <a:t>Gronlund</a:t>
            </a:r>
            <a:r>
              <a:rPr lang="en-GB" sz="2400" dirty="0"/>
              <a:t>, 1985)</a:t>
            </a:r>
          </a:p>
          <a:p>
            <a:pPr eaLnBrk="1" hangingPunct="1">
              <a:lnSpc>
                <a:spcPct val="80000"/>
              </a:lnSpc>
            </a:pPr>
            <a:endParaRPr lang="en-GB" sz="2400" dirty="0"/>
          </a:p>
          <a:p>
            <a:pPr eaLnBrk="1" hangingPunct="1">
              <a:lnSpc>
                <a:spcPct val="80000"/>
              </a:lnSpc>
            </a:pPr>
            <a:r>
              <a:rPr lang="en-GB" sz="2400" dirty="0"/>
              <a:t>A valid assessment measures what it claims to measure</a:t>
            </a:r>
          </a:p>
          <a:p>
            <a:pPr marL="0" indent="0" algn="r" eaLnBrk="1" hangingPunct="1">
              <a:lnSpc>
                <a:spcPct val="80000"/>
              </a:lnSpc>
              <a:buNone/>
            </a:pPr>
            <a:r>
              <a:rPr lang="en-GB" sz="2400" dirty="0"/>
              <a:t>(NFER, 1994)</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fade">
                                      <p:cBhvr>
                                        <p:cTn id="7" dur="5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fade">
                                      <p:cBhvr>
                                        <p:cTn id="12" dur="500"/>
                                        <p:tgtEl>
                                          <p:spTgt spid="174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411">
                                            <p:txEl>
                                              <p:pRg st="3" end="3"/>
                                            </p:txEl>
                                          </p:spTgt>
                                        </p:tgtEl>
                                        <p:attrNameLst>
                                          <p:attrName>style.visibility</p:attrName>
                                        </p:attrNameLst>
                                      </p:cBhvr>
                                      <p:to>
                                        <p:strVal val="visible"/>
                                      </p:to>
                                    </p:set>
                                    <p:animEffect transition="in" filter="fade">
                                      <p:cBhvr>
                                        <p:cTn id="17" dur="500"/>
                                        <p:tgtEl>
                                          <p:spTgt spid="1741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411">
                                            <p:txEl>
                                              <p:pRg st="4" end="4"/>
                                            </p:txEl>
                                          </p:spTgt>
                                        </p:tgtEl>
                                        <p:attrNameLst>
                                          <p:attrName>style.visibility</p:attrName>
                                        </p:attrNameLst>
                                      </p:cBhvr>
                                      <p:to>
                                        <p:strVal val="visible"/>
                                      </p:to>
                                    </p:set>
                                    <p:animEffect transition="in" filter="fade">
                                      <p:cBhvr>
                                        <p:cTn id="22" dur="500"/>
                                        <p:tgtEl>
                                          <p:spTgt spid="1741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7411">
                                            <p:txEl>
                                              <p:pRg st="6" end="6"/>
                                            </p:txEl>
                                          </p:spTgt>
                                        </p:tgtEl>
                                        <p:attrNameLst>
                                          <p:attrName>style.visibility</p:attrName>
                                        </p:attrNameLst>
                                      </p:cBhvr>
                                      <p:to>
                                        <p:strVal val="visible"/>
                                      </p:to>
                                    </p:set>
                                    <p:animEffect transition="in" filter="fade">
                                      <p:cBhvr>
                                        <p:cTn id="27" dur="500"/>
                                        <p:tgtEl>
                                          <p:spTgt spid="17411">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7411">
                                            <p:txEl>
                                              <p:pRg st="7" end="7"/>
                                            </p:txEl>
                                          </p:spTgt>
                                        </p:tgtEl>
                                        <p:attrNameLst>
                                          <p:attrName>style.visibility</p:attrName>
                                        </p:attrNameLst>
                                      </p:cBhvr>
                                      <p:to>
                                        <p:strVal val="visible"/>
                                      </p:to>
                                    </p:set>
                                    <p:animEffect transition="in" filter="fade">
                                      <p:cBhvr>
                                        <p:cTn id="32" dur="500"/>
                                        <p:tgtEl>
                                          <p:spTgt spid="174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350963" y="188913"/>
            <a:ext cx="7793037" cy="1462087"/>
          </a:xfrm>
        </p:spPr>
        <p:txBody>
          <a:bodyPr/>
          <a:lstStyle/>
          <a:p>
            <a:pPr eaLnBrk="1" hangingPunct="1"/>
            <a:r>
              <a:rPr lang="en-GB" sz="3600" dirty="0"/>
              <a:t>Validity</a:t>
            </a:r>
            <a:endParaRPr lang="en-GB" sz="2800" dirty="0"/>
          </a:p>
        </p:txBody>
      </p:sp>
      <p:sp>
        <p:nvSpPr>
          <p:cNvPr id="19459" name="Rectangle 3"/>
          <p:cNvSpPr>
            <a:spLocks noGrp="1" noChangeArrowheads="1"/>
          </p:cNvSpPr>
          <p:nvPr>
            <p:ph type="body" idx="1"/>
          </p:nvPr>
        </p:nvSpPr>
        <p:spPr>
          <a:xfrm>
            <a:off x="900113" y="1916113"/>
            <a:ext cx="7848600" cy="4681537"/>
          </a:xfrm>
        </p:spPr>
        <p:txBody>
          <a:bodyPr/>
          <a:lstStyle/>
          <a:p>
            <a:pPr eaLnBrk="1" hangingPunct="1">
              <a:buFont typeface="Wingdings" pitchFamily="2" charset="2"/>
              <a:buNone/>
            </a:pPr>
            <a:r>
              <a:rPr lang="en-GB" sz="2400" dirty="0"/>
              <a:t>The main question to be asked therefore is:</a:t>
            </a:r>
          </a:p>
          <a:p>
            <a:pPr eaLnBrk="1" hangingPunct="1">
              <a:buFont typeface="Wingdings" pitchFamily="2" charset="2"/>
              <a:buNone/>
            </a:pPr>
            <a:endParaRPr lang="en-GB" sz="2400" dirty="0"/>
          </a:p>
          <a:p>
            <a:pPr marL="0" indent="0" eaLnBrk="1" hangingPunct="1">
              <a:buFont typeface="Wingdings" pitchFamily="2" charset="2"/>
              <a:buNone/>
            </a:pPr>
            <a:r>
              <a:rPr lang="en-GB" sz="2400" b="1" dirty="0"/>
              <a:t>Does the assessment measure what it claims to measure?</a:t>
            </a:r>
          </a:p>
          <a:p>
            <a:pPr eaLnBrk="1" hangingPunct="1"/>
            <a:endParaRPr lang="en-GB" sz="2400" dirty="0"/>
          </a:p>
          <a:p>
            <a:pPr marL="0" indent="0" eaLnBrk="1" hangingPunct="1">
              <a:buFont typeface="Wingdings" pitchFamily="2" charset="2"/>
              <a:buNone/>
            </a:pPr>
            <a:r>
              <a:rPr lang="en-GB" sz="2400" dirty="0"/>
              <a:t>If the exam claims to assess higher order skills, does it do that? (or does it really only assess recall?)</a:t>
            </a:r>
          </a:p>
          <a:p>
            <a:pPr marL="0" indent="0" eaLnBrk="1" hangingPunct="1">
              <a:buFont typeface="Wingdings" pitchFamily="2" charset="2"/>
              <a:buNone/>
            </a:pPr>
            <a:endParaRPr lang="en-GB" sz="2400" dirty="0"/>
          </a:p>
          <a:p>
            <a:pPr marL="0" indent="0" eaLnBrk="1" hangingPunct="1">
              <a:buFont typeface="Wingdings" pitchFamily="2" charset="2"/>
              <a:buNone/>
            </a:pPr>
            <a:r>
              <a:rPr lang="en-GB" sz="2400" dirty="0"/>
              <a:t>If the formative assessment claims to assess the child’s ability to read, does it do that? (or does it really only assess the ability to recognise words?)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fade">
                                      <p:cBhvr>
                                        <p:cTn id="7" dur="500"/>
                                        <p:tgtEl>
                                          <p:spTgt spid="194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459">
                                            <p:txEl>
                                              <p:pRg st="2" end="2"/>
                                            </p:txEl>
                                          </p:spTgt>
                                        </p:tgtEl>
                                        <p:attrNameLst>
                                          <p:attrName>style.visibility</p:attrName>
                                        </p:attrNameLst>
                                      </p:cBhvr>
                                      <p:to>
                                        <p:strVal val="visible"/>
                                      </p:to>
                                    </p:set>
                                    <p:animEffect transition="in" filter="fade">
                                      <p:cBhvr>
                                        <p:cTn id="12" dur="500"/>
                                        <p:tgtEl>
                                          <p:spTgt spid="1945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459">
                                            <p:txEl>
                                              <p:pRg st="4" end="4"/>
                                            </p:txEl>
                                          </p:spTgt>
                                        </p:tgtEl>
                                        <p:attrNameLst>
                                          <p:attrName>style.visibility</p:attrName>
                                        </p:attrNameLst>
                                      </p:cBhvr>
                                      <p:to>
                                        <p:strVal val="visible"/>
                                      </p:to>
                                    </p:set>
                                    <p:animEffect transition="in" filter="fade">
                                      <p:cBhvr>
                                        <p:cTn id="17" dur="500"/>
                                        <p:tgtEl>
                                          <p:spTgt spid="1945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459">
                                            <p:txEl>
                                              <p:pRg st="6" end="6"/>
                                            </p:txEl>
                                          </p:spTgt>
                                        </p:tgtEl>
                                        <p:attrNameLst>
                                          <p:attrName>style.visibility</p:attrName>
                                        </p:attrNameLst>
                                      </p:cBhvr>
                                      <p:to>
                                        <p:strVal val="visible"/>
                                      </p:to>
                                    </p:set>
                                    <p:animEffect transition="in" filter="fade">
                                      <p:cBhvr>
                                        <p:cTn id="22" dur="500"/>
                                        <p:tgtEl>
                                          <p:spTgt spid="1945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sz="3600" dirty="0"/>
              <a:t>N.B.</a:t>
            </a:r>
          </a:p>
        </p:txBody>
      </p:sp>
      <p:sp>
        <p:nvSpPr>
          <p:cNvPr id="20483" name="Rectangle 3"/>
          <p:cNvSpPr>
            <a:spLocks noGrp="1" noChangeArrowheads="1"/>
          </p:cNvSpPr>
          <p:nvPr>
            <p:ph type="body" idx="1"/>
          </p:nvPr>
        </p:nvSpPr>
        <p:spPr/>
        <p:txBody>
          <a:bodyPr/>
          <a:lstStyle/>
          <a:p>
            <a:pPr eaLnBrk="1" hangingPunct="1">
              <a:buFont typeface="Wingdings" pitchFamily="2" charset="2"/>
              <a:buNone/>
            </a:pPr>
            <a:r>
              <a:rPr lang="en-GB" sz="2800" dirty="0"/>
              <a:t>	</a:t>
            </a:r>
            <a:r>
              <a:rPr lang="en-GB" sz="2400" dirty="0"/>
              <a:t>Assessment can be lacking in validity if </a:t>
            </a:r>
            <a:r>
              <a:rPr lang="en-GB" sz="2400" dirty="0">
                <a:solidFill>
                  <a:srgbClr val="008080"/>
                </a:solidFill>
              </a:rPr>
              <a:t>implicit</a:t>
            </a:r>
            <a:r>
              <a:rPr lang="en-GB" sz="2400" dirty="0"/>
              <a:t>, as well as </a:t>
            </a:r>
            <a:r>
              <a:rPr lang="en-GB" sz="2400" dirty="0">
                <a:solidFill>
                  <a:srgbClr val="008080"/>
                </a:solidFill>
              </a:rPr>
              <a:t>explicit</a:t>
            </a:r>
            <a:r>
              <a:rPr lang="en-GB" sz="2400" dirty="0"/>
              <a:t>, claims are not met.</a:t>
            </a:r>
          </a:p>
          <a:p>
            <a:pPr eaLnBrk="1" hangingPunct="1"/>
            <a:endParaRPr lang="en-GB" sz="2400" dirty="0"/>
          </a:p>
          <a:p>
            <a:pPr eaLnBrk="1" hangingPunct="1">
              <a:buFont typeface="Wingdings" pitchFamily="2" charset="2"/>
              <a:buNone/>
            </a:pPr>
            <a:r>
              <a:rPr lang="en-GB" sz="2400" dirty="0"/>
              <a:t>	e.g. a test intended to be for the entire class will lack validity if it discriminates in some way against one sub-group (e.g. boys, girls, non-native English speakers) – even if unintentionally, and even if it was only implicitly intended that the test should not discriminate</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sz="3600"/>
              <a:t>Types of Validity</a:t>
            </a:r>
          </a:p>
        </p:txBody>
      </p:sp>
      <p:sp>
        <p:nvSpPr>
          <p:cNvPr id="21507" name="Rectangle 3"/>
          <p:cNvSpPr>
            <a:spLocks noGrp="1" noChangeArrowheads="1"/>
          </p:cNvSpPr>
          <p:nvPr>
            <p:ph type="body" idx="1"/>
          </p:nvPr>
        </p:nvSpPr>
        <p:spPr>
          <a:xfrm>
            <a:off x="971550" y="1989138"/>
            <a:ext cx="7710488" cy="4435475"/>
          </a:xfrm>
        </p:spPr>
        <p:txBody>
          <a:bodyPr/>
          <a:lstStyle/>
          <a:p>
            <a:pPr eaLnBrk="1" hangingPunct="1"/>
            <a:r>
              <a:rPr lang="en-GB" sz="2400" dirty="0">
                <a:solidFill>
                  <a:srgbClr val="009999"/>
                </a:solidFill>
              </a:rPr>
              <a:t>Face validity</a:t>
            </a:r>
          </a:p>
          <a:p>
            <a:pPr eaLnBrk="1" hangingPunct="1">
              <a:buFont typeface="Wingdings" pitchFamily="2" charset="2"/>
              <a:buNone/>
            </a:pPr>
            <a:r>
              <a:rPr lang="en-GB" sz="2400" b="1" dirty="0">
                <a:solidFill>
                  <a:schemeClr val="hlink"/>
                </a:solidFill>
              </a:rPr>
              <a:t>	</a:t>
            </a:r>
            <a:r>
              <a:rPr lang="en-GB" sz="2400" dirty="0"/>
              <a:t>the extent to which the assessment instrument looks as though it might be measuring what it claims to measure</a:t>
            </a:r>
          </a:p>
          <a:p>
            <a:pPr eaLnBrk="1" hangingPunct="1"/>
            <a:endParaRPr lang="en-GB" sz="2400" dirty="0"/>
          </a:p>
          <a:p>
            <a:pPr eaLnBrk="1" hangingPunct="1"/>
            <a:r>
              <a:rPr lang="en-GB" sz="2400" dirty="0">
                <a:solidFill>
                  <a:srgbClr val="009999"/>
                </a:solidFill>
              </a:rPr>
              <a:t>Content validity</a:t>
            </a:r>
          </a:p>
          <a:p>
            <a:pPr eaLnBrk="1" hangingPunct="1">
              <a:buFont typeface="Wingdings" pitchFamily="2" charset="2"/>
              <a:buNone/>
            </a:pPr>
            <a:r>
              <a:rPr lang="en-GB" sz="2400" dirty="0"/>
              <a:t>	the extent to which the assessment instrument covers all the relevant content</a:t>
            </a:r>
          </a:p>
          <a:p>
            <a:pPr eaLnBrk="1" hangingPunct="1">
              <a:buFont typeface="Wingdings" pitchFamily="2" charset="2"/>
              <a:buNone/>
            </a:pPr>
            <a:endParaRPr lang="en-GB" sz="1200" dirty="0"/>
          </a:p>
          <a:p>
            <a:pPr eaLnBrk="1" hangingPunct="1">
              <a:buFont typeface="Wingdings" pitchFamily="2" charset="2"/>
              <a:buNone/>
            </a:pPr>
            <a:r>
              <a:rPr lang="en-GB" sz="2400" dirty="0"/>
              <a:t>	[e.g. if the exam claims to assess IB HL Physics, does it cover all the relevant areas of the syllabus?]</a:t>
            </a:r>
          </a:p>
          <a:p>
            <a:pPr eaLnBrk="1" hangingPunct="1">
              <a:buFont typeface="Wingdings" pitchFamily="2" charset="2"/>
              <a:buNone/>
            </a:pPr>
            <a:endParaRPr lang="en-GB" sz="2400" b="1" dirty="0">
              <a:solidFill>
                <a:schemeClr val="hlink"/>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500"/>
                                        <p:tgtEl>
                                          <p:spTgt spid="2150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1507">
                                            <p:txEl>
                                              <p:pRg st="1" end="1"/>
                                            </p:txEl>
                                          </p:spTgt>
                                        </p:tgtEl>
                                        <p:attrNameLst>
                                          <p:attrName>style.visibility</p:attrName>
                                        </p:attrNameLst>
                                      </p:cBhvr>
                                      <p:to>
                                        <p:strVal val="visible"/>
                                      </p:to>
                                    </p:set>
                                    <p:animEffect transition="in" filter="fade">
                                      <p:cBhvr>
                                        <p:cTn id="10" dur="500"/>
                                        <p:tgtEl>
                                          <p:spTgt spid="2150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1507">
                                            <p:txEl>
                                              <p:pRg st="3" end="3"/>
                                            </p:txEl>
                                          </p:spTgt>
                                        </p:tgtEl>
                                        <p:attrNameLst>
                                          <p:attrName>style.visibility</p:attrName>
                                        </p:attrNameLst>
                                      </p:cBhvr>
                                      <p:to>
                                        <p:strVal val="visible"/>
                                      </p:to>
                                    </p:set>
                                    <p:animEffect transition="in" filter="fade">
                                      <p:cBhvr>
                                        <p:cTn id="15" dur="500"/>
                                        <p:tgtEl>
                                          <p:spTgt spid="21507">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1507">
                                            <p:txEl>
                                              <p:pRg st="4" end="4"/>
                                            </p:txEl>
                                          </p:spTgt>
                                        </p:tgtEl>
                                        <p:attrNameLst>
                                          <p:attrName>style.visibility</p:attrName>
                                        </p:attrNameLst>
                                      </p:cBhvr>
                                      <p:to>
                                        <p:strVal val="visible"/>
                                      </p:to>
                                    </p:set>
                                    <p:animEffect transition="in" filter="fade">
                                      <p:cBhvr>
                                        <p:cTn id="18" dur="500"/>
                                        <p:tgtEl>
                                          <p:spTgt spid="21507">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1507">
                                            <p:txEl>
                                              <p:pRg st="6" end="6"/>
                                            </p:txEl>
                                          </p:spTgt>
                                        </p:tgtEl>
                                        <p:attrNameLst>
                                          <p:attrName>style.visibility</p:attrName>
                                        </p:attrNameLst>
                                      </p:cBhvr>
                                      <p:to>
                                        <p:strVal val="visible"/>
                                      </p:to>
                                    </p:set>
                                    <p:animEffect transition="in" filter="fade">
                                      <p:cBhvr>
                                        <p:cTn id="21" dur="500"/>
                                        <p:tgtEl>
                                          <p:spTgt spid="2150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GB" sz="3600" dirty="0"/>
              <a:t>Types of Validity</a:t>
            </a:r>
            <a:endParaRPr lang="en-GB" sz="2800" dirty="0"/>
          </a:p>
        </p:txBody>
      </p:sp>
      <p:sp>
        <p:nvSpPr>
          <p:cNvPr id="22531" name="Rectangle 3"/>
          <p:cNvSpPr>
            <a:spLocks noGrp="1" noChangeArrowheads="1"/>
          </p:cNvSpPr>
          <p:nvPr>
            <p:ph type="body" idx="1"/>
          </p:nvPr>
        </p:nvSpPr>
        <p:spPr>
          <a:xfrm>
            <a:off x="899592" y="2276872"/>
            <a:ext cx="7781925" cy="4075583"/>
          </a:xfrm>
        </p:spPr>
        <p:txBody>
          <a:bodyPr/>
          <a:lstStyle/>
          <a:p>
            <a:pPr eaLnBrk="1" hangingPunct="1">
              <a:lnSpc>
                <a:spcPct val="80000"/>
              </a:lnSpc>
            </a:pPr>
            <a:r>
              <a:rPr lang="en-GB" sz="2400" dirty="0">
                <a:solidFill>
                  <a:srgbClr val="009999"/>
                </a:solidFill>
              </a:rPr>
              <a:t>Criterion-related validity</a:t>
            </a:r>
          </a:p>
          <a:p>
            <a:pPr eaLnBrk="1" hangingPunct="1">
              <a:lnSpc>
                <a:spcPct val="80000"/>
              </a:lnSpc>
              <a:buFont typeface="Wingdings" pitchFamily="2" charset="2"/>
              <a:buNone/>
            </a:pPr>
            <a:r>
              <a:rPr lang="en-GB" sz="2400" dirty="0"/>
              <a:t>	do the assessment scores match performance on some other valued measure?</a:t>
            </a:r>
          </a:p>
          <a:p>
            <a:pPr eaLnBrk="1" hangingPunct="1">
              <a:lnSpc>
                <a:spcPct val="80000"/>
              </a:lnSpc>
              <a:buFont typeface="Wingdings" pitchFamily="2" charset="2"/>
              <a:buNone/>
            </a:pPr>
            <a:endParaRPr lang="en-GB" sz="800" dirty="0"/>
          </a:p>
          <a:p>
            <a:pPr marL="857250" lvl="2" indent="0" eaLnBrk="1" hangingPunct="1">
              <a:lnSpc>
                <a:spcPct val="80000"/>
              </a:lnSpc>
              <a:buNone/>
            </a:pPr>
            <a:r>
              <a:rPr lang="en-GB" dirty="0">
                <a:solidFill>
                  <a:srgbClr val="009999"/>
                </a:solidFill>
              </a:rPr>
              <a:t>Predictive validity:</a:t>
            </a:r>
            <a:r>
              <a:rPr lang="en-GB" dirty="0"/>
              <a:t> the extent to which assessment will predict performance on an educationally meaningful criterion [e.g. IGCSE results as a predictor of IB DP achievement]</a:t>
            </a:r>
          </a:p>
          <a:p>
            <a:pPr marL="857250" lvl="2" indent="0" eaLnBrk="1" hangingPunct="1">
              <a:lnSpc>
                <a:spcPct val="80000"/>
              </a:lnSpc>
              <a:buNone/>
            </a:pPr>
            <a:endParaRPr lang="en-GB" sz="200" dirty="0"/>
          </a:p>
          <a:p>
            <a:pPr marL="857250" lvl="2" indent="0" eaLnBrk="1" hangingPunct="1">
              <a:lnSpc>
                <a:spcPct val="80000"/>
              </a:lnSpc>
              <a:buNone/>
            </a:pPr>
            <a:r>
              <a:rPr lang="en-GB" dirty="0">
                <a:solidFill>
                  <a:srgbClr val="009999"/>
                </a:solidFill>
              </a:rPr>
              <a:t>Concurrent validity:</a:t>
            </a:r>
            <a:r>
              <a:rPr lang="en-GB" dirty="0"/>
              <a:t> the extent to which assessment agrees with assessment results on another independent assessment [e.g. results from a written paper and results from coursework assessment]</a:t>
            </a:r>
          </a:p>
          <a:p>
            <a:pPr eaLnBrk="1" hangingPunct="1">
              <a:lnSpc>
                <a:spcPct val="80000"/>
              </a:lnSpc>
              <a:buFont typeface="Wingdings" pitchFamily="2" charset="2"/>
              <a:buNone/>
            </a:pPr>
            <a:endParaRPr lang="en-GB" sz="2400" dirty="0"/>
          </a:p>
          <a:p>
            <a:pPr eaLnBrk="1" hangingPunct="1">
              <a:lnSpc>
                <a:spcPct val="80000"/>
              </a:lnSpc>
              <a:buFont typeface="Wingdings" pitchFamily="2" charset="2"/>
              <a:buNone/>
            </a:pPr>
            <a:endParaRPr lang="en-GB" sz="2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fade">
                                      <p:cBhvr>
                                        <p:cTn id="7" dur="500"/>
                                        <p:tgtEl>
                                          <p:spTgt spid="225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fade">
                                      <p:cBhvr>
                                        <p:cTn id="12" dur="500"/>
                                        <p:tgtEl>
                                          <p:spTgt spid="22531">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2531">
                                            <p:txEl>
                                              <p:pRg st="3" end="3"/>
                                            </p:txEl>
                                          </p:spTgt>
                                        </p:tgtEl>
                                        <p:attrNameLst>
                                          <p:attrName>style.visibility</p:attrName>
                                        </p:attrNameLst>
                                      </p:cBhvr>
                                      <p:to>
                                        <p:strVal val="visible"/>
                                      </p:to>
                                    </p:set>
                                    <p:animEffect transition="in" filter="fade">
                                      <p:cBhvr>
                                        <p:cTn id="15" dur="500"/>
                                        <p:tgtEl>
                                          <p:spTgt spid="22531">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2531">
                                            <p:txEl>
                                              <p:pRg st="5" end="5"/>
                                            </p:txEl>
                                          </p:spTgt>
                                        </p:tgtEl>
                                        <p:attrNameLst>
                                          <p:attrName>style.visibility</p:attrName>
                                        </p:attrNameLst>
                                      </p:cBhvr>
                                      <p:to>
                                        <p:strVal val="visible"/>
                                      </p:to>
                                    </p:set>
                                    <p:animEffect transition="in" filter="fade">
                                      <p:cBhvr>
                                        <p:cTn id="18" dur="500"/>
                                        <p:tgtEl>
                                          <p:spTgt spid="2253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755650" y="2133600"/>
            <a:ext cx="7772400" cy="4319736"/>
          </a:xfrm>
        </p:spPr>
        <p:txBody>
          <a:bodyPr/>
          <a:lstStyle/>
          <a:p>
            <a:pPr marL="0" indent="0" eaLnBrk="1" hangingPunct="1">
              <a:buNone/>
            </a:pPr>
            <a:r>
              <a:rPr lang="en-GB" dirty="0"/>
              <a:t>What makes an assessment a good one?</a:t>
            </a:r>
          </a:p>
          <a:p>
            <a:pPr marL="1431925" lvl="2" indent="-517525" eaLnBrk="1" hangingPunct="1"/>
            <a:r>
              <a:rPr lang="en-GB" sz="3200" dirty="0"/>
              <a:t>Accuracy?</a:t>
            </a:r>
          </a:p>
          <a:p>
            <a:pPr marL="1431925" lvl="2" indent="-517525" eaLnBrk="1" hangingPunct="1"/>
            <a:r>
              <a:rPr lang="en-GB" sz="3200" dirty="0"/>
              <a:t>Confidence?</a:t>
            </a:r>
          </a:p>
          <a:p>
            <a:pPr marL="1431925" lvl="2" indent="-517525" eaLnBrk="1" hangingPunct="1"/>
            <a:r>
              <a:rPr lang="en-GB" sz="3200" dirty="0"/>
              <a:t>Utility?</a:t>
            </a:r>
          </a:p>
          <a:p>
            <a:pPr marL="1431925" lvl="2" indent="-517525" eaLnBrk="1" hangingPunct="1"/>
            <a:r>
              <a:rPr lang="en-GB" sz="3200" dirty="0"/>
              <a:t>Value?</a:t>
            </a:r>
          </a:p>
          <a:p>
            <a:pPr marL="1431925" lvl="2" indent="-517525" eaLnBrk="1" hangingPunct="1"/>
            <a:r>
              <a:rPr lang="en-GB" sz="3200" dirty="0"/>
              <a:t>Truth?</a:t>
            </a:r>
          </a:p>
          <a:p>
            <a:pPr marL="1431925" lvl="2" indent="-517525" eaLnBrk="1" hangingPunct="1"/>
            <a:r>
              <a:rPr lang="en-GB" sz="3200" dirty="0"/>
              <a:t>Fairness?</a:t>
            </a:r>
          </a:p>
        </p:txBody>
      </p:sp>
      <p:sp>
        <p:nvSpPr>
          <p:cNvPr id="4" name="Title 1"/>
          <p:cNvSpPr>
            <a:spLocks noGrp="1"/>
          </p:cNvSpPr>
          <p:nvPr>
            <p:ph type="title"/>
          </p:nvPr>
        </p:nvSpPr>
        <p:spPr>
          <a:xfrm>
            <a:off x="1150938" y="214313"/>
            <a:ext cx="7793037" cy="1462087"/>
          </a:xfrm>
        </p:spPr>
        <p:txBody>
          <a:bodyPr/>
          <a:lstStyle/>
          <a:p>
            <a:r>
              <a:rPr lang="en-GB" sz="3600" dirty="0"/>
              <a:t>What’s ‘good’ about assessment?	</a:t>
            </a:r>
          </a:p>
        </p:txBody>
      </p:sp>
      <p:pic>
        <p:nvPicPr>
          <p:cNvPr id="1026" name="Picture 2" descr="https://www.cpsisc.com.au/resources/BMA%20Images/GoodPractic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088" y="3102843"/>
            <a:ext cx="3295650" cy="2381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96486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GB" sz="3600"/>
              <a:t>Types of Validity </a:t>
            </a:r>
            <a:r>
              <a:rPr lang="en-GB" sz="2800"/>
              <a:t>cont ……</a:t>
            </a:r>
          </a:p>
        </p:txBody>
      </p:sp>
      <p:sp>
        <p:nvSpPr>
          <p:cNvPr id="23555" name="Rectangle 3"/>
          <p:cNvSpPr>
            <a:spLocks noGrp="1" noChangeArrowheads="1"/>
          </p:cNvSpPr>
          <p:nvPr>
            <p:ph type="body" idx="1"/>
          </p:nvPr>
        </p:nvSpPr>
        <p:spPr>
          <a:xfrm>
            <a:off x="755576" y="2492896"/>
            <a:ext cx="7637463" cy="3241079"/>
          </a:xfrm>
        </p:spPr>
        <p:txBody>
          <a:bodyPr/>
          <a:lstStyle/>
          <a:p>
            <a:pPr eaLnBrk="1" hangingPunct="1">
              <a:lnSpc>
                <a:spcPct val="90000"/>
              </a:lnSpc>
            </a:pPr>
            <a:r>
              <a:rPr lang="en-GB" sz="2400" dirty="0">
                <a:solidFill>
                  <a:srgbClr val="009999"/>
                </a:solidFill>
              </a:rPr>
              <a:t>Construct validity</a:t>
            </a:r>
          </a:p>
          <a:p>
            <a:pPr marL="355600" lvl="1" indent="0" eaLnBrk="1" hangingPunct="1">
              <a:lnSpc>
                <a:spcPct val="90000"/>
              </a:lnSpc>
              <a:buFont typeface="Wingdings" pitchFamily="2" charset="2"/>
              <a:buNone/>
            </a:pPr>
            <a:r>
              <a:rPr lang="en-GB" sz="2400" dirty="0"/>
              <a:t>The extent to which an assessment measures the underlying ‘construct’ that it is assumed to measure.</a:t>
            </a:r>
          </a:p>
          <a:p>
            <a:pPr marL="522288" lvl="1" indent="0" eaLnBrk="1" hangingPunct="1">
              <a:lnSpc>
                <a:spcPct val="90000"/>
              </a:lnSpc>
              <a:buFont typeface="Wingdings" pitchFamily="2" charset="2"/>
              <a:buNone/>
            </a:pPr>
            <a:endParaRPr lang="en-GB" sz="2400" dirty="0"/>
          </a:p>
          <a:p>
            <a:pPr marL="355600" lvl="1" indent="0" eaLnBrk="1" hangingPunct="1">
              <a:lnSpc>
                <a:spcPct val="90000"/>
              </a:lnSpc>
              <a:buFont typeface="Wingdings" pitchFamily="2" charset="2"/>
              <a:buNone/>
            </a:pPr>
            <a:r>
              <a:rPr lang="en-GB" sz="2400" dirty="0"/>
              <a:t>This aspect is measured </a:t>
            </a:r>
            <a:r>
              <a:rPr lang="en-GB" sz="2400" u="sng" dirty="0"/>
              <a:t>after</a:t>
            </a:r>
            <a:r>
              <a:rPr lang="en-GB" sz="2400" dirty="0"/>
              <a:t> the assessment and usually involves a comparison with performance on a test measuring a ‘similar’ aspect or construct e.g. IQ.</a:t>
            </a:r>
            <a:endParaRPr lang="en-GB" sz="900" dirty="0"/>
          </a:p>
          <a:p>
            <a:pPr marL="522288" lvl="1" indent="0" eaLnBrk="1" hangingPunct="1">
              <a:lnSpc>
                <a:spcPct val="90000"/>
              </a:lnSpc>
              <a:buFont typeface="Wingdings" pitchFamily="2" charset="2"/>
              <a:buNone/>
            </a:pPr>
            <a:endParaRPr lang="en-GB" sz="2400" dirty="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1331640" y="2060848"/>
            <a:ext cx="6661422" cy="3168178"/>
          </a:xfrm>
        </p:spPr>
        <p:txBody>
          <a:bodyPr/>
          <a:lstStyle/>
          <a:p>
            <a:pPr marL="0" indent="0" eaLnBrk="1" hangingPunct="1">
              <a:lnSpc>
                <a:spcPct val="90000"/>
              </a:lnSpc>
              <a:buFont typeface="Wingdings" pitchFamily="2" charset="2"/>
              <a:buNone/>
              <a:tabLst/>
            </a:pPr>
            <a:r>
              <a:rPr lang="en-GB" sz="2400" dirty="0"/>
              <a:t>“An overall evaluative judgement of the adequacy and appropriateness of actions and inferences based on test scores …</a:t>
            </a:r>
          </a:p>
          <a:p>
            <a:pPr marL="0" indent="0" eaLnBrk="1" hangingPunct="1">
              <a:lnSpc>
                <a:spcPct val="90000"/>
              </a:lnSpc>
              <a:buFont typeface="Wingdings" pitchFamily="2" charset="2"/>
              <a:buNone/>
              <a:tabLst/>
            </a:pPr>
            <a:endParaRPr lang="en-GB" sz="2400" dirty="0"/>
          </a:p>
          <a:p>
            <a:pPr marL="0" indent="0" eaLnBrk="1" hangingPunct="1">
              <a:lnSpc>
                <a:spcPct val="90000"/>
              </a:lnSpc>
              <a:buFont typeface="Wingdings" pitchFamily="2" charset="2"/>
              <a:buNone/>
              <a:tabLst/>
            </a:pPr>
            <a:r>
              <a:rPr lang="en-GB" sz="2400" dirty="0"/>
              <a:t>… for a fully unified view of validity, it must also be recognised that the appropriateness, meaningfulness and usefulness of score-based inferences depend as well on the social consequences of the testing.”</a:t>
            </a:r>
          </a:p>
        </p:txBody>
      </p:sp>
      <p:sp>
        <p:nvSpPr>
          <p:cNvPr id="5" name="Rectangle 2"/>
          <p:cNvSpPr>
            <a:spLocks noGrp="1" noChangeArrowheads="1"/>
          </p:cNvSpPr>
          <p:nvPr>
            <p:ph type="title"/>
          </p:nvPr>
        </p:nvSpPr>
        <p:spPr>
          <a:xfrm>
            <a:off x="1150938" y="214313"/>
            <a:ext cx="7793037" cy="1462087"/>
          </a:xfrm>
        </p:spPr>
        <p:txBody>
          <a:bodyPr/>
          <a:lstStyle/>
          <a:p>
            <a:pPr eaLnBrk="1" hangingPunct="1"/>
            <a:r>
              <a:rPr lang="en-GB" sz="3600" dirty="0"/>
              <a:t>Extending the concept of validity</a:t>
            </a:r>
          </a:p>
        </p:txBody>
      </p:sp>
      <p:sp>
        <p:nvSpPr>
          <p:cNvPr id="2" name="TextBox 1"/>
          <p:cNvSpPr txBox="1"/>
          <p:nvPr/>
        </p:nvSpPr>
        <p:spPr>
          <a:xfrm>
            <a:off x="1331640" y="5547508"/>
            <a:ext cx="7308131" cy="923330"/>
          </a:xfrm>
          <a:prstGeom prst="rect">
            <a:avLst/>
          </a:prstGeom>
          <a:noFill/>
        </p:spPr>
        <p:txBody>
          <a:bodyPr wrap="square" rtlCol="0">
            <a:spAutoFit/>
          </a:bodyPr>
          <a:lstStyle/>
          <a:p>
            <a:r>
              <a:rPr lang="en-GB" i="1" dirty="0" err="1">
                <a:solidFill>
                  <a:srgbClr val="C00000"/>
                </a:solidFill>
              </a:rPr>
              <a:t>Messick</a:t>
            </a:r>
            <a:r>
              <a:rPr lang="en-GB" i="1" dirty="0">
                <a:solidFill>
                  <a:srgbClr val="C00000"/>
                </a:solidFill>
              </a:rPr>
              <a:t>, S. (1995). "Validity of psychological assessment: Validation of inferences from persons' responses and performances as scientific inquiry into score meaning". American Psychologist. </a:t>
            </a:r>
            <a:r>
              <a:rPr lang="en-GB" b="1" i="1" dirty="0">
                <a:solidFill>
                  <a:srgbClr val="C00000"/>
                </a:solidFill>
              </a:rPr>
              <a:t>50</a:t>
            </a:r>
            <a:r>
              <a:rPr lang="en-GB" i="1" dirty="0">
                <a:solidFill>
                  <a:srgbClr val="C00000"/>
                </a:solidFill>
              </a:rPr>
              <a:t>: 741–749</a:t>
            </a:r>
            <a:endParaRPr lang="en-GB" dirty="0">
              <a:solidFill>
                <a:srgbClr val="C00000"/>
              </a:solidFill>
            </a:endParaRPr>
          </a:p>
        </p:txBody>
      </p:sp>
    </p:spTree>
    <p:extLst>
      <p:ext uri="{BB962C8B-B14F-4D97-AF65-F5344CB8AC3E}">
        <p14:creationId xmlns:p14="http://schemas.microsoft.com/office/powerpoint/2010/main" val="290910634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fade">
                                      <p:cBhvr>
                                        <p:cTn id="7" dur="1000"/>
                                        <p:tgtEl>
                                          <p:spTgt spid="18435">
                                            <p:txEl>
                                              <p:pRg st="0" end="0"/>
                                            </p:txEl>
                                          </p:spTgt>
                                        </p:tgtEl>
                                      </p:cBhvr>
                                    </p:animEffect>
                                    <p:anim calcmode="lin" valueType="num">
                                      <p:cBhvr>
                                        <p:cTn id="8" dur="1000" fill="hold"/>
                                        <p:tgtEl>
                                          <p:spTgt spid="1843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843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8435">
                                            <p:txEl>
                                              <p:pRg st="2" end="2"/>
                                            </p:txEl>
                                          </p:spTgt>
                                        </p:tgtEl>
                                        <p:attrNameLst>
                                          <p:attrName>style.visibility</p:attrName>
                                        </p:attrNameLst>
                                      </p:cBhvr>
                                      <p:to>
                                        <p:strVal val="visible"/>
                                      </p:to>
                                    </p:set>
                                    <p:animEffect transition="in" filter="fade">
                                      <p:cBhvr>
                                        <p:cTn id="14" dur="1000"/>
                                        <p:tgtEl>
                                          <p:spTgt spid="18435">
                                            <p:txEl>
                                              <p:pRg st="2" end="2"/>
                                            </p:txEl>
                                          </p:spTgt>
                                        </p:tgtEl>
                                      </p:cBhvr>
                                    </p:animEffect>
                                    <p:anim calcmode="lin" valueType="num">
                                      <p:cBhvr>
                                        <p:cTn id="15" dur="10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843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GB" sz="3600" dirty="0"/>
              <a:t>Extending the concept of validity</a:t>
            </a:r>
          </a:p>
        </p:txBody>
      </p:sp>
      <p:sp>
        <p:nvSpPr>
          <p:cNvPr id="24579" name="Rectangle 3"/>
          <p:cNvSpPr>
            <a:spLocks noGrp="1" noChangeArrowheads="1"/>
          </p:cNvSpPr>
          <p:nvPr>
            <p:ph type="body" idx="1"/>
          </p:nvPr>
        </p:nvSpPr>
        <p:spPr/>
        <p:txBody>
          <a:bodyPr/>
          <a:lstStyle/>
          <a:p>
            <a:pPr eaLnBrk="1" hangingPunct="1"/>
            <a:r>
              <a:rPr lang="en-GB" sz="2400" dirty="0"/>
              <a:t>Validity of test interpretation and validity of test use</a:t>
            </a:r>
          </a:p>
          <a:p>
            <a:pPr eaLnBrk="1" hangingPunct="1">
              <a:buFont typeface="Wingdings" pitchFamily="2" charset="2"/>
              <a:buNone/>
            </a:pPr>
            <a:endParaRPr lang="en-GB" sz="2400" dirty="0"/>
          </a:p>
          <a:p>
            <a:pPr eaLnBrk="1" hangingPunct="1"/>
            <a:r>
              <a:rPr lang="en-GB" sz="2400" dirty="0"/>
              <a:t>Is the test any good as a measure of the characteristic we want to assess?</a:t>
            </a:r>
          </a:p>
          <a:p>
            <a:pPr eaLnBrk="1" hangingPunct="1">
              <a:buFont typeface="Wingdings" pitchFamily="2" charset="2"/>
              <a:buNone/>
            </a:pPr>
            <a:endParaRPr lang="en-GB" sz="2400" dirty="0"/>
          </a:p>
          <a:p>
            <a:pPr eaLnBrk="1" hangingPunct="1"/>
            <a:r>
              <a:rPr lang="en-GB" sz="2400" dirty="0"/>
              <a:t>Should the test be used for the proposed purposes?</a:t>
            </a:r>
          </a:p>
          <a:p>
            <a:pPr eaLnBrk="1" hangingPunct="1">
              <a:buFont typeface="Wingdings" pitchFamily="2" charset="2"/>
              <a:buNone/>
            </a:pPr>
            <a:endParaRPr lang="en-GB" sz="2400" dirty="0"/>
          </a:p>
          <a:p>
            <a:pPr eaLnBrk="1" hangingPunct="1"/>
            <a:r>
              <a:rPr lang="en-GB" sz="2400" dirty="0"/>
              <a:t>Which leads us (controversially) to …</a:t>
            </a:r>
          </a:p>
        </p:txBody>
      </p:sp>
    </p:spTree>
    <p:extLst>
      <p:ext uri="{BB962C8B-B14F-4D97-AF65-F5344CB8AC3E}">
        <p14:creationId xmlns:p14="http://schemas.microsoft.com/office/powerpoint/2010/main" val="88164758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fade">
                                      <p:cBhvr>
                                        <p:cTn id="7" dur="500"/>
                                        <p:tgtEl>
                                          <p:spTgt spid="245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579">
                                            <p:txEl>
                                              <p:pRg st="2" end="2"/>
                                            </p:txEl>
                                          </p:spTgt>
                                        </p:tgtEl>
                                        <p:attrNameLst>
                                          <p:attrName>style.visibility</p:attrName>
                                        </p:attrNameLst>
                                      </p:cBhvr>
                                      <p:to>
                                        <p:strVal val="visible"/>
                                      </p:to>
                                    </p:set>
                                    <p:animEffect transition="in" filter="fade">
                                      <p:cBhvr>
                                        <p:cTn id="12" dur="500"/>
                                        <p:tgtEl>
                                          <p:spTgt spid="245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579">
                                            <p:txEl>
                                              <p:pRg st="4" end="4"/>
                                            </p:txEl>
                                          </p:spTgt>
                                        </p:tgtEl>
                                        <p:attrNameLst>
                                          <p:attrName>style.visibility</p:attrName>
                                        </p:attrNameLst>
                                      </p:cBhvr>
                                      <p:to>
                                        <p:strVal val="visible"/>
                                      </p:to>
                                    </p:set>
                                    <p:animEffect transition="in" filter="fade">
                                      <p:cBhvr>
                                        <p:cTn id="17" dur="500"/>
                                        <p:tgtEl>
                                          <p:spTgt spid="245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4579">
                                            <p:txEl>
                                              <p:pRg st="6" end="6"/>
                                            </p:txEl>
                                          </p:spTgt>
                                        </p:tgtEl>
                                        <p:attrNameLst>
                                          <p:attrName>style.visibility</p:attrName>
                                        </p:attrNameLst>
                                      </p:cBhvr>
                                      <p:to>
                                        <p:strVal val="visible"/>
                                      </p:to>
                                    </p:set>
                                    <p:animEffect transition="in" filter="fade">
                                      <p:cBhvr>
                                        <p:cTn id="22" dur="500"/>
                                        <p:tgtEl>
                                          <p:spTgt spid="245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GB" sz="3600"/>
              <a:t>… Consequential Validity</a:t>
            </a:r>
          </a:p>
        </p:txBody>
      </p:sp>
      <p:sp>
        <p:nvSpPr>
          <p:cNvPr id="25603" name="Rectangle 3"/>
          <p:cNvSpPr>
            <a:spLocks noGrp="1" noChangeArrowheads="1"/>
          </p:cNvSpPr>
          <p:nvPr>
            <p:ph type="body" idx="1"/>
          </p:nvPr>
        </p:nvSpPr>
        <p:spPr/>
        <p:txBody>
          <a:bodyPr/>
          <a:lstStyle/>
          <a:p>
            <a:pPr eaLnBrk="1" hangingPunct="1">
              <a:lnSpc>
                <a:spcPct val="90000"/>
              </a:lnSpc>
            </a:pPr>
            <a:r>
              <a:rPr lang="en-GB" sz="2400" dirty="0"/>
              <a:t>What are the intended and unintended consequences of the test use?</a:t>
            </a:r>
          </a:p>
          <a:p>
            <a:pPr eaLnBrk="1" hangingPunct="1">
              <a:lnSpc>
                <a:spcPct val="90000"/>
              </a:lnSpc>
              <a:buFont typeface="Wingdings" pitchFamily="2" charset="2"/>
              <a:buNone/>
            </a:pPr>
            <a:endParaRPr lang="en-GB" sz="2400" dirty="0"/>
          </a:p>
          <a:p>
            <a:pPr eaLnBrk="1" hangingPunct="1">
              <a:lnSpc>
                <a:spcPct val="90000"/>
              </a:lnSpc>
            </a:pPr>
            <a:r>
              <a:rPr lang="en-GB" sz="2400" dirty="0"/>
              <a:t>Can these consequences be justified?</a:t>
            </a:r>
          </a:p>
          <a:p>
            <a:pPr eaLnBrk="1" hangingPunct="1">
              <a:lnSpc>
                <a:spcPct val="90000"/>
              </a:lnSpc>
              <a:buFont typeface="Wingdings" pitchFamily="2" charset="2"/>
              <a:buNone/>
            </a:pPr>
            <a:endParaRPr lang="en-GB" sz="2400" dirty="0"/>
          </a:p>
          <a:p>
            <a:pPr eaLnBrk="1" hangingPunct="1">
              <a:lnSpc>
                <a:spcPct val="90000"/>
              </a:lnSpc>
            </a:pPr>
            <a:r>
              <a:rPr lang="en-GB" sz="2400" dirty="0"/>
              <a:t>This requires ethical, not just technical, judgements!</a:t>
            </a:r>
          </a:p>
          <a:p>
            <a:pPr eaLnBrk="1" hangingPunct="1">
              <a:lnSpc>
                <a:spcPct val="90000"/>
              </a:lnSpc>
            </a:pPr>
            <a:endParaRPr lang="en-GB" sz="2400" dirty="0"/>
          </a:p>
          <a:p>
            <a:pPr eaLnBrk="1" hangingPunct="1">
              <a:lnSpc>
                <a:spcPct val="90000"/>
              </a:lnSpc>
              <a:buFont typeface="Wingdings" pitchFamily="2" charset="2"/>
              <a:buNone/>
            </a:pPr>
            <a:r>
              <a:rPr lang="en-GB" sz="2400" dirty="0"/>
              <a:t>	Puts the onus on the assessment designer to consider not only the design, but also the likely uses of the outcomes, and includes consideration of social consequences of the assessment (process).</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4"/>
          <p:cNvSpPr txBox="1">
            <a:spLocks noChangeArrowheads="1"/>
          </p:cNvSpPr>
          <p:nvPr/>
        </p:nvSpPr>
        <p:spPr bwMode="auto">
          <a:xfrm>
            <a:off x="1116013" y="2420938"/>
            <a:ext cx="7127875" cy="283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2400">
                <a:solidFill>
                  <a:schemeClr val="tx2"/>
                </a:solidFill>
                <a:latin typeface="Tahoma" pitchFamily="34" charset="0"/>
              </a:rPr>
              <a:t>So, what can we do to ensure a high level of validity?</a:t>
            </a:r>
          </a:p>
          <a:p>
            <a:pPr eaLnBrk="1" hangingPunct="1">
              <a:spcBef>
                <a:spcPct val="50000"/>
              </a:spcBef>
            </a:pPr>
            <a:endParaRPr lang="en-GB" sz="2400">
              <a:solidFill>
                <a:schemeClr val="tx2"/>
              </a:solidFill>
              <a:latin typeface="Tahoma" pitchFamily="34" charset="0"/>
            </a:endParaRPr>
          </a:p>
          <a:p>
            <a:pPr eaLnBrk="1" hangingPunct="1">
              <a:spcBef>
                <a:spcPct val="50000"/>
              </a:spcBef>
            </a:pPr>
            <a:r>
              <a:rPr lang="en-GB" sz="2400">
                <a:solidFill>
                  <a:schemeClr val="tx2"/>
                </a:solidFill>
                <a:latin typeface="Tahoma" pitchFamily="34" charset="0"/>
              </a:rPr>
              <a:t>What steps can we take to ensure our assessment is as valid as possible?</a:t>
            </a:r>
          </a:p>
          <a:p>
            <a:pPr eaLnBrk="1" hangingPunct="1">
              <a:spcBef>
                <a:spcPct val="50000"/>
              </a:spcBef>
            </a:pPr>
            <a:endParaRPr lang="en-US" sz="2400">
              <a:solidFill>
                <a:schemeClr val="tx2"/>
              </a:solidFill>
              <a:latin typeface="Tahoma" pitchFamily="34" charset="0"/>
            </a:endParaRPr>
          </a:p>
        </p:txBody>
      </p:sp>
      <p:sp>
        <p:nvSpPr>
          <p:cNvPr id="26627" name="Text Box 5"/>
          <p:cNvSpPr txBox="1">
            <a:spLocks noChangeArrowheads="1"/>
          </p:cNvSpPr>
          <p:nvPr/>
        </p:nvSpPr>
        <p:spPr bwMode="auto">
          <a:xfrm>
            <a:off x="1258888" y="908050"/>
            <a:ext cx="659606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GB" sz="3600">
                <a:solidFill>
                  <a:schemeClr val="tx2"/>
                </a:solidFill>
                <a:latin typeface="Tahoma" pitchFamily="34" charset="0"/>
              </a:rPr>
              <a:t>Enhancing and ensuring validity</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755576" y="2636912"/>
            <a:ext cx="7772400" cy="3455640"/>
          </a:xfrm>
        </p:spPr>
        <p:txBody>
          <a:bodyPr/>
          <a:lstStyle/>
          <a:p>
            <a:pPr eaLnBrk="1" hangingPunct="1"/>
            <a:r>
              <a:rPr lang="en-GB" sz="2400" dirty="0"/>
              <a:t>Unlike reliability, it is not possible to measure validity – it is a matter of professional judgement about whether a test is or is not valid (according to what aspects of validity one is considering) </a:t>
            </a:r>
          </a:p>
          <a:p>
            <a:pPr eaLnBrk="1" hangingPunct="1"/>
            <a:endParaRPr lang="en-GB" sz="2400" dirty="0"/>
          </a:p>
          <a:p>
            <a:pPr eaLnBrk="1" hangingPunct="1"/>
            <a:r>
              <a:rPr lang="en-GB" sz="2400" dirty="0"/>
              <a:t>Like reliability, it is desirable to take steps to build in/enhance the validity of the assessment process from the outset and throughout.</a:t>
            </a:r>
          </a:p>
          <a:p>
            <a:pPr eaLnBrk="1" hangingPunct="1"/>
            <a:endParaRPr lang="en-GB" sz="2400" dirty="0"/>
          </a:p>
          <a:p>
            <a:pPr eaLnBrk="1" hangingPunct="1"/>
            <a:endParaRPr lang="en-GB"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GB" sz="3200" dirty="0"/>
              <a:t>Enhancing validity</a:t>
            </a:r>
          </a:p>
        </p:txBody>
      </p:sp>
      <p:sp>
        <p:nvSpPr>
          <p:cNvPr id="28675" name="Rectangle 3"/>
          <p:cNvSpPr>
            <a:spLocks noGrp="1" noChangeArrowheads="1"/>
          </p:cNvSpPr>
          <p:nvPr>
            <p:ph type="body" idx="1"/>
          </p:nvPr>
        </p:nvSpPr>
        <p:spPr/>
        <p:txBody>
          <a:bodyPr/>
          <a:lstStyle/>
          <a:p>
            <a:pPr eaLnBrk="1" hangingPunct="1">
              <a:buFont typeface="Wingdings" pitchFamily="2" charset="2"/>
              <a:buNone/>
            </a:pPr>
            <a:r>
              <a:rPr lang="en-GB" sz="2400" dirty="0"/>
              <a:t>At the curriculum/ course design stage:</a:t>
            </a:r>
          </a:p>
          <a:p>
            <a:pPr eaLnBrk="1" hangingPunct="1">
              <a:buFont typeface="Wingdings" pitchFamily="2" charset="2"/>
              <a:buNone/>
            </a:pPr>
            <a:endParaRPr lang="en-GB" sz="2400" dirty="0"/>
          </a:p>
          <a:p>
            <a:pPr eaLnBrk="1" hangingPunct="1"/>
            <a:r>
              <a:rPr lang="en-GB" sz="2400" dirty="0"/>
              <a:t>Aims and assessment objectives should be as clear as possible</a:t>
            </a:r>
          </a:p>
          <a:p>
            <a:pPr eaLnBrk="1" hangingPunct="1">
              <a:buFont typeface="Wingdings" pitchFamily="2" charset="2"/>
              <a:buNone/>
            </a:pPr>
            <a:endParaRPr lang="en-GB" sz="2400" dirty="0"/>
          </a:p>
          <a:p>
            <a:pPr eaLnBrk="1" hangingPunct="1"/>
            <a:r>
              <a:rPr lang="en-GB" sz="2400" dirty="0"/>
              <a:t>Curriculum should be designed by expert(s) in the field (e.g. teachers, university lecturers, other experts)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675">
                                            <p:txEl>
                                              <p:pRg st="4" end="4"/>
                                            </p:txEl>
                                          </p:spTgt>
                                        </p:tgtEl>
                                        <p:attrNameLst>
                                          <p:attrName>style.visibility</p:attrName>
                                        </p:attrNameLst>
                                      </p:cBhvr>
                                      <p:to>
                                        <p:strVal val="visible"/>
                                      </p:to>
                                    </p:set>
                                    <p:animEffect transition="in" filter="fade">
                                      <p:cBhvr>
                                        <p:cTn id="7" dur="500"/>
                                        <p:tgtEl>
                                          <p:spTgt spid="286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GB" sz="3200" dirty="0"/>
              <a:t>Enhancing validity</a:t>
            </a:r>
          </a:p>
        </p:txBody>
      </p:sp>
      <p:sp>
        <p:nvSpPr>
          <p:cNvPr id="29699" name="Rectangle 3"/>
          <p:cNvSpPr>
            <a:spLocks noGrp="1" noChangeArrowheads="1"/>
          </p:cNvSpPr>
          <p:nvPr>
            <p:ph type="body" idx="1"/>
          </p:nvPr>
        </p:nvSpPr>
        <p:spPr>
          <a:xfrm>
            <a:off x="1182688" y="2017713"/>
            <a:ext cx="7961312" cy="4840287"/>
          </a:xfrm>
        </p:spPr>
        <p:txBody>
          <a:bodyPr/>
          <a:lstStyle/>
          <a:p>
            <a:pPr eaLnBrk="1" hangingPunct="1">
              <a:buFont typeface="Wingdings" pitchFamily="2" charset="2"/>
              <a:buNone/>
            </a:pPr>
            <a:r>
              <a:rPr lang="en-GB" sz="2400" dirty="0"/>
              <a:t>At the assessment design stage:</a:t>
            </a:r>
          </a:p>
          <a:p>
            <a:pPr eaLnBrk="1" hangingPunct="1"/>
            <a:endParaRPr lang="en-GB" sz="800" dirty="0"/>
          </a:p>
          <a:p>
            <a:pPr eaLnBrk="1" hangingPunct="1"/>
            <a:r>
              <a:rPr lang="en-GB" sz="2400" dirty="0"/>
              <a:t>Assessment instruments should be designed by experts in the field (e.g. teachers, university lecturers)</a:t>
            </a:r>
          </a:p>
          <a:p>
            <a:pPr eaLnBrk="1" hangingPunct="1">
              <a:buFont typeface="Wingdings" pitchFamily="2" charset="2"/>
              <a:buNone/>
            </a:pPr>
            <a:endParaRPr lang="en-GB" sz="800" dirty="0"/>
          </a:p>
          <a:p>
            <a:pPr eaLnBrk="1" hangingPunct="1"/>
            <a:r>
              <a:rPr lang="en-GB" sz="2400" dirty="0"/>
              <a:t>Assessment instruments should be selected that are appropriate to the knowledge/ skills to be assessed</a:t>
            </a:r>
          </a:p>
          <a:p>
            <a:pPr eaLnBrk="1" hangingPunct="1">
              <a:buFont typeface="Wingdings" pitchFamily="2" charset="2"/>
              <a:buNone/>
            </a:pPr>
            <a:endParaRPr lang="en-GB" sz="800" dirty="0"/>
          </a:p>
          <a:p>
            <a:pPr eaLnBrk="1" hangingPunct="1"/>
            <a:r>
              <a:rPr lang="en-GB" sz="2400" dirty="0"/>
              <a:t>For exams, a specification should be drawn up (to gauge content validity of the instruments)</a:t>
            </a:r>
          </a:p>
          <a:p>
            <a:pPr eaLnBrk="1" hangingPunct="1">
              <a:buFont typeface="Wingdings" pitchFamily="2" charset="2"/>
              <a:buNone/>
            </a:pPr>
            <a:endParaRPr lang="en-GB" sz="800" dirty="0"/>
          </a:p>
          <a:p>
            <a:pPr eaLnBrk="1" hangingPunct="1"/>
            <a:r>
              <a:rPr lang="en-GB" sz="2400" dirty="0"/>
              <a:t>The weighting of any marks derived from assessment instruments should reflect their relative importance as indicated in the curriculum/ course design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1187450" y="1844675"/>
            <a:ext cx="7637463" cy="5299075"/>
          </a:xfrm>
        </p:spPr>
        <p:txBody>
          <a:bodyPr/>
          <a:lstStyle/>
          <a:p>
            <a:pPr eaLnBrk="1" hangingPunct="1">
              <a:lnSpc>
                <a:spcPct val="90000"/>
              </a:lnSpc>
            </a:pPr>
            <a:r>
              <a:rPr lang="en-GB" sz="2400"/>
              <a:t>The time allocated to each assessment instrument should be appropriate for the purpose intended</a:t>
            </a:r>
          </a:p>
          <a:p>
            <a:pPr eaLnBrk="1" hangingPunct="1">
              <a:lnSpc>
                <a:spcPct val="90000"/>
              </a:lnSpc>
              <a:buFont typeface="Wingdings" pitchFamily="2" charset="2"/>
              <a:buNone/>
            </a:pPr>
            <a:endParaRPr lang="en-GB" sz="900"/>
          </a:p>
          <a:p>
            <a:pPr eaLnBrk="1" hangingPunct="1">
              <a:lnSpc>
                <a:spcPct val="90000"/>
              </a:lnSpc>
            </a:pPr>
            <a:r>
              <a:rPr lang="en-GB" sz="2400"/>
              <a:t>For formal exams a ‘mark scheme’ should be devised, and for less formal assessment a clear statement should be made, indicating clearly how credit is allocated in accordance with relative importance of the assessment objectives</a:t>
            </a:r>
          </a:p>
          <a:p>
            <a:pPr eaLnBrk="1" hangingPunct="1">
              <a:lnSpc>
                <a:spcPct val="90000"/>
              </a:lnSpc>
              <a:buFont typeface="Wingdings" pitchFamily="2" charset="2"/>
              <a:buNone/>
            </a:pPr>
            <a:endParaRPr lang="en-GB" sz="900"/>
          </a:p>
          <a:p>
            <a:pPr eaLnBrk="1" hangingPunct="1">
              <a:lnSpc>
                <a:spcPct val="90000"/>
              </a:lnSpc>
            </a:pPr>
            <a:r>
              <a:rPr lang="en-GB" sz="2400"/>
              <a:t>For formal exams, external independent checking should be undertaken of the assessment instruments and marking criteria/mark schemes</a:t>
            </a:r>
          </a:p>
          <a:p>
            <a:pPr eaLnBrk="1" hangingPunct="1">
              <a:lnSpc>
                <a:spcPct val="90000"/>
              </a:lnSpc>
              <a:buFont typeface="Wingdings" pitchFamily="2" charset="2"/>
              <a:buNone/>
            </a:pPr>
            <a:endParaRPr lang="en-GB" sz="900"/>
          </a:p>
          <a:p>
            <a:pPr eaLnBrk="1" hangingPunct="1">
              <a:lnSpc>
                <a:spcPct val="90000"/>
              </a:lnSpc>
            </a:pPr>
            <a:r>
              <a:rPr lang="en-GB" sz="2400"/>
              <a:t>Where possible, for formal exams questions (especially multiple choice) should be trialled in advance</a:t>
            </a:r>
          </a:p>
        </p:txBody>
      </p:sp>
      <p:sp>
        <p:nvSpPr>
          <p:cNvPr id="4" name="Rectangle 2"/>
          <p:cNvSpPr>
            <a:spLocks noGrp="1" noChangeArrowheads="1"/>
          </p:cNvSpPr>
          <p:nvPr>
            <p:ph type="title"/>
          </p:nvPr>
        </p:nvSpPr>
        <p:spPr>
          <a:xfrm>
            <a:off x="1150938" y="214313"/>
            <a:ext cx="7793037" cy="1462087"/>
          </a:xfrm>
        </p:spPr>
        <p:txBody>
          <a:bodyPr/>
          <a:lstStyle/>
          <a:p>
            <a:pPr eaLnBrk="1" hangingPunct="1"/>
            <a:r>
              <a:rPr lang="en-GB" sz="3200" dirty="0"/>
              <a:t>Enhancing validity</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600"/>
              <a:t>Validity and Reliability</a:t>
            </a:r>
          </a:p>
        </p:txBody>
      </p:sp>
      <p:sp>
        <p:nvSpPr>
          <p:cNvPr id="31747" name="Rectangle 3"/>
          <p:cNvSpPr>
            <a:spLocks noGrp="1" noChangeArrowheads="1"/>
          </p:cNvSpPr>
          <p:nvPr>
            <p:ph type="body" idx="1"/>
          </p:nvPr>
        </p:nvSpPr>
        <p:spPr>
          <a:xfrm>
            <a:off x="755650" y="1989138"/>
            <a:ext cx="7848600" cy="4608512"/>
          </a:xfrm>
        </p:spPr>
        <p:txBody>
          <a:bodyPr/>
          <a:lstStyle/>
          <a:p>
            <a:pPr eaLnBrk="1" hangingPunct="1"/>
            <a:r>
              <a:rPr lang="en-GB" sz="2400" dirty="0"/>
              <a:t>In order to be </a:t>
            </a:r>
            <a:r>
              <a:rPr lang="en-GB" sz="2400" dirty="0">
                <a:solidFill>
                  <a:srgbClr val="009999"/>
                </a:solidFill>
              </a:rPr>
              <a:t>valid</a:t>
            </a:r>
            <a:r>
              <a:rPr lang="en-GB" sz="2400" dirty="0"/>
              <a:t>, assessment must also be </a:t>
            </a:r>
            <a:r>
              <a:rPr lang="en-GB" sz="2400" dirty="0">
                <a:solidFill>
                  <a:srgbClr val="009999"/>
                </a:solidFill>
              </a:rPr>
              <a:t>reliable</a:t>
            </a:r>
          </a:p>
          <a:p>
            <a:pPr eaLnBrk="1" hangingPunct="1"/>
            <a:endParaRPr lang="en-GB" sz="2400" dirty="0"/>
          </a:p>
          <a:p>
            <a:pPr eaLnBrk="1" hangingPunct="1">
              <a:buFont typeface="Wingdings" pitchFamily="2" charset="2"/>
              <a:buNone/>
            </a:pPr>
            <a:r>
              <a:rPr lang="en-GB" sz="2400" dirty="0"/>
              <a:t>	</a:t>
            </a:r>
            <a:r>
              <a:rPr lang="en-GB" sz="2400" dirty="0">
                <a:solidFill>
                  <a:srgbClr val="009999"/>
                </a:solidFill>
              </a:rPr>
              <a:t>… but …</a:t>
            </a:r>
          </a:p>
          <a:p>
            <a:pPr eaLnBrk="1" hangingPunct="1"/>
            <a:endParaRPr lang="en-GB" sz="2400" dirty="0">
              <a:solidFill>
                <a:schemeClr val="hlink"/>
              </a:solidFill>
            </a:endParaRPr>
          </a:p>
          <a:p>
            <a:pPr eaLnBrk="1" hangingPunct="1"/>
            <a:r>
              <a:rPr lang="en-GB" sz="2400" dirty="0"/>
              <a:t>Assessment can be </a:t>
            </a:r>
            <a:r>
              <a:rPr lang="en-GB" sz="2400" dirty="0">
                <a:solidFill>
                  <a:srgbClr val="009999"/>
                </a:solidFill>
              </a:rPr>
              <a:t>reliable</a:t>
            </a:r>
            <a:r>
              <a:rPr lang="en-GB" sz="2400" dirty="0"/>
              <a:t> without being </a:t>
            </a:r>
            <a:r>
              <a:rPr lang="en-GB" sz="2400" dirty="0">
                <a:solidFill>
                  <a:srgbClr val="009999"/>
                </a:solidFill>
              </a:rPr>
              <a:t>valid</a:t>
            </a:r>
          </a:p>
          <a:p>
            <a:pPr eaLnBrk="1" hangingPunct="1"/>
            <a:endParaRPr lang="en-GB" sz="2400" dirty="0"/>
          </a:p>
          <a:p>
            <a:pPr marL="400050" lvl="1" indent="0" eaLnBrk="1" hangingPunct="1">
              <a:buNone/>
            </a:pPr>
            <a:r>
              <a:rPr lang="en-GB" sz="2000" dirty="0"/>
              <a:t>e.g. a multiple choice test may not be a valid test of students’ skills of manipulation in science, but may be totally reliable in consistently generating the same results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fade">
                                      <p:cBhvr>
                                        <p:cTn id="7" dur="500"/>
                                        <p:tgtEl>
                                          <p:spTgt spid="317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747">
                                            <p:txEl>
                                              <p:pRg st="2" end="2"/>
                                            </p:txEl>
                                          </p:spTgt>
                                        </p:tgtEl>
                                        <p:attrNameLst>
                                          <p:attrName>style.visibility</p:attrName>
                                        </p:attrNameLst>
                                      </p:cBhvr>
                                      <p:to>
                                        <p:strVal val="visible"/>
                                      </p:to>
                                    </p:set>
                                    <p:animEffect transition="in" filter="fade">
                                      <p:cBhvr>
                                        <p:cTn id="12" dur="500"/>
                                        <p:tgtEl>
                                          <p:spTgt spid="317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747">
                                            <p:txEl>
                                              <p:pRg st="4" end="4"/>
                                            </p:txEl>
                                          </p:spTgt>
                                        </p:tgtEl>
                                        <p:attrNameLst>
                                          <p:attrName>style.visibility</p:attrName>
                                        </p:attrNameLst>
                                      </p:cBhvr>
                                      <p:to>
                                        <p:strVal val="visible"/>
                                      </p:to>
                                    </p:set>
                                    <p:animEffect transition="in" filter="fade">
                                      <p:cBhvr>
                                        <p:cTn id="17" dur="500"/>
                                        <p:tgtEl>
                                          <p:spTgt spid="31747">
                                            <p:txEl>
                                              <p:pRg st="4" end="4"/>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1747">
                                            <p:txEl>
                                              <p:pRg st="6" end="6"/>
                                            </p:txEl>
                                          </p:spTgt>
                                        </p:tgtEl>
                                        <p:attrNameLst>
                                          <p:attrName>style.visibility</p:attrName>
                                        </p:attrNameLst>
                                      </p:cBhvr>
                                      <p:to>
                                        <p:strVal val="visible"/>
                                      </p:to>
                                    </p:set>
                                    <p:animEffect transition="in" filter="fade">
                                      <p:cBhvr>
                                        <p:cTn id="20" dur="500"/>
                                        <p:tgtEl>
                                          <p:spTgt spid="317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sz="3600" dirty="0"/>
              <a:t>The challenge?</a:t>
            </a:r>
            <a:r>
              <a:rPr lang="en-GB" dirty="0"/>
              <a:t>	</a:t>
            </a:r>
          </a:p>
        </p:txBody>
      </p:sp>
      <p:sp>
        <p:nvSpPr>
          <p:cNvPr id="3" name="Content Placeholder 2"/>
          <p:cNvSpPr>
            <a:spLocks noGrp="1"/>
          </p:cNvSpPr>
          <p:nvPr>
            <p:ph idx="1"/>
          </p:nvPr>
        </p:nvSpPr>
        <p:spPr/>
        <p:txBody>
          <a:bodyPr/>
          <a:lstStyle/>
          <a:p>
            <a:pPr marL="0" indent="0">
              <a:buNone/>
              <a:defRPr/>
            </a:pPr>
            <a:r>
              <a:rPr lang="en-GB" dirty="0"/>
              <a:t>“A grade is an inadequate report of an inaccurate judgement by a biased and variable judge of the extent to which a student has attained an undefined level of mastery of an unknown proportion of an indefinite material.”</a:t>
            </a:r>
          </a:p>
          <a:p>
            <a:pPr marL="0" indent="0">
              <a:buFont typeface="Wingdings" pitchFamily="2" charset="2"/>
              <a:buNone/>
              <a:defRPr/>
            </a:pPr>
            <a:endParaRPr lang="en-GB" dirty="0"/>
          </a:p>
          <a:p>
            <a:pPr marL="0" indent="0" algn="r">
              <a:buFont typeface="Wingdings" pitchFamily="2" charset="2"/>
              <a:buNone/>
              <a:defRPr/>
            </a:pPr>
            <a:r>
              <a:rPr lang="en-GB" sz="1400" dirty="0"/>
              <a:t>[</a:t>
            </a:r>
            <a:r>
              <a:rPr lang="en-GB" sz="1400" dirty="0" err="1"/>
              <a:t>Dressel</a:t>
            </a:r>
            <a:r>
              <a:rPr lang="en-GB" sz="1400" dirty="0"/>
              <a:t>, P. 1983.  One more tilt at the windmill. In, A. W. </a:t>
            </a:r>
            <a:r>
              <a:rPr lang="en-GB" sz="1400" dirty="0" err="1"/>
              <a:t>Cickering</a:t>
            </a:r>
            <a:r>
              <a:rPr lang="en-GB" sz="1400" dirty="0"/>
              <a:t> ed. AAHE Bulletin]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600"/>
              <a:t>Validity and Reliability</a:t>
            </a:r>
          </a:p>
        </p:txBody>
      </p:sp>
      <p:sp>
        <p:nvSpPr>
          <p:cNvPr id="3" name="AutoShape 2" descr="Image result for reliability validit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052" name="Picture 4" descr="http://ccnmtl.columbia.edu/projects/qmss/images/target.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0938" y="3140968"/>
            <a:ext cx="7056780"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5730006"/>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GB" sz="3600" dirty="0"/>
              <a:t>Alternative Quality Indicators</a:t>
            </a:r>
            <a:endParaRPr lang="en-US" sz="2000" dirty="0"/>
          </a:p>
        </p:txBody>
      </p:sp>
      <p:sp>
        <p:nvSpPr>
          <p:cNvPr id="33795" name="Rectangle 3"/>
          <p:cNvSpPr>
            <a:spLocks noGrp="1" noChangeArrowheads="1"/>
          </p:cNvSpPr>
          <p:nvPr>
            <p:ph type="body" idx="1"/>
          </p:nvPr>
        </p:nvSpPr>
        <p:spPr/>
        <p:txBody>
          <a:bodyPr/>
          <a:lstStyle/>
          <a:p>
            <a:pPr eaLnBrk="1" hangingPunct="1"/>
            <a:r>
              <a:rPr lang="en-GB" sz="2400" dirty="0">
                <a:solidFill>
                  <a:srgbClr val="009999"/>
                </a:solidFill>
              </a:rPr>
              <a:t>Curriculum fidelity</a:t>
            </a:r>
            <a:r>
              <a:rPr lang="en-GB" sz="2400" dirty="0"/>
              <a:t>: construct validity for the real world of educational assessment</a:t>
            </a:r>
          </a:p>
          <a:p>
            <a:pPr eaLnBrk="1" hangingPunct="1">
              <a:buFont typeface="Wingdings" pitchFamily="2" charset="2"/>
              <a:buNone/>
            </a:pPr>
            <a:endParaRPr lang="en-GB" sz="2400" dirty="0"/>
          </a:p>
          <a:p>
            <a:pPr eaLnBrk="1" hangingPunct="1"/>
            <a:r>
              <a:rPr lang="en-GB" sz="2400" dirty="0">
                <a:solidFill>
                  <a:srgbClr val="009999"/>
                </a:solidFill>
              </a:rPr>
              <a:t>Dependability</a:t>
            </a:r>
            <a:r>
              <a:rPr lang="en-GB" sz="2400" dirty="0"/>
              <a:t>: the co-optimisation of reliability and validity</a:t>
            </a:r>
          </a:p>
          <a:p>
            <a:pPr eaLnBrk="1" hangingPunct="1">
              <a:buFont typeface="Wingdings" pitchFamily="2" charset="2"/>
              <a:buNone/>
            </a:pPr>
            <a:endParaRPr lang="en-GB" sz="2400" dirty="0"/>
          </a:p>
          <a:p>
            <a:pPr eaLnBrk="1" hangingPunct="1"/>
            <a:r>
              <a:rPr lang="en-GB" sz="2400" dirty="0">
                <a:solidFill>
                  <a:srgbClr val="009999"/>
                </a:solidFill>
              </a:rPr>
              <a:t>Public credibility</a:t>
            </a:r>
            <a:r>
              <a:rPr lang="en-GB" sz="2400" dirty="0"/>
              <a:t>: consistency and comparability</a:t>
            </a:r>
          </a:p>
          <a:p>
            <a:pPr eaLnBrk="1" hangingPunct="1">
              <a:buFont typeface="Wingdings" pitchFamily="2" charset="2"/>
              <a:buNone/>
            </a:pPr>
            <a:endParaRPr lang="en-GB" sz="2400" dirty="0"/>
          </a:p>
          <a:p>
            <a:pPr eaLnBrk="1" hangingPunct="1"/>
            <a:r>
              <a:rPr lang="en-GB" sz="2400" dirty="0">
                <a:solidFill>
                  <a:srgbClr val="009999"/>
                </a:solidFill>
              </a:rPr>
              <a:t>Transferability</a:t>
            </a:r>
            <a:r>
              <a:rPr lang="en-GB" sz="2400" dirty="0"/>
              <a:t>: Does the assessment tell us anything useful for the real world?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fade">
                                      <p:cBhvr>
                                        <p:cTn id="7" dur="500"/>
                                        <p:tgtEl>
                                          <p:spTgt spid="337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3795">
                                            <p:txEl>
                                              <p:pRg st="2" end="2"/>
                                            </p:txEl>
                                          </p:spTgt>
                                        </p:tgtEl>
                                        <p:attrNameLst>
                                          <p:attrName>style.visibility</p:attrName>
                                        </p:attrNameLst>
                                      </p:cBhvr>
                                      <p:to>
                                        <p:strVal val="visible"/>
                                      </p:to>
                                    </p:set>
                                    <p:animEffect transition="in" filter="fade">
                                      <p:cBhvr>
                                        <p:cTn id="12" dur="500"/>
                                        <p:tgtEl>
                                          <p:spTgt spid="3379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3795">
                                            <p:txEl>
                                              <p:pRg st="4" end="4"/>
                                            </p:txEl>
                                          </p:spTgt>
                                        </p:tgtEl>
                                        <p:attrNameLst>
                                          <p:attrName>style.visibility</p:attrName>
                                        </p:attrNameLst>
                                      </p:cBhvr>
                                      <p:to>
                                        <p:strVal val="visible"/>
                                      </p:to>
                                    </p:set>
                                    <p:animEffect transition="in" filter="fade">
                                      <p:cBhvr>
                                        <p:cTn id="17" dur="500"/>
                                        <p:tgtEl>
                                          <p:spTgt spid="3379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3795">
                                            <p:txEl>
                                              <p:pRg st="6" end="6"/>
                                            </p:txEl>
                                          </p:spTgt>
                                        </p:tgtEl>
                                        <p:attrNameLst>
                                          <p:attrName>style.visibility</p:attrName>
                                        </p:attrNameLst>
                                      </p:cBhvr>
                                      <p:to>
                                        <p:strVal val="visible"/>
                                      </p:to>
                                    </p:set>
                                    <p:animEffect transition="in" filter="fade">
                                      <p:cBhvr>
                                        <p:cTn id="22" dur="500"/>
                                        <p:tgtEl>
                                          <p:spTgt spid="3379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z="3600" dirty="0"/>
              <a:t>Alternative Quality Indicators</a:t>
            </a:r>
          </a:p>
        </p:txBody>
      </p:sp>
      <p:sp>
        <p:nvSpPr>
          <p:cNvPr id="34819" name="Rectangle 3"/>
          <p:cNvSpPr>
            <a:spLocks noGrp="1" noChangeArrowheads="1"/>
          </p:cNvSpPr>
          <p:nvPr>
            <p:ph type="body" idx="1"/>
          </p:nvPr>
        </p:nvSpPr>
        <p:spPr>
          <a:xfrm>
            <a:off x="827088" y="2060575"/>
            <a:ext cx="7772400" cy="4114800"/>
          </a:xfrm>
        </p:spPr>
        <p:txBody>
          <a:bodyPr/>
          <a:lstStyle/>
          <a:p>
            <a:pPr eaLnBrk="1" hangingPunct="1">
              <a:buFont typeface="Wingdings" pitchFamily="2" charset="2"/>
              <a:buNone/>
            </a:pPr>
            <a:endParaRPr lang="en-GB" sz="2400" dirty="0"/>
          </a:p>
          <a:p>
            <a:pPr eaLnBrk="1" hangingPunct="1"/>
            <a:r>
              <a:rPr lang="en-GB" sz="2400" dirty="0">
                <a:solidFill>
                  <a:srgbClr val="009999"/>
                </a:solidFill>
              </a:rPr>
              <a:t>Manageability</a:t>
            </a:r>
            <a:r>
              <a:rPr lang="en-GB" sz="2400" dirty="0"/>
              <a:t>: how much time, expertise and other resources does the assessment take, and is it worth it?</a:t>
            </a:r>
          </a:p>
          <a:p>
            <a:pPr eaLnBrk="1" hangingPunct="1"/>
            <a:endParaRPr lang="en-GB" sz="2400" dirty="0"/>
          </a:p>
          <a:p>
            <a:pPr eaLnBrk="1" hangingPunct="1"/>
            <a:r>
              <a:rPr lang="en-GB" sz="2400" dirty="0">
                <a:solidFill>
                  <a:srgbClr val="009999"/>
                </a:solidFill>
              </a:rPr>
              <a:t>Equity</a:t>
            </a:r>
            <a:r>
              <a:rPr lang="en-GB" sz="2400" dirty="0"/>
              <a:t>: is it a fair test?</a:t>
            </a:r>
          </a:p>
          <a:p>
            <a:pPr marL="0" indent="0" eaLnBrk="1" hangingPunct="1">
              <a:buNone/>
            </a:pPr>
            <a:endParaRPr lang="en-GB" sz="2400" dirty="0"/>
          </a:p>
          <a:p>
            <a:pPr marL="0" indent="0" algn="r" eaLnBrk="1" hangingPunct="1">
              <a:buNone/>
            </a:pPr>
            <a:r>
              <a:rPr lang="en-GB" sz="2000" dirty="0"/>
              <a:t>(</a:t>
            </a:r>
            <a:r>
              <a:rPr lang="en-GB" sz="2000" dirty="0" err="1"/>
              <a:t>Gipps</a:t>
            </a:r>
            <a:r>
              <a:rPr lang="en-GB" sz="2000" dirty="0"/>
              <a:t>, 1994)</a:t>
            </a:r>
          </a:p>
          <a:p>
            <a:pPr eaLnBrk="1" hangingPunct="1">
              <a:buFont typeface="Wingdings" pitchFamily="2" charset="2"/>
              <a:buNone/>
            </a:pPr>
            <a:endParaRPr lang="en-US" sz="2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819">
                                            <p:txEl>
                                              <p:pRg st="1" end="1"/>
                                            </p:txEl>
                                          </p:spTgt>
                                        </p:tgtEl>
                                        <p:attrNameLst>
                                          <p:attrName>style.visibility</p:attrName>
                                        </p:attrNameLst>
                                      </p:cBhvr>
                                      <p:to>
                                        <p:strVal val="visible"/>
                                      </p:to>
                                    </p:set>
                                    <p:animEffect transition="in" filter="fade">
                                      <p:cBhvr>
                                        <p:cTn id="7" dur="500"/>
                                        <p:tgtEl>
                                          <p:spTgt spid="3481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4819">
                                            <p:txEl>
                                              <p:pRg st="3" end="3"/>
                                            </p:txEl>
                                          </p:spTgt>
                                        </p:tgtEl>
                                        <p:attrNameLst>
                                          <p:attrName>style.visibility</p:attrName>
                                        </p:attrNameLst>
                                      </p:cBhvr>
                                      <p:to>
                                        <p:strVal val="visible"/>
                                      </p:to>
                                    </p:set>
                                    <p:animEffect transition="in" filter="fade">
                                      <p:cBhvr>
                                        <p:cTn id="12" dur="500"/>
                                        <p:tgtEl>
                                          <p:spTgt spid="34819">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4819">
                                            <p:txEl>
                                              <p:pRg st="5" end="5"/>
                                            </p:txEl>
                                          </p:spTgt>
                                        </p:tgtEl>
                                        <p:attrNameLst>
                                          <p:attrName>style.visibility</p:attrName>
                                        </p:attrNameLst>
                                      </p:cBhvr>
                                      <p:to>
                                        <p:strVal val="visible"/>
                                      </p:to>
                                    </p:set>
                                    <p:animEffect transition="in" filter="fade">
                                      <p:cBhvr>
                                        <p:cTn id="17" dur="500"/>
                                        <p:tgtEl>
                                          <p:spTgt spid="3481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4" name="Picture 5" descr="fairte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2204864"/>
            <a:ext cx="6120358" cy="42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p:cNvSpPr>
            <a:spLocks noGrp="1" noChangeArrowheads="1"/>
          </p:cNvSpPr>
          <p:nvPr>
            <p:ph type="title"/>
          </p:nvPr>
        </p:nvSpPr>
        <p:spPr>
          <a:xfrm>
            <a:off x="1150938" y="214313"/>
            <a:ext cx="7793037" cy="1462087"/>
          </a:xfrm>
        </p:spPr>
        <p:txBody>
          <a:bodyPr/>
          <a:lstStyle/>
          <a:p>
            <a:pPr eaLnBrk="1" hangingPunct="1"/>
            <a:r>
              <a:rPr lang="en-GB" sz="3600" dirty="0"/>
              <a:t>Tests and Fairness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GB" sz="3600" dirty="0"/>
              <a:t>Tests and Fairness</a:t>
            </a:r>
          </a:p>
        </p:txBody>
      </p:sp>
      <p:sp>
        <p:nvSpPr>
          <p:cNvPr id="36867" name="Rectangle 3"/>
          <p:cNvSpPr>
            <a:spLocks noGrp="1" noChangeArrowheads="1"/>
          </p:cNvSpPr>
          <p:nvPr>
            <p:ph type="body" idx="1"/>
          </p:nvPr>
        </p:nvSpPr>
        <p:spPr>
          <a:xfrm>
            <a:off x="755650" y="2133600"/>
            <a:ext cx="7772400" cy="4391025"/>
          </a:xfrm>
        </p:spPr>
        <p:txBody>
          <a:bodyPr/>
          <a:lstStyle/>
          <a:p>
            <a:pPr eaLnBrk="1" hangingPunct="1">
              <a:lnSpc>
                <a:spcPct val="80000"/>
              </a:lnSpc>
            </a:pPr>
            <a:r>
              <a:rPr lang="en-GB" sz="2400" dirty="0"/>
              <a:t>What is your reaction to this cartoon? </a:t>
            </a:r>
          </a:p>
          <a:p>
            <a:pPr eaLnBrk="1" hangingPunct="1">
              <a:lnSpc>
                <a:spcPct val="80000"/>
              </a:lnSpc>
              <a:buFont typeface="Wingdings" pitchFamily="2" charset="2"/>
              <a:buNone/>
            </a:pPr>
            <a:br>
              <a:rPr lang="en-GB" sz="2400" dirty="0"/>
            </a:br>
            <a:r>
              <a:rPr lang="en-GB" sz="2400" dirty="0"/>
              <a:t>On what grounds might we argue that the animals are indeed being given a 'fair test'? </a:t>
            </a:r>
          </a:p>
          <a:p>
            <a:pPr eaLnBrk="1" hangingPunct="1">
              <a:lnSpc>
                <a:spcPct val="80000"/>
              </a:lnSpc>
              <a:buFont typeface="Wingdings" pitchFamily="2" charset="2"/>
              <a:buNone/>
            </a:pPr>
            <a:br>
              <a:rPr lang="en-GB" sz="2400" dirty="0"/>
            </a:br>
            <a:r>
              <a:rPr lang="en-GB" sz="2400" dirty="0"/>
              <a:t>On what grounds might the test be considered 'unfair'? </a:t>
            </a:r>
          </a:p>
          <a:p>
            <a:pPr eaLnBrk="1" hangingPunct="1">
              <a:lnSpc>
                <a:spcPct val="80000"/>
              </a:lnSpc>
              <a:buFont typeface="Wingdings" pitchFamily="2" charset="2"/>
              <a:buNone/>
            </a:pPr>
            <a:endParaRPr lang="en-GB" sz="2400" dirty="0"/>
          </a:p>
          <a:p>
            <a:pPr eaLnBrk="1" hangingPunct="1">
              <a:lnSpc>
                <a:spcPct val="80000"/>
              </a:lnSpc>
              <a:buFont typeface="Wingdings" pitchFamily="2" charset="2"/>
              <a:buNone/>
            </a:pPr>
            <a:r>
              <a:rPr lang="en-GB" sz="2400" dirty="0"/>
              <a:t>	One argument about 'unfairness' in assessment is that assessment simply reproduces and legitimises existing inequalities in society.  How might assessment do this?  Is it a problem?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body" idx="1"/>
          </p:nvPr>
        </p:nvSpPr>
        <p:spPr/>
        <p:txBody>
          <a:bodyPr/>
          <a:lstStyle/>
          <a:p>
            <a:pPr eaLnBrk="1" hangingPunct="1">
              <a:lnSpc>
                <a:spcPct val="80000"/>
              </a:lnSpc>
            </a:pPr>
            <a:endParaRPr lang="en-GB" sz="2400"/>
          </a:p>
          <a:p>
            <a:pPr eaLnBrk="1" hangingPunct="1">
              <a:lnSpc>
                <a:spcPct val="80000"/>
              </a:lnSpc>
            </a:pPr>
            <a:r>
              <a:rPr lang="en-GB" sz="2400"/>
              <a:t>An alternative argument is that an assessment instrument can itself be a source of inequality, by favouring some groups or individuals over others.  How might it do this?  Are there any ways of dealing with this?</a:t>
            </a:r>
          </a:p>
          <a:p>
            <a:pPr eaLnBrk="1" hangingPunct="1">
              <a:lnSpc>
                <a:spcPct val="80000"/>
              </a:lnSpc>
            </a:pPr>
            <a:endParaRPr lang="en-GB" sz="2400"/>
          </a:p>
          <a:p>
            <a:pPr eaLnBrk="1" hangingPunct="1">
              <a:lnSpc>
                <a:spcPct val="80000"/>
              </a:lnSpc>
            </a:pPr>
            <a:r>
              <a:rPr lang="en-GB" sz="2400"/>
              <a:t>How do you think 'fair assessment' can be achieved (or approached) in practice?  How would we know in practice if an assessment is in fact 'fair'?</a:t>
            </a:r>
          </a:p>
          <a:p>
            <a:pPr eaLnBrk="1" hangingPunct="1">
              <a:lnSpc>
                <a:spcPct val="80000"/>
              </a:lnSpc>
            </a:pPr>
            <a:endParaRPr lang="en-GB" sz="2400"/>
          </a:p>
        </p:txBody>
      </p:sp>
      <p:sp>
        <p:nvSpPr>
          <p:cNvPr id="5" name="Rectangle 2"/>
          <p:cNvSpPr>
            <a:spLocks noGrp="1" noChangeArrowheads="1"/>
          </p:cNvSpPr>
          <p:nvPr>
            <p:ph type="title"/>
          </p:nvPr>
        </p:nvSpPr>
        <p:spPr>
          <a:xfrm>
            <a:off x="1150938" y="214313"/>
            <a:ext cx="7793037" cy="1462087"/>
          </a:xfrm>
        </p:spPr>
        <p:txBody>
          <a:bodyPr/>
          <a:lstStyle/>
          <a:p>
            <a:pPr eaLnBrk="1" hangingPunct="1"/>
            <a:r>
              <a:rPr lang="en-GB" sz="3600" dirty="0"/>
              <a:t>Tests and Fairness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GB" sz="3600" dirty="0"/>
              <a:t>Validity </a:t>
            </a:r>
            <a:r>
              <a:rPr lang="en-GB" sz="3600" u="sng" dirty="0"/>
              <a:t>and</a:t>
            </a:r>
            <a:r>
              <a:rPr lang="en-GB" sz="3600" dirty="0"/>
              <a:t> Reliability: </a:t>
            </a:r>
            <a:br>
              <a:rPr lang="en-GB" sz="3600" dirty="0"/>
            </a:br>
            <a:r>
              <a:rPr lang="en-GB" sz="3600" dirty="0"/>
              <a:t>Can We Have Both?</a:t>
            </a:r>
          </a:p>
        </p:txBody>
      </p:sp>
      <p:sp>
        <p:nvSpPr>
          <p:cNvPr id="45059" name="Rectangle 3"/>
          <p:cNvSpPr>
            <a:spLocks noGrp="1" noChangeArrowheads="1"/>
          </p:cNvSpPr>
          <p:nvPr>
            <p:ph type="body" idx="1"/>
          </p:nvPr>
        </p:nvSpPr>
        <p:spPr>
          <a:xfrm>
            <a:off x="899592" y="2132856"/>
            <a:ext cx="7344742" cy="4114800"/>
          </a:xfrm>
        </p:spPr>
        <p:txBody>
          <a:bodyPr/>
          <a:lstStyle/>
          <a:p>
            <a:pPr marL="0" indent="0" eaLnBrk="1" hangingPunct="1">
              <a:buNone/>
            </a:pPr>
            <a:r>
              <a:rPr lang="en-GB" sz="2400" dirty="0"/>
              <a:t>“… the greater the attempt to control an assessment task in order to ensure reliable measurement, the greater is the temptation to diminish its ‘reality’, meaning or validity.  The question often comes down to where we wish to draw the line between accurate measurement of the trivial, and unstable measurement of the important.”</a:t>
            </a:r>
          </a:p>
          <a:p>
            <a:pPr eaLnBrk="1" hangingPunct="1"/>
            <a:endParaRPr lang="en-GB" sz="2400" dirty="0"/>
          </a:p>
          <a:p>
            <a:pPr eaLnBrk="1" hangingPunct="1">
              <a:buFont typeface="Wingdings" pitchFamily="2" charset="2"/>
              <a:buNone/>
            </a:pPr>
            <a:r>
              <a:rPr lang="en-GB" dirty="0"/>
              <a:t>	</a:t>
            </a:r>
            <a:r>
              <a:rPr lang="en-GB" sz="1600" dirty="0"/>
              <a:t>Schwarz, P. &amp; Webb, G., eds., 2002.  </a:t>
            </a:r>
            <a:r>
              <a:rPr lang="en-GB" sz="1600" i="1" dirty="0"/>
              <a:t>Assessment: Case studies, experience and practice from Higher Education. </a:t>
            </a:r>
            <a:r>
              <a:rPr lang="en-GB" sz="1600" dirty="0"/>
              <a:t> London: </a:t>
            </a:r>
            <a:r>
              <a:rPr lang="en-GB" sz="1600" dirty="0" err="1"/>
              <a:t>Kogan</a:t>
            </a:r>
            <a:r>
              <a:rPr lang="en-GB" sz="1600" dirty="0"/>
              <a:t> Page. (p.4)</a:t>
            </a:r>
          </a:p>
          <a:p>
            <a:pPr eaLnBrk="1" hangingPunct="1"/>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GB" sz="3600"/>
              <a:t>Fitness for Purpose</a:t>
            </a:r>
            <a:endParaRPr lang="en-US" sz="3600"/>
          </a:p>
        </p:txBody>
      </p:sp>
      <p:sp>
        <p:nvSpPr>
          <p:cNvPr id="38915" name="Rectangle 3"/>
          <p:cNvSpPr>
            <a:spLocks noGrp="1" noChangeArrowheads="1"/>
          </p:cNvSpPr>
          <p:nvPr>
            <p:ph type="body" idx="1"/>
          </p:nvPr>
        </p:nvSpPr>
        <p:spPr>
          <a:xfrm>
            <a:off x="900113" y="2133600"/>
            <a:ext cx="7772400" cy="4114800"/>
          </a:xfrm>
        </p:spPr>
        <p:txBody>
          <a:bodyPr/>
          <a:lstStyle/>
          <a:p>
            <a:pPr eaLnBrk="1" hangingPunct="1"/>
            <a:r>
              <a:rPr lang="en-GB" sz="2400" dirty="0"/>
              <a:t>Quality can only be judged in relation to the </a:t>
            </a:r>
            <a:r>
              <a:rPr lang="en-GB" sz="2400" dirty="0">
                <a:solidFill>
                  <a:srgbClr val="009999"/>
                </a:solidFill>
              </a:rPr>
              <a:t>purpose</a:t>
            </a:r>
            <a:r>
              <a:rPr lang="en-GB" sz="2400" dirty="0"/>
              <a:t> of the assessment</a:t>
            </a:r>
          </a:p>
          <a:p>
            <a:pPr eaLnBrk="1" hangingPunct="1">
              <a:buFont typeface="Wingdings" pitchFamily="2" charset="2"/>
              <a:buNone/>
            </a:pPr>
            <a:endParaRPr lang="en-GB" sz="2400" dirty="0"/>
          </a:p>
          <a:p>
            <a:pPr eaLnBrk="1" hangingPunct="1"/>
            <a:r>
              <a:rPr lang="en-GB" sz="2400" dirty="0"/>
              <a:t>Any or all of the indicators can be considered, but always in relation to </a:t>
            </a:r>
            <a:r>
              <a:rPr lang="en-GB" sz="2400" dirty="0">
                <a:solidFill>
                  <a:srgbClr val="009999"/>
                </a:solidFill>
              </a:rPr>
              <a:t>why</a:t>
            </a:r>
            <a:r>
              <a:rPr lang="en-GB" sz="2400" dirty="0"/>
              <a:t> you are doing the assessment</a:t>
            </a:r>
          </a:p>
          <a:p>
            <a:pPr eaLnBrk="1" hangingPunct="1">
              <a:buFont typeface="Wingdings" pitchFamily="2" charset="2"/>
              <a:buNone/>
            </a:pPr>
            <a:endParaRPr lang="en-GB" sz="2400" dirty="0"/>
          </a:p>
          <a:p>
            <a:pPr eaLnBrk="1" hangingPunct="1"/>
            <a:r>
              <a:rPr lang="en-GB" sz="2400" dirty="0"/>
              <a:t>So how </a:t>
            </a:r>
            <a:r>
              <a:rPr lang="en-GB" sz="2400" dirty="0">
                <a:solidFill>
                  <a:srgbClr val="009999"/>
                </a:solidFill>
              </a:rPr>
              <a:t>fit</a:t>
            </a:r>
            <a:r>
              <a:rPr lang="en-GB" sz="2400" dirty="0"/>
              <a:t> is the assessment for its </a:t>
            </a:r>
            <a:r>
              <a:rPr lang="en-GB" sz="2400" dirty="0">
                <a:solidFill>
                  <a:srgbClr val="009999"/>
                </a:solidFill>
              </a:rPr>
              <a:t>purpose</a:t>
            </a:r>
            <a:r>
              <a:rPr lang="en-GB" sz="2400" dirty="0"/>
              <a:t>, in terms of …</a:t>
            </a:r>
            <a:endParaRPr lang="en-US" sz="2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fade">
                                      <p:cBhvr>
                                        <p:cTn id="7" dur="500"/>
                                        <p:tgtEl>
                                          <p:spTgt spid="389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8915">
                                            <p:txEl>
                                              <p:pRg st="2" end="2"/>
                                            </p:txEl>
                                          </p:spTgt>
                                        </p:tgtEl>
                                        <p:attrNameLst>
                                          <p:attrName>style.visibility</p:attrName>
                                        </p:attrNameLst>
                                      </p:cBhvr>
                                      <p:to>
                                        <p:strVal val="visible"/>
                                      </p:to>
                                    </p:set>
                                    <p:animEffect transition="in" filter="fade">
                                      <p:cBhvr>
                                        <p:cTn id="12" dur="500"/>
                                        <p:tgtEl>
                                          <p:spTgt spid="3891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8915">
                                            <p:txEl>
                                              <p:pRg st="4" end="4"/>
                                            </p:txEl>
                                          </p:spTgt>
                                        </p:tgtEl>
                                        <p:attrNameLst>
                                          <p:attrName>style.visibility</p:attrName>
                                        </p:attrNameLst>
                                      </p:cBhvr>
                                      <p:to>
                                        <p:strVal val="visible"/>
                                      </p:to>
                                    </p:set>
                                    <p:animEffect transition="in" filter="fade">
                                      <p:cBhvr>
                                        <p:cTn id="17" dur="500"/>
                                        <p:tgtEl>
                                          <p:spTgt spid="389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GB" sz="3600" dirty="0"/>
              <a:t>Fitness for Purpose</a:t>
            </a:r>
            <a:endParaRPr lang="en-GB" sz="2800" dirty="0"/>
          </a:p>
        </p:txBody>
      </p:sp>
      <p:sp>
        <p:nvSpPr>
          <p:cNvPr id="39939" name="Rectangle 3"/>
          <p:cNvSpPr>
            <a:spLocks noGrp="1" noChangeArrowheads="1"/>
          </p:cNvSpPr>
          <p:nvPr>
            <p:ph type="body" idx="1"/>
          </p:nvPr>
        </p:nvSpPr>
        <p:spPr>
          <a:xfrm>
            <a:off x="611188" y="2133600"/>
            <a:ext cx="7772400" cy="4391025"/>
          </a:xfrm>
        </p:spPr>
        <p:txBody>
          <a:bodyPr/>
          <a:lstStyle/>
          <a:p>
            <a:pPr eaLnBrk="1" hangingPunct="1">
              <a:lnSpc>
                <a:spcPct val="90000"/>
              </a:lnSpc>
            </a:pPr>
            <a:r>
              <a:rPr lang="en-GB" sz="2400" dirty="0"/>
              <a:t>nature of the curriculum area (e.g. art, mathematics)</a:t>
            </a:r>
          </a:p>
          <a:p>
            <a:pPr eaLnBrk="1" hangingPunct="1">
              <a:lnSpc>
                <a:spcPct val="90000"/>
              </a:lnSpc>
              <a:buFont typeface="Wingdings" pitchFamily="2" charset="2"/>
              <a:buNone/>
            </a:pPr>
            <a:endParaRPr lang="en-GB" sz="800" dirty="0"/>
          </a:p>
          <a:p>
            <a:pPr eaLnBrk="1" hangingPunct="1">
              <a:lnSpc>
                <a:spcPct val="90000"/>
              </a:lnSpc>
            </a:pPr>
            <a:r>
              <a:rPr lang="en-GB" sz="2400" dirty="0"/>
              <a:t>aims and objectives of the curriculum</a:t>
            </a:r>
          </a:p>
          <a:p>
            <a:pPr eaLnBrk="1" hangingPunct="1">
              <a:lnSpc>
                <a:spcPct val="90000"/>
              </a:lnSpc>
              <a:buFont typeface="Wingdings" pitchFamily="2" charset="2"/>
              <a:buNone/>
            </a:pPr>
            <a:endParaRPr lang="en-GB" sz="800" dirty="0"/>
          </a:p>
          <a:p>
            <a:pPr eaLnBrk="1" hangingPunct="1">
              <a:lnSpc>
                <a:spcPct val="90000"/>
              </a:lnSpc>
            </a:pPr>
            <a:r>
              <a:rPr lang="en-GB" sz="2400" dirty="0"/>
              <a:t>consistency with philosophy of teaching and learning</a:t>
            </a:r>
          </a:p>
          <a:p>
            <a:pPr eaLnBrk="1" hangingPunct="1">
              <a:lnSpc>
                <a:spcPct val="90000"/>
              </a:lnSpc>
              <a:buFont typeface="Wingdings" pitchFamily="2" charset="2"/>
              <a:buNone/>
            </a:pPr>
            <a:endParaRPr lang="en-GB" sz="800" dirty="0"/>
          </a:p>
          <a:p>
            <a:pPr eaLnBrk="1" hangingPunct="1">
              <a:lnSpc>
                <a:spcPct val="90000"/>
              </a:lnSpc>
            </a:pPr>
            <a:r>
              <a:rPr lang="en-GB" sz="2400" dirty="0"/>
              <a:t>purpose for which assessment outcomes are required</a:t>
            </a:r>
          </a:p>
          <a:p>
            <a:pPr eaLnBrk="1" hangingPunct="1">
              <a:lnSpc>
                <a:spcPct val="90000"/>
              </a:lnSpc>
              <a:buFont typeface="Wingdings" pitchFamily="2" charset="2"/>
              <a:buNone/>
            </a:pPr>
            <a:endParaRPr lang="en-GB" sz="800" dirty="0"/>
          </a:p>
          <a:p>
            <a:pPr eaLnBrk="1" hangingPunct="1">
              <a:lnSpc>
                <a:spcPct val="90000"/>
              </a:lnSpc>
            </a:pPr>
            <a:r>
              <a:rPr lang="en-GB" sz="2400" dirty="0"/>
              <a:t>prior knowledge or skills of students to be assessed</a:t>
            </a:r>
          </a:p>
          <a:p>
            <a:pPr eaLnBrk="1" hangingPunct="1">
              <a:lnSpc>
                <a:spcPct val="90000"/>
              </a:lnSpc>
              <a:buFont typeface="Wingdings" pitchFamily="2" charset="2"/>
              <a:buNone/>
            </a:pPr>
            <a:endParaRPr lang="en-GB" sz="800" dirty="0"/>
          </a:p>
          <a:p>
            <a:pPr eaLnBrk="1" hangingPunct="1">
              <a:lnSpc>
                <a:spcPct val="90000"/>
              </a:lnSpc>
            </a:pPr>
            <a:r>
              <a:rPr lang="en-GB" sz="2400" dirty="0"/>
              <a:t>time available (preparation, analysis)</a:t>
            </a:r>
          </a:p>
          <a:p>
            <a:pPr eaLnBrk="1" hangingPunct="1">
              <a:lnSpc>
                <a:spcPct val="90000"/>
              </a:lnSpc>
              <a:buFont typeface="Wingdings" pitchFamily="2" charset="2"/>
              <a:buNone/>
            </a:pPr>
            <a:endParaRPr lang="en-GB" sz="900" dirty="0"/>
          </a:p>
          <a:p>
            <a:pPr eaLnBrk="1" hangingPunct="1">
              <a:lnSpc>
                <a:spcPct val="90000"/>
              </a:lnSpc>
            </a:pPr>
            <a:r>
              <a:rPr lang="en-GB" sz="2400" dirty="0"/>
              <a:t>who will use the results?  how will the results be interpreted?</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GB" sz="3600" dirty="0"/>
              <a:t>Fitness for Purpose</a:t>
            </a:r>
            <a:endParaRPr lang="en-GB" sz="2800" dirty="0"/>
          </a:p>
        </p:txBody>
      </p:sp>
      <p:sp>
        <p:nvSpPr>
          <p:cNvPr id="40963" name="Rectangle 3"/>
          <p:cNvSpPr>
            <a:spLocks noGrp="1" noChangeArrowheads="1"/>
          </p:cNvSpPr>
          <p:nvPr>
            <p:ph type="body" idx="1"/>
          </p:nvPr>
        </p:nvSpPr>
        <p:spPr/>
        <p:txBody>
          <a:bodyPr/>
          <a:lstStyle/>
          <a:p>
            <a:pPr eaLnBrk="1" hangingPunct="1"/>
            <a:r>
              <a:rPr lang="en-GB" sz="2400" dirty="0"/>
              <a:t>The judgement of fitness for purpose will generally involve determining whether an 'appropriate' balance has been achieved across a range of quality indicators</a:t>
            </a:r>
          </a:p>
          <a:p>
            <a:pPr eaLnBrk="1" hangingPunct="1"/>
            <a:endParaRPr lang="en-GB" sz="2400" dirty="0"/>
          </a:p>
          <a:p>
            <a:pPr eaLnBrk="1" hangingPunct="1"/>
            <a:r>
              <a:rPr lang="en-GB" sz="2400" dirty="0"/>
              <a:t>The appropriateness of the balance will be judged in terms of the purpose(s) for which the assessment is being carried out</a:t>
            </a:r>
            <a:br>
              <a:rPr lang="en-GB" sz="2400" dirty="0"/>
            </a:b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fade">
                                      <p:cBhvr>
                                        <p:cTn id="7" dur="500"/>
                                        <p:tgtEl>
                                          <p:spTgt spid="409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63">
                                            <p:txEl>
                                              <p:pRg st="2" end="2"/>
                                            </p:txEl>
                                          </p:spTgt>
                                        </p:tgtEl>
                                        <p:attrNameLst>
                                          <p:attrName>style.visibility</p:attrName>
                                        </p:attrNameLst>
                                      </p:cBhvr>
                                      <p:to>
                                        <p:strVal val="visible"/>
                                      </p:to>
                                    </p:set>
                                    <p:animEffect transition="in" filter="fade">
                                      <p:cBhvr>
                                        <p:cTn id="12" dur="500"/>
                                        <p:tgtEl>
                                          <p:spTgt spid="409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684213" y="2392363"/>
            <a:ext cx="7772400" cy="4465637"/>
          </a:xfrm>
        </p:spPr>
        <p:txBody>
          <a:bodyPr/>
          <a:lstStyle/>
          <a:p>
            <a:pPr eaLnBrk="1" hangingPunct="1">
              <a:buFont typeface="Wingdings" pitchFamily="2" charset="2"/>
              <a:buNone/>
            </a:pPr>
            <a:r>
              <a:rPr lang="en-GB" sz="2800" dirty="0"/>
              <a:t>	</a:t>
            </a:r>
            <a:r>
              <a:rPr lang="en-GB" sz="2400" dirty="0"/>
              <a:t>If we are using assessment evidence to help us make decisions about learners then we need to have confidence that, as far as possible, those decisions are the right ones, that they are justifiable.  The more important the decisions are, or the more difficult it is to reverse them, the more important it is that we have confidence in the evidence on which the decisions are based </a:t>
            </a:r>
            <a:r>
              <a:rPr lang="en-GB" sz="2400" i="1" dirty="0"/>
              <a:t>and in our interpretation of that evidence</a:t>
            </a:r>
            <a:r>
              <a:rPr lang="en-GB" sz="2400" dirty="0"/>
              <a:t>.</a:t>
            </a:r>
          </a:p>
          <a:p>
            <a:pPr eaLnBrk="1" hangingPunct="1">
              <a:buFont typeface="Wingdings" pitchFamily="2" charset="2"/>
              <a:buNone/>
            </a:pPr>
            <a:r>
              <a:rPr lang="en-GB" sz="2800" dirty="0"/>
              <a:t>	</a:t>
            </a:r>
          </a:p>
        </p:txBody>
      </p:sp>
      <p:sp>
        <p:nvSpPr>
          <p:cNvPr id="4" name="Rectangle 2"/>
          <p:cNvSpPr>
            <a:spLocks noGrp="1" noChangeArrowheads="1"/>
          </p:cNvSpPr>
          <p:nvPr>
            <p:ph type="title"/>
          </p:nvPr>
        </p:nvSpPr>
        <p:spPr>
          <a:xfrm>
            <a:off x="1150938" y="214313"/>
            <a:ext cx="7793037" cy="1462087"/>
          </a:xfrm>
        </p:spPr>
        <p:txBody>
          <a:bodyPr/>
          <a:lstStyle/>
          <a:p>
            <a:pPr eaLnBrk="1" hangingPunct="1"/>
            <a:r>
              <a:rPr lang="en-GB" sz="3600" dirty="0"/>
              <a:t>The importance of quality</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1187450" y="765175"/>
            <a:ext cx="8226425" cy="863600"/>
          </a:xfrm>
        </p:spPr>
        <p:txBody>
          <a:bodyPr/>
          <a:lstStyle/>
          <a:p>
            <a:pPr eaLnBrk="1" hangingPunct="1"/>
            <a:r>
              <a:rPr lang="en-GB" sz="3600"/>
              <a:t>Some Readings</a:t>
            </a:r>
            <a:endParaRPr lang="en-US" sz="3600"/>
          </a:p>
        </p:txBody>
      </p:sp>
      <p:sp>
        <p:nvSpPr>
          <p:cNvPr id="49155" name="Rectangle 3"/>
          <p:cNvSpPr>
            <a:spLocks noGrp="1" noChangeArrowheads="1"/>
          </p:cNvSpPr>
          <p:nvPr>
            <p:ph type="body" idx="1"/>
          </p:nvPr>
        </p:nvSpPr>
        <p:spPr>
          <a:xfrm>
            <a:off x="468313" y="2133600"/>
            <a:ext cx="8226425" cy="4899025"/>
          </a:xfrm>
        </p:spPr>
        <p:txBody>
          <a:bodyPr/>
          <a:lstStyle/>
          <a:p>
            <a:pPr eaLnBrk="1" hangingPunct="1">
              <a:lnSpc>
                <a:spcPct val="80000"/>
              </a:lnSpc>
            </a:pPr>
            <a:r>
              <a:rPr lang="en-GB" sz="2000"/>
              <a:t>Black, P., 1998.  </a:t>
            </a:r>
            <a:r>
              <a:rPr lang="en-GB" sz="2000" i="1"/>
              <a:t>Testing: Friend or Foe.</a:t>
            </a:r>
            <a:r>
              <a:rPr lang="en-GB" sz="2000"/>
              <a:t>  London: Falmer.</a:t>
            </a:r>
          </a:p>
          <a:p>
            <a:pPr eaLnBrk="1" hangingPunct="1">
              <a:lnSpc>
                <a:spcPct val="80000"/>
              </a:lnSpc>
            </a:pPr>
            <a:r>
              <a:rPr lang="en-GB" sz="2000"/>
              <a:t>Crooks, T. J., Kane, M. T. &amp; Cohen, A. S., 1996.  Threats to the Valid use of Assessments.  </a:t>
            </a:r>
            <a:r>
              <a:rPr lang="en-GB" sz="2000" i="1"/>
              <a:t>Assessment in Education</a:t>
            </a:r>
            <a:r>
              <a:rPr lang="en-GB" sz="2000"/>
              <a:t>, 3(3), pp.265-285.</a:t>
            </a:r>
          </a:p>
          <a:p>
            <a:pPr eaLnBrk="1" hangingPunct="1">
              <a:lnSpc>
                <a:spcPct val="80000"/>
              </a:lnSpc>
            </a:pPr>
            <a:r>
              <a:rPr lang="en-GB" sz="2000"/>
              <a:t>Gipps, C., 1994.  </a:t>
            </a:r>
            <a:r>
              <a:rPr lang="en-GB" sz="2000" i="1"/>
              <a:t>Beyond Testing: Towards a theory of educational assessment. </a:t>
            </a:r>
            <a:r>
              <a:rPr lang="en-GB" sz="2000"/>
              <a:t> London: Falmer.</a:t>
            </a:r>
          </a:p>
          <a:p>
            <a:pPr eaLnBrk="1" hangingPunct="1">
              <a:lnSpc>
                <a:spcPct val="80000"/>
              </a:lnSpc>
            </a:pPr>
            <a:r>
              <a:rPr lang="en-GB" sz="2000"/>
              <a:t>Harlen, W., ed., 1994.  </a:t>
            </a:r>
            <a:r>
              <a:rPr lang="en-GB" sz="2000" i="1"/>
              <a:t>Enhancing Quality in Assessment. </a:t>
            </a:r>
            <a:r>
              <a:rPr lang="en-GB" sz="2000"/>
              <a:t> London: Paul Chapman.</a:t>
            </a:r>
          </a:p>
          <a:p>
            <a:pPr eaLnBrk="1" hangingPunct="1">
              <a:lnSpc>
                <a:spcPct val="80000"/>
              </a:lnSpc>
            </a:pPr>
            <a:r>
              <a:rPr lang="en-GB" sz="2000"/>
              <a:t>Harlen, W., 2005.  Trusting teachers’ judgement: research evidence of the reliability and validity of teachers’ assessment used for summative purposes. </a:t>
            </a:r>
            <a:r>
              <a:rPr lang="en-GB" sz="2000" i="1"/>
              <a:t>Research Papers in Education</a:t>
            </a:r>
            <a:r>
              <a:rPr lang="en-GB" sz="2000"/>
              <a:t>, 20(3), pp.245-270.</a:t>
            </a:r>
          </a:p>
          <a:p>
            <a:pPr eaLnBrk="1" hangingPunct="1">
              <a:lnSpc>
                <a:spcPct val="80000"/>
              </a:lnSpc>
            </a:pPr>
            <a:r>
              <a:rPr lang="en-GB" sz="2000"/>
              <a:t>Wiliam, D., 1992.  Some technical issues in assessment: a user’s guide. </a:t>
            </a:r>
            <a:r>
              <a:rPr lang="en-GB" sz="2000" i="1"/>
              <a:t>British Journal of Curriculum and Assessment</a:t>
            </a:r>
            <a:r>
              <a:rPr lang="en-GB" sz="2000"/>
              <a:t>, 2(3), pp.11-20.</a:t>
            </a:r>
          </a:p>
          <a:p>
            <a:pPr eaLnBrk="1" hangingPunct="1">
              <a:lnSpc>
                <a:spcPct val="80000"/>
              </a:lnSpc>
              <a:buFont typeface="Wingdings" pitchFamily="2" charset="2"/>
              <a:buNone/>
            </a:pPr>
            <a:endParaRPr lang="en-US" sz="200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683568" y="2564904"/>
            <a:ext cx="7772400" cy="2880146"/>
          </a:xfrm>
        </p:spPr>
        <p:txBody>
          <a:bodyPr anchor="t"/>
          <a:lstStyle/>
          <a:p>
            <a:pPr marL="0" indent="12700" eaLnBrk="1" hangingPunct="1">
              <a:buFont typeface="Wingdings" pitchFamily="2" charset="2"/>
              <a:buNone/>
            </a:pPr>
            <a:r>
              <a:rPr lang="en-GB" sz="2800" dirty="0"/>
              <a:t>In particular, we must be sure that we can </a:t>
            </a:r>
            <a:r>
              <a:rPr lang="en-GB" sz="2800" dirty="0">
                <a:solidFill>
                  <a:srgbClr val="009999"/>
                </a:solidFill>
              </a:rPr>
              <a:t>trust the evidence</a:t>
            </a:r>
            <a:r>
              <a:rPr lang="en-GB" sz="2800" dirty="0"/>
              <a:t> and we must be sure that the </a:t>
            </a:r>
            <a:r>
              <a:rPr lang="en-GB" sz="2800" dirty="0">
                <a:solidFill>
                  <a:srgbClr val="C00000"/>
                </a:solidFill>
              </a:rPr>
              <a:t>evidence is appropriate</a:t>
            </a:r>
            <a:r>
              <a:rPr lang="en-GB" sz="2800" dirty="0"/>
              <a:t> to the decision that we are making.  The first of these conditions is covered by the concept of </a:t>
            </a:r>
            <a:r>
              <a:rPr lang="en-GB" sz="2800" dirty="0">
                <a:solidFill>
                  <a:srgbClr val="008080"/>
                </a:solidFill>
              </a:rPr>
              <a:t>reliability</a:t>
            </a:r>
            <a:r>
              <a:rPr lang="en-GB" sz="2800" dirty="0"/>
              <a:t> and the second by the concept of </a:t>
            </a:r>
            <a:r>
              <a:rPr lang="en-GB" sz="2800" dirty="0">
                <a:solidFill>
                  <a:srgbClr val="C00000"/>
                </a:solidFill>
              </a:rPr>
              <a:t>validity</a:t>
            </a:r>
            <a:r>
              <a:rPr lang="en-GB" sz="2800" dirty="0"/>
              <a:t>.</a:t>
            </a:r>
            <a:br>
              <a:rPr lang="en-GB" dirty="0"/>
            </a:br>
            <a:endParaRPr lang="en-GB" dirty="0"/>
          </a:p>
        </p:txBody>
      </p:sp>
      <p:sp>
        <p:nvSpPr>
          <p:cNvPr id="4" name="Rectangle 2"/>
          <p:cNvSpPr>
            <a:spLocks noGrp="1" noChangeArrowheads="1"/>
          </p:cNvSpPr>
          <p:nvPr>
            <p:ph type="title"/>
          </p:nvPr>
        </p:nvSpPr>
        <p:spPr>
          <a:xfrm>
            <a:off x="1150938" y="214313"/>
            <a:ext cx="7793037" cy="1462087"/>
          </a:xfrm>
        </p:spPr>
        <p:txBody>
          <a:bodyPr/>
          <a:lstStyle/>
          <a:p>
            <a:pPr eaLnBrk="1" hangingPunct="1"/>
            <a:r>
              <a:rPr lang="en-GB" sz="3600" dirty="0"/>
              <a:t>Reliability and Validity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611560" y="2492896"/>
            <a:ext cx="8044405" cy="1296144"/>
          </a:xfrm>
        </p:spPr>
        <p:txBody>
          <a:bodyPr anchor="t"/>
          <a:lstStyle/>
          <a:p>
            <a:pPr marL="0" indent="12700" algn="ctr" eaLnBrk="1" hangingPunct="1">
              <a:buFont typeface="Wingdings" pitchFamily="2" charset="2"/>
              <a:buNone/>
            </a:pPr>
            <a:r>
              <a:rPr lang="en-GB" sz="2400" dirty="0"/>
              <a:t>These constructs can apply to assessment instruments themselves, to the way they are administered and to the interpretation of data that they generate.</a:t>
            </a:r>
            <a:br>
              <a:rPr lang="en-GB" dirty="0"/>
            </a:br>
            <a:endParaRPr lang="en-GB" dirty="0"/>
          </a:p>
        </p:txBody>
      </p:sp>
      <p:sp>
        <p:nvSpPr>
          <p:cNvPr id="4" name="Rectangle 2"/>
          <p:cNvSpPr>
            <a:spLocks noGrp="1" noChangeArrowheads="1"/>
          </p:cNvSpPr>
          <p:nvPr>
            <p:ph type="title"/>
          </p:nvPr>
        </p:nvSpPr>
        <p:spPr>
          <a:xfrm>
            <a:off x="1150938" y="214313"/>
            <a:ext cx="7793037" cy="1462087"/>
          </a:xfrm>
        </p:spPr>
        <p:txBody>
          <a:bodyPr/>
          <a:lstStyle/>
          <a:p>
            <a:pPr eaLnBrk="1" hangingPunct="1"/>
            <a:r>
              <a:rPr lang="en-GB" sz="3600" dirty="0"/>
              <a:t>Reliability and Validity</a:t>
            </a:r>
          </a:p>
        </p:txBody>
      </p:sp>
      <p:pic>
        <p:nvPicPr>
          <p:cNvPr id="1026" name="Picture 2" descr="http://www.ahajokes.com/funpages/test0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4260253"/>
            <a:ext cx="1701112" cy="164623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spiritedenglishteacher.files.wordpress.com/2014/08/joys-of-markin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5856" y="3959800"/>
            <a:ext cx="2493296" cy="224714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inquiryintoinquiry2012.files.wordpress.com/2012/11/analysis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90414" y="4260253"/>
            <a:ext cx="2209567" cy="1633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4752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GB" sz="3600" dirty="0"/>
              <a:t>Reliability</a:t>
            </a:r>
          </a:p>
        </p:txBody>
      </p:sp>
      <p:sp>
        <p:nvSpPr>
          <p:cNvPr id="8195" name="Rectangle 3"/>
          <p:cNvSpPr>
            <a:spLocks noGrp="1" noChangeArrowheads="1"/>
          </p:cNvSpPr>
          <p:nvPr>
            <p:ph type="body" idx="1"/>
          </p:nvPr>
        </p:nvSpPr>
        <p:spPr>
          <a:xfrm>
            <a:off x="1150938" y="2924944"/>
            <a:ext cx="7637462" cy="2808312"/>
          </a:xfrm>
        </p:spPr>
        <p:txBody>
          <a:bodyPr/>
          <a:lstStyle/>
          <a:p>
            <a:pPr marL="0" indent="0" eaLnBrk="1" hangingPunct="1">
              <a:buFont typeface="Wingdings" pitchFamily="2" charset="2"/>
              <a:buNone/>
            </a:pPr>
            <a:r>
              <a:rPr lang="en-GB" sz="2400" dirty="0"/>
              <a:t>What confidence can we have in a particular assessment result?</a:t>
            </a:r>
          </a:p>
          <a:p>
            <a:pPr eaLnBrk="1" hangingPunct="1">
              <a:buFont typeface="Wingdings" pitchFamily="2" charset="2"/>
              <a:buNone/>
            </a:pPr>
            <a:endParaRPr lang="en-GB" sz="1000" dirty="0"/>
          </a:p>
          <a:p>
            <a:pPr marL="0" indent="0" eaLnBrk="1" hangingPunct="1">
              <a:buNone/>
            </a:pPr>
            <a:r>
              <a:rPr lang="en-GB" sz="2400" dirty="0"/>
              <a:t>Reliability can be defined as the extent to which an assessment instrument produces the same results by ‘assessed’ and ‘assessor’ under the same conditions on all occasions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500"/>
                                        <p:tgtEl>
                                          <p:spTgt spid="81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195">
                                            <p:txEl>
                                              <p:pRg st="2" end="2"/>
                                            </p:txEl>
                                          </p:spTgt>
                                        </p:tgtEl>
                                        <p:attrNameLst>
                                          <p:attrName>style.visibility</p:attrName>
                                        </p:attrNameLst>
                                      </p:cBhvr>
                                      <p:to>
                                        <p:strVal val="visible"/>
                                      </p:to>
                                    </p:set>
                                    <p:animEffect transition="in" filter="fade">
                                      <p:cBhvr>
                                        <p:cTn id="12" dur="500"/>
                                        <p:tgtEl>
                                          <p:spTgt spid="81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GB" sz="3600" dirty="0"/>
              <a:t>Reliability</a:t>
            </a:r>
          </a:p>
        </p:txBody>
      </p:sp>
      <p:sp>
        <p:nvSpPr>
          <p:cNvPr id="8195" name="Rectangle 3"/>
          <p:cNvSpPr>
            <a:spLocks noGrp="1" noChangeArrowheads="1"/>
          </p:cNvSpPr>
          <p:nvPr>
            <p:ph type="body" idx="1"/>
          </p:nvPr>
        </p:nvSpPr>
        <p:spPr>
          <a:xfrm>
            <a:off x="1182688" y="2017713"/>
            <a:ext cx="7637462" cy="4840287"/>
          </a:xfrm>
        </p:spPr>
        <p:txBody>
          <a:bodyPr/>
          <a:lstStyle/>
          <a:p>
            <a:pPr marL="0" indent="0" eaLnBrk="1" hangingPunct="1">
              <a:buNone/>
            </a:pPr>
            <a:r>
              <a:rPr lang="en-GB" sz="2400" dirty="0"/>
              <a:t>Reliability is concerned with </a:t>
            </a:r>
            <a:r>
              <a:rPr lang="en-GB" sz="2400" dirty="0">
                <a:solidFill>
                  <a:srgbClr val="009999"/>
                </a:solidFill>
              </a:rPr>
              <a:t>consistency</a:t>
            </a:r>
          </a:p>
          <a:p>
            <a:pPr eaLnBrk="1" hangingPunct="1">
              <a:buFont typeface="Wingdings" pitchFamily="2" charset="2"/>
              <a:buNone/>
            </a:pPr>
            <a:endParaRPr lang="en-GB" sz="800" b="1" dirty="0">
              <a:solidFill>
                <a:schemeClr val="hlink"/>
              </a:solidFill>
            </a:endParaRPr>
          </a:p>
          <a:p>
            <a:pPr marL="0" indent="0" eaLnBrk="1" hangingPunct="1">
              <a:buFont typeface="Wingdings" pitchFamily="2" charset="2"/>
              <a:buNone/>
            </a:pPr>
            <a:r>
              <a:rPr lang="en-GB" sz="2400" dirty="0"/>
              <a:t>The extent to which the ‘assessed’ would respond to the same instrument in the same way on another occasion … </a:t>
            </a:r>
          </a:p>
          <a:p>
            <a:pPr marL="0" indent="0" eaLnBrk="1" hangingPunct="1">
              <a:buFont typeface="Wingdings" pitchFamily="2" charset="2"/>
              <a:buNone/>
            </a:pPr>
            <a:endParaRPr lang="en-GB" sz="2400" dirty="0"/>
          </a:p>
          <a:p>
            <a:pPr marL="400050" lvl="1" indent="0" eaLnBrk="1" hangingPunct="1">
              <a:buFont typeface="Wingdings" pitchFamily="2" charset="2"/>
              <a:buNone/>
            </a:pPr>
            <a:r>
              <a:rPr lang="en-GB" sz="2400" dirty="0"/>
              <a:t>… and/or …</a:t>
            </a:r>
          </a:p>
          <a:p>
            <a:pPr marL="0" indent="0" eaLnBrk="1" hangingPunct="1">
              <a:buFont typeface="Wingdings" pitchFamily="2" charset="2"/>
              <a:buNone/>
            </a:pPr>
            <a:endParaRPr lang="en-GB" sz="2400" dirty="0"/>
          </a:p>
          <a:p>
            <a:pPr marL="0" indent="0" eaLnBrk="1" hangingPunct="1">
              <a:buFont typeface="Wingdings" pitchFamily="2" charset="2"/>
              <a:buNone/>
            </a:pPr>
            <a:r>
              <a:rPr lang="en-GB" sz="2400" dirty="0"/>
              <a:t>… the extent to which another ‘assessor’ (or the same ‘assessor’ on another occasion) is able to replicate the results, using the same assessment instrument.</a:t>
            </a:r>
          </a:p>
        </p:txBody>
      </p:sp>
    </p:spTree>
    <p:extLst>
      <p:ext uri="{BB962C8B-B14F-4D97-AF65-F5344CB8AC3E}">
        <p14:creationId xmlns:p14="http://schemas.microsoft.com/office/powerpoint/2010/main" val="17656549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500"/>
                                        <p:tgtEl>
                                          <p:spTgt spid="81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195">
                                            <p:txEl>
                                              <p:pRg st="2" end="2"/>
                                            </p:txEl>
                                          </p:spTgt>
                                        </p:tgtEl>
                                        <p:attrNameLst>
                                          <p:attrName>style.visibility</p:attrName>
                                        </p:attrNameLst>
                                      </p:cBhvr>
                                      <p:to>
                                        <p:strVal val="visible"/>
                                      </p:to>
                                    </p:set>
                                    <p:animEffect transition="in" filter="fade">
                                      <p:cBhvr>
                                        <p:cTn id="12" dur="500"/>
                                        <p:tgtEl>
                                          <p:spTgt spid="8195">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195">
                                            <p:txEl>
                                              <p:pRg st="4" end="4"/>
                                            </p:txEl>
                                          </p:spTgt>
                                        </p:tgtEl>
                                        <p:attrNameLst>
                                          <p:attrName>style.visibility</p:attrName>
                                        </p:attrNameLst>
                                      </p:cBhvr>
                                      <p:to>
                                        <p:strVal val="visible"/>
                                      </p:to>
                                    </p:set>
                                    <p:animEffect transition="in" filter="fade">
                                      <p:cBhvr>
                                        <p:cTn id="15" dur="500"/>
                                        <p:tgtEl>
                                          <p:spTgt spid="8195">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195">
                                            <p:txEl>
                                              <p:pRg st="6" end="6"/>
                                            </p:txEl>
                                          </p:spTgt>
                                        </p:tgtEl>
                                        <p:attrNameLst>
                                          <p:attrName>style.visibility</p:attrName>
                                        </p:attrNameLst>
                                      </p:cBhvr>
                                      <p:to>
                                        <p:strVal val="visible"/>
                                      </p:to>
                                    </p:set>
                                    <p:animEffect transition="in" filter="fade">
                                      <p:cBhvr>
                                        <p:cTn id="20" dur="500"/>
                                        <p:tgtEl>
                                          <p:spTgt spid="819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sz="3600"/>
              <a:t>Types of Reliability</a:t>
            </a:r>
            <a:endParaRPr lang="en-GB" sz="2800"/>
          </a:p>
        </p:txBody>
      </p:sp>
      <p:sp>
        <p:nvSpPr>
          <p:cNvPr id="9219" name="Rectangle 3"/>
          <p:cNvSpPr>
            <a:spLocks noGrp="1" noChangeArrowheads="1"/>
          </p:cNvSpPr>
          <p:nvPr>
            <p:ph type="body" idx="1"/>
          </p:nvPr>
        </p:nvSpPr>
        <p:spPr/>
        <p:txBody>
          <a:bodyPr/>
          <a:lstStyle/>
          <a:p>
            <a:pPr eaLnBrk="1" hangingPunct="1">
              <a:lnSpc>
                <a:spcPct val="90000"/>
              </a:lnSpc>
            </a:pPr>
            <a:r>
              <a:rPr lang="en-GB" sz="2800" u="sng" dirty="0">
                <a:solidFill>
                  <a:srgbClr val="009999"/>
                </a:solidFill>
              </a:rPr>
              <a:t>Inter</a:t>
            </a:r>
            <a:r>
              <a:rPr lang="en-GB" sz="2800" dirty="0">
                <a:solidFill>
                  <a:srgbClr val="009999"/>
                </a:solidFill>
              </a:rPr>
              <a:t>-assessor (examiner, marker) reliability</a:t>
            </a:r>
          </a:p>
          <a:p>
            <a:pPr eaLnBrk="1" hangingPunct="1">
              <a:lnSpc>
                <a:spcPct val="90000"/>
              </a:lnSpc>
              <a:buFont typeface="Wingdings" pitchFamily="2" charset="2"/>
              <a:buNone/>
            </a:pPr>
            <a:r>
              <a:rPr lang="en-GB" sz="2800" dirty="0"/>
              <a:t>	the extent of agreement between two (or more) assessors in recording their assessment of the same achievement</a:t>
            </a:r>
          </a:p>
          <a:p>
            <a:pPr eaLnBrk="1" hangingPunct="1">
              <a:lnSpc>
                <a:spcPct val="90000"/>
              </a:lnSpc>
              <a:buFont typeface="Wingdings" pitchFamily="2" charset="2"/>
              <a:buNone/>
            </a:pPr>
            <a:endParaRPr lang="en-GB" sz="2800" dirty="0"/>
          </a:p>
          <a:p>
            <a:pPr eaLnBrk="1" hangingPunct="1">
              <a:lnSpc>
                <a:spcPct val="90000"/>
              </a:lnSpc>
            </a:pPr>
            <a:r>
              <a:rPr lang="en-GB" sz="2800" u="sng" dirty="0">
                <a:solidFill>
                  <a:srgbClr val="009999"/>
                </a:solidFill>
              </a:rPr>
              <a:t>Intra</a:t>
            </a:r>
            <a:r>
              <a:rPr lang="en-GB" sz="2800" dirty="0">
                <a:solidFill>
                  <a:srgbClr val="009999"/>
                </a:solidFill>
              </a:rPr>
              <a:t>-assessor reliability</a:t>
            </a:r>
          </a:p>
          <a:p>
            <a:pPr eaLnBrk="1" hangingPunct="1">
              <a:lnSpc>
                <a:spcPct val="90000"/>
              </a:lnSpc>
              <a:buFont typeface="Wingdings" pitchFamily="2" charset="2"/>
              <a:buNone/>
            </a:pPr>
            <a:r>
              <a:rPr lang="en-GB" sz="2800" dirty="0"/>
              <a:t>	the extent of agreement between assessment made by the same assessor of the same achievement on different occasions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fade">
                                      <p:cBhvr>
                                        <p:cTn id="7" dur="500"/>
                                        <p:tgtEl>
                                          <p:spTgt spid="92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219">
                                            <p:txEl>
                                              <p:pRg st="1" end="1"/>
                                            </p:txEl>
                                          </p:spTgt>
                                        </p:tgtEl>
                                        <p:attrNameLst>
                                          <p:attrName>style.visibility</p:attrName>
                                        </p:attrNameLst>
                                      </p:cBhvr>
                                      <p:to>
                                        <p:strVal val="visible"/>
                                      </p:to>
                                    </p:set>
                                    <p:animEffect transition="in" filter="fade">
                                      <p:cBhvr>
                                        <p:cTn id="12" dur="500"/>
                                        <p:tgtEl>
                                          <p:spTgt spid="92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219">
                                            <p:txEl>
                                              <p:pRg st="3" end="3"/>
                                            </p:txEl>
                                          </p:spTgt>
                                        </p:tgtEl>
                                        <p:attrNameLst>
                                          <p:attrName>style.visibility</p:attrName>
                                        </p:attrNameLst>
                                      </p:cBhvr>
                                      <p:to>
                                        <p:strVal val="visible"/>
                                      </p:to>
                                    </p:set>
                                    <p:animEffect transition="in" filter="fade">
                                      <p:cBhvr>
                                        <p:cTn id="17" dur="500"/>
                                        <p:tgtEl>
                                          <p:spTgt spid="921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219">
                                            <p:txEl>
                                              <p:pRg st="4" end="4"/>
                                            </p:txEl>
                                          </p:spTgt>
                                        </p:tgtEl>
                                        <p:attrNameLst>
                                          <p:attrName>style.visibility</p:attrName>
                                        </p:attrNameLst>
                                      </p:cBhvr>
                                      <p:to>
                                        <p:strVal val="visible"/>
                                      </p:to>
                                    </p:set>
                                    <p:animEffect transition="in" filter="fade">
                                      <p:cBhvr>
                                        <p:cTn id="22" dur="500"/>
                                        <p:tgtEl>
                                          <p:spTgt spid="92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5336</TotalTime>
  <Words>1655</Words>
  <Application>Microsoft Office PowerPoint</Application>
  <PresentationFormat>On-screen Show (4:3)</PresentationFormat>
  <Paragraphs>233</Paragraphs>
  <Slides>40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Tahoma</vt:lpstr>
      <vt:lpstr>Wingdings</vt:lpstr>
      <vt:lpstr>Blends</vt:lpstr>
      <vt:lpstr>Quality in Assessment   </vt:lpstr>
      <vt:lpstr>What’s ‘good’ about assessment? </vt:lpstr>
      <vt:lpstr>The challenge? </vt:lpstr>
      <vt:lpstr>The importance of quality</vt:lpstr>
      <vt:lpstr>Reliability and Validity</vt:lpstr>
      <vt:lpstr>Reliability and Validity</vt:lpstr>
      <vt:lpstr>Reliability</vt:lpstr>
      <vt:lpstr>Reliability</vt:lpstr>
      <vt:lpstr>Types of Reliability</vt:lpstr>
      <vt:lpstr>Making confident judgements</vt:lpstr>
      <vt:lpstr>Types of Reliability (cont)</vt:lpstr>
      <vt:lpstr>Possible Threats to Reliability</vt:lpstr>
      <vt:lpstr>PowerPoint Presentation</vt:lpstr>
      <vt:lpstr>PowerPoint Presentation</vt:lpstr>
      <vt:lpstr>Validity</vt:lpstr>
      <vt:lpstr>Validity</vt:lpstr>
      <vt:lpstr>N.B.</vt:lpstr>
      <vt:lpstr>Types of Validity</vt:lpstr>
      <vt:lpstr>Types of Validity</vt:lpstr>
      <vt:lpstr>Types of Validity cont ……</vt:lpstr>
      <vt:lpstr>Extending the concept of validity</vt:lpstr>
      <vt:lpstr>Extending the concept of validity</vt:lpstr>
      <vt:lpstr>… Consequential Validity</vt:lpstr>
      <vt:lpstr>PowerPoint Presentation</vt:lpstr>
      <vt:lpstr>PowerPoint Presentation</vt:lpstr>
      <vt:lpstr>Enhancing validity</vt:lpstr>
      <vt:lpstr>Enhancing validity</vt:lpstr>
      <vt:lpstr>Enhancing validity</vt:lpstr>
      <vt:lpstr>Validity and Reliability</vt:lpstr>
      <vt:lpstr>Validity and Reliability</vt:lpstr>
      <vt:lpstr>Alternative Quality Indicators</vt:lpstr>
      <vt:lpstr>Alternative Quality Indicators</vt:lpstr>
      <vt:lpstr>Tests and Fairness</vt:lpstr>
      <vt:lpstr>Tests and Fairness</vt:lpstr>
      <vt:lpstr>Tests and Fairness</vt:lpstr>
      <vt:lpstr>Validity and Reliability:  Can We Have Both?</vt:lpstr>
      <vt:lpstr>Fitness for Purpose</vt:lpstr>
      <vt:lpstr>Fitness for Purpose</vt:lpstr>
      <vt:lpstr>Fitness for Purpose</vt:lpstr>
      <vt:lpstr>Some Readings</vt:lpstr>
    </vt:vector>
  </TitlesOfParts>
  <Company>University of Bath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Quality in Assessment</dc:title>
  <dc:creator>edsjal</dc:creator>
  <cp:lastModifiedBy>Paul Denley</cp:lastModifiedBy>
  <cp:revision>79</cp:revision>
  <cp:lastPrinted>2013-07-05T08:04:34Z</cp:lastPrinted>
  <dcterms:created xsi:type="dcterms:W3CDTF">2010-02-21T16:01:39Z</dcterms:created>
  <dcterms:modified xsi:type="dcterms:W3CDTF">2018-09-21T11:38:03Z</dcterms:modified>
</cp:coreProperties>
</file>