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42"/>
  </p:notesMasterIdLst>
  <p:handoutMasterIdLst>
    <p:handoutMasterId r:id="rId43"/>
  </p:handoutMasterIdLst>
  <p:sldIdLst>
    <p:sldId id="324" r:id="rId2"/>
    <p:sldId id="307" r:id="rId3"/>
    <p:sldId id="278" r:id="rId4"/>
    <p:sldId id="381" r:id="rId5"/>
    <p:sldId id="305" r:id="rId6"/>
    <p:sldId id="382" r:id="rId7"/>
    <p:sldId id="387" r:id="rId8"/>
    <p:sldId id="337" r:id="rId9"/>
    <p:sldId id="386" r:id="rId10"/>
    <p:sldId id="370" r:id="rId11"/>
    <p:sldId id="385" r:id="rId12"/>
    <p:sldId id="308" r:id="rId13"/>
    <p:sldId id="351" r:id="rId14"/>
    <p:sldId id="388" r:id="rId15"/>
    <p:sldId id="374" r:id="rId16"/>
    <p:sldId id="371" r:id="rId17"/>
    <p:sldId id="332" r:id="rId18"/>
    <p:sldId id="335" r:id="rId19"/>
    <p:sldId id="285" r:id="rId20"/>
    <p:sldId id="331" r:id="rId21"/>
    <p:sldId id="265" r:id="rId22"/>
    <p:sldId id="281" r:id="rId23"/>
    <p:sldId id="333" r:id="rId24"/>
    <p:sldId id="282" r:id="rId25"/>
    <p:sldId id="298" r:id="rId26"/>
    <p:sldId id="329" r:id="rId27"/>
    <p:sldId id="327" r:id="rId28"/>
    <p:sldId id="267" r:id="rId29"/>
    <p:sldId id="326" r:id="rId30"/>
    <p:sldId id="263" r:id="rId31"/>
    <p:sldId id="277" r:id="rId32"/>
    <p:sldId id="301" r:id="rId33"/>
    <p:sldId id="330" r:id="rId34"/>
    <p:sldId id="268" r:id="rId35"/>
    <p:sldId id="317" r:id="rId36"/>
    <p:sldId id="318" r:id="rId37"/>
    <p:sldId id="336" r:id="rId38"/>
    <p:sldId id="320" r:id="rId39"/>
    <p:sldId id="325" r:id="rId40"/>
    <p:sldId id="289" r:id="rId41"/>
  </p:sldIdLst>
  <p:sldSz cx="9144000" cy="6858000" type="screen4x3"/>
  <p:notesSz cx="6858000" cy="9945688"/>
  <p:defaultTextStyle>
    <a:defPPr>
      <a:defRPr lang="en-GB"/>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5602" autoAdjust="0"/>
  </p:normalViewPr>
  <p:slideViewPr>
    <p:cSldViewPr>
      <p:cViewPr varScale="1">
        <p:scale>
          <a:sx n="48" d="100"/>
          <a:sy n="48" d="100"/>
        </p:scale>
        <p:origin x="1728" y="3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1962" y="-7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29718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140291" name="Rectangle 3"/>
          <p:cNvSpPr>
            <a:spLocks noGrp="1" noChangeArrowheads="1"/>
          </p:cNvSpPr>
          <p:nvPr>
            <p:ph type="dt" sz="quarter" idx="1"/>
          </p:nvPr>
        </p:nvSpPr>
        <p:spPr bwMode="auto">
          <a:xfrm>
            <a:off x="3884613" y="0"/>
            <a:ext cx="29718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140292" name="Rectangle 4"/>
          <p:cNvSpPr>
            <a:spLocks noGrp="1" noChangeArrowheads="1"/>
          </p:cNvSpPr>
          <p:nvPr>
            <p:ph type="ftr" sz="quarter" idx="2"/>
          </p:nvPr>
        </p:nvSpPr>
        <p:spPr bwMode="auto">
          <a:xfrm>
            <a:off x="0" y="9447213"/>
            <a:ext cx="29718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140293" name="Rectangle 5"/>
          <p:cNvSpPr>
            <a:spLocks noGrp="1" noChangeArrowheads="1"/>
          </p:cNvSpPr>
          <p:nvPr>
            <p:ph type="sldNum" sz="quarter" idx="3"/>
          </p:nvPr>
        </p:nvSpPr>
        <p:spPr bwMode="auto">
          <a:xfrm>
            <a:off x="3884613" y="9447213"/>
            <a:ext cx="29718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5AA27C68-4059-43BA-A8BE-B90A321C37CA}" type="slidenum">
              <a:rPr lang="en-GB"/>
              <a:pPr>
                <a:defRPr/>
              </a:pPr>
              <a:t>‹#›</a:t>
            </a:fld>
            <a:endParaRPr lang="en-GB"/>
          </a:p>
        </p:txBody>
      </p:sp>
    </p:spTree>
    <p:extLst>
      <p:ext uri="{BB962C8B-B14F-4D97-AF65-F5344CB8AC3E}">
        <p14:creationId xmlns:p14="http://schemas.microsoft.com/office/powerpoint/2010/main" val="86728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112643" name="Rectangle 3"/>
          <p:cNvSpPr>
            <a:spLocks noGrp="1" noChangeArrowheads="1"/>
          </p:cNvSpPr>
          <p:nvPr>
            <p:ph type="dt" idx="1"/>
          </p:nvPr>
        </p:nvSpPr>
        <p:spPr bwMode="auto">
          <a:xfrm>
            <a:off x="3884613" y="0"/>
            <a:ext cx="29718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13316" name="Rectangle 4"/>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5" name="Rectangle 5"/>
          <p:cNvSpPr>
            <a:spLocks noGrp="1" noChangeArrowheads="1"/>
          </p:cNvSpPr>
          <p:nvPr>
            <p:ph type="body" sz="quarter" idx="3"/>
          </p:nvPr>
        </p:nvSpPr>
        <p:spPr bwMode="auto">
          <a:xfrm>
            <a:off x="685800" y="4724400"/>
            <a:ext cx="5486400" cy="447516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2646" name="Rectangle 6"/>
          <p:cNvSpPr>
            <a:spLocks noGrp="1" noChangeArrowheads="1"/>
          </p:cNvSpPr>
          <p:nvPr>
            <p:ph type="ftr" sz="quarter" idx="4"/>
          </p:nvPr>
        </p:nvSpPr>
        <p:spPr bwMode="auto">
          <a:xfrm>
            <a:off x="0" y="9447213"/>
            <a:ext cx="29718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112647" name="Rectangle 7"/>
          <p:cNvSpPr>
            <a:spLocks noGrp="1" noChangeArrowheads="1"/>
          </p:cNvSpPr>
          <p:nvPr>
            <p:ph type="sldNum" sz="quarter" idx="5"/>
          </p:nvPr>
        </p:nvSpPr>
        <p:spPr bwMode="auto">
          <a:xfrm>
            <a:off x="3884613" y="9447213"/>
            <a:ext cx="29718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13C45898-4639-4DC1-875A-9AE219523026}" type="slidenum">
              <a:rPr lang="en-GB"/>
              <a:pPr>
                <a:defRPr/>
              </a:pPr>
              <a:t>‹#›</a:t>
            </a:fld>
            <a:endParaRPr lang="en-GB"/>
          </a:p>
        </p:txBody>
      </p:sp>
    </p:spTree>
    <p:extLst>
      <p:ext uri="{BB962C8B-B14F-4D97-AF65-F5344CB8AC3E}">
        <p14:creationId xmlns:p14="http://schemas.microsoft.com/office/powerpoint/2010/main" val="363360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3C45898-4639-4DC1-875A-9AE219523026}" type="slidenum">
              <a:rPr lang="en-GB" smtClean="0"/>
              <a:pPr>
                <a:defRPr/>
              </a:pPr>
              <a:t>18</a:t>
            </a:fld>
            <a:endParaRPr lang="en-GB"/>
          </a:p>
        </p:txBody>
      </p:sp>
    </p:spTree>
    <p:extLst>
      <p:ext uri="{BB962C8B-B14F-4D97-AF65-F5344CB8AC3E}">
        <p14:creationId xmlns:p14="http://schemas.microsoft.com/office/powerpoint/2010/main" val="261574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fontAlgn="base">
              <a:spcBef>
                <a:spcPct val="0"/>
              </a:spcBef>
              <a:spcAft>
                <a:spcPct val="0"/>
              </a:spcAft>
              <a:defRPr>
                <a:solidFill>
                  <a:schemeClr val="tx1"/>
                </a:solidFill>
                <a:latin typeface="Tahoma" pitchFamily="34" charset="0"/>
                <a:cs typeface="Arial" charset="0"/>
              </a:defRPr>
            </a:lvl6pPr>
            <a:lvl7pPr marL="2971800" indent="-228600" fontAlgn="base">
              <a:spcBef>
                <a:spcPct val="0"/>
              </a:spcBef>
              <a:spcAft>
                <a:spcPct val="0"/>
              </a:spcAft>
              <a:defRPr>
                <a:solidFill>
                  <a:schemeClr val="tx1"/>
                </a:solidFill>
                <a:latin typeface="Tahoma" pitchFamily="34" charset="0"/>
                <a:cs typeface="Arial" charset="0"/>
              </a:defRPr>
            </a:lvl7pPr>
            <a:lvl8pPr marL="3429000" indent="-228600" fontAlgn="base">
              <a:spcBef>
                <a:spcPct val="0"/>
              </a:spcBef>
              <a:spcAft>
                <a:spcPct val="0"/>
              </a:spcAft>
              <a:defRPr>
                <a:solidFill>
                  <a:schemeClr val="tx1"/>
                </a:solidFill>
                <a:latin typeface="Tahoma" pitchFamily="34" charset="0"/>
                <a:cs typeface="Arial" charset="0"/>
              </a:defRPr>
            </a:lvl8pPr>
            <a:lvl9pPr marL="3886200" indent="-228600" fontAlgn="base">
              <a:spcBef>
                <a:spcPct val="0"/>
              </a:spcBef>
              <a:spcAft>
                <a:spcPct val="0"/>
              </a:spcAft>
              <a:defRPr>
                <a:solidFill>
                  <a:schemeClr val="tx1"/>
                </a:solidFill>
                <a:latin typeface="Tahoma" pitchFamily="34" charset="0"/>
                <a:cs typeface="Arial" charset="0"/>
              </a:defRPr>
            </a:lvl9pPr>
          </a:lstStyle>
          <a:p>
            <a:fld id="{5AA166F3-B861-4582-811A-52BCDEA5E637}" type="slidenum">
              <a:rPr lang="en-GB" smtClean="0">
                <a:latin typeface="Arial" charset="0"/>
              </a:rPr>
              <a:pPr/>
              <a:t>30</a:t>
            </a:fld>
            <a:endParaRPr lang="en-GB">
              <a:latin typeface="Arial" charset="0"/>
            </a:endParaRPr>
          </a:p>
        </p:txBody>
      </p:sp>
      <p:sp>
        <p:nvSpPr>
          <p:cNvPr id="2662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pPr eaLnBrk="1" hangingPunct="1">
              <a:defRPr/>
            </a:pPr>
            <a:endParaRPr lang="en-GB" dirty="0"/>
          </a:p>
        </p:txBody>
      </p:sp>
    </p:spTree>
    <p:extLst>
      <p:ext uri="{BB962C8B-B14F-4D97-AF65-F5344CB8AC3E}">
        <p14:creationId xmlns:p14="http://schemas.microsoft.com/office/powerpoint/2010/main" val="4133210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3C45898-4639-4DC1-875A-9AE219523026}" type="slidenum">
              <a:rPr lang="en-GB" smtClean="0"/>
              <a:pPr>
                <a:defRPr/>
              </a:pPr>
              <a:t>35</a:t>
            </a:fld>
            <a:endParaRPr lang="en-GB"/>
          </a:p>
        </p:txBody>
      </p:sp>
    </p:spTree>
    <p:extLst>
      <p:ext uri="{BB962C8B-B14F-4D97-AF65-F5344CB8AC3E}">
        <p14:creationId xmlns:p14="http://schemas.microsoft.com/office/powerpoint/2010/main" val="1444677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p:spPr>
            <p:txBody>
              <a:bodyPr wrap="none" anchor="ctr"/>
              <a:lstStyle/>
              <a:p>
                <a:pPr>
                  <a:defRPr/>
                </a:pPr>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p:spPr>
            <p:txBody>
              <a:bodyPr wrap="none" anchor="ctr"/>
              <a:lstStyle/>
              <a:p>
                <a:pPr>
                  <a:defRPr/>
                </a:pPr>
                <a:endParaRPr lang="en-US"/>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p:spPr>
            <p:txBody>
              <a:bodyPr wrap="none" anchor="ctr"/>
              <a:lstStyle/>
              <a:p>
                <a:pPr>
                  <a:defRPr/>
                </a:pPr>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p:spPr>
            <p:txBody>
              <a:bodyPr wrap="none" anchor="ctr"/>
              <a:lstStyle/>
              <a:p>
                <a:pPr>
                  <a:defRPr/>
                </a:pPr>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p:spPr>
          <p:txBody>
            <a:bodyPr wrap="none" anchor="ctr"/>
            <a:lstStyle/>
            <a:p>
              <a:pPr>
                <a:defRPr/>
              </a:pPr>
              <a:endParaRPr 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p:spPr>
          <p:txBody>
            <a:bodyPr wrap="none" anchor="ctr"/>
            <a:lstStyle/>
            <a:p>
              <a:pPr>
                <a:defRPr/>
              </a:pPr>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p:spPr>
          <p:txBody>
            <a:bodyPr wrap="none" anchor="ctr"/>
            <a:lstStyle/>
            <a:p>
              <a:pPr>
                <a:defRPr/>
              </a:pPr>
              <a:endParaRPr lang="en-US"/>
            </a:p>
          </p:txBody>
        </p:sp>
      </p:grpSp>
      <p:sp>
        <p:nvSpPr>
          <p:cNvPr id="81932" name="Rectangle 12"/>
          <p:cNvSpPr>
            <a:spLocks noGrp="1" noChangeArrowheads="1"/>
          </p:cNvSpPr>
          <p:nvPr>
            <p:ph type="ctrTitle"/>
          </p:nvPr>
        </p:nvSpPr>
        <p:spPr>
          <a:xfrm>
            <a:off x="990600" y="1676400"/>
            <a:ext cx="7772400" cy="1462088"/>
          </a:xfrm>
        </p:spPr>
        <p:txBody>
          <a:bodyPr/>
          <a:lstStyle>
            <a:lvl1pPr>
              <a:defRPr/>
            </a:lvl1pPr>
          </a:lstStyle>
          <a:p>
            <a:pPr lvl="0"/>
            <a:r>
              <a:rPr lang="en-GB" noProof="0"/>
              <a:t>Click to edit Master title style</a:t>
            </a:r>
          </a:p>
        </p:txBody>
      </p:sp>
      <p:sp>
        <p:nvSpPr>
          <p:cNvPr id="819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GB"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GB"/>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GB"/>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B76A41EB-45DA-402D-AE0D-3445E22BEF07}" type="slidenum">
              <a:rPr lang="en-GB"/>
              <a:pPr>
                <a:defRPr/>
              </a:pPr>
              <a:t>‹#›</a:t>
            </a:fld>
            <a:endParaRPr lang="en-GB"/>
          </a:p>
        </p:txBody>
      </p:sp>
    </p:spTree>
    <p:extLst>
      <p:ext uri="{BB962C8B-B14F-4D97-AF65-F5344CB8AC3E}">
        <p14:creationId xmlns:p14="http://schemas.microsoft.com/office/powerpoint/2010/main" val="2137267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1"/>
          <p:cNvSpPr>
            <a:spLocks noGrp="1" noChangeArrowheads="1"/>
          </p:cNvSpPr>
          <p:nvPr>
            <p:ph type="dt" sz="half" idx="10"/>
          </p:nvPr>
        </p:nvSpPr>
        <p:spPr>
          <a:ln/>
        </p:spPr>
        <p:txBody>
          <a:bodyPr/>
          <a:lstStyle>
            <a:lvl1pPr>
              <a:defRPr/>
            </a:lvl1pPr>
          </a:lstStyle>
          <a:p>
            <a:pPr>
              <a:defRPr/>
            </a:pPr>
            <a:endParaRPr lang="en-GB"/>
          </a:p>
        </p:txBody>
      </p:sp>
      <p:sp>
        <p:nvSpPr>
          <p:cNvPr id="5" name="Rectangle 12"/>
          <p:cNvSpPr>
            <a:spLocks noGrp="1" noChangeArrowheads="1"/>
          </p:cNvSpPr>
          <p:nvPr>
            <p:ph type="ftr" sz="quarter" idx="11"/>
          </p:nvPr>
        </p:nvSpPr>
        <p:spPr>
          <a:ln/>
        </p:spPr>
        <p:txBody>
          <a:bodyPr/>
          <a:lstStyle>
            <a:lvl1pPr>
              <a:defRPr/>
            </a:lvl1pPr>
          </a:lstStyle>
          <a:p>
            <a:pPr>
              <a:defRPr/>
            </a:pPr>
            <a:endParaRPr lang="en-GB"/>
          </a:p>
        </p:txBody>
      </p:sp>
      <p:sp>
        <p:nvSpPr>
          <p:cNvPr id="6" name="Rectangle 13"/>
          <p:cNvSpPr>
            <a:spLocks noGrp="1" noChangeArrowheads="1"/>
          </p:cNvSpPr>
          <p:nvPr>
            <p:ph type="sldNum" sz="quarter" idx="12"/>
          </p:nvPr>
        </p:nvSpPr>
        <p:spPr>
          <a:ln/>
        </p:spPr>
        <p:txBody>
          <a:bodyPr/>
          <a:lstStyle>
            <a:lvl1pPr>
              <a:defRPr/>
            </a:lvl1pPr>
          </a:lstStyle>
          <a:p>
            <a:pPr>
              <a:defRPr/>
            </a:pPr>
            <a:fld id="{4D5F21DA-A113-4932-A652-B90FC345FA34}" type="slidenum">
              <a:rPr lang="en-GB"/>
              <a:pPr>
                <a:defRPr/>
              </a:pPr>
              <a:t>‹#›</a:t>
            </a:fld>
            <a:endParaRPr lang="en-GB"/>
          </a:p>
        </p:txBody>
      </p:sp>
    </p:spTree>
    <p:extLst>
      <p:ext uri="{BB962C8B-B14F-4D97-AF65-F5344CB8AC3E}">
        <p14:creationId xmlns:p14="http://schemas.microsoft.com/office/powerpoint/2010/main" val="423863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1"/>
          <p:cNvSpPr>
            <a:spLocks noGrp="1" noChangeArrowheads="1"/>
          </p:cNvSpPr>
          <p:nvPr>
            <p:ph type="dt" sz="half" idx="10"/>
          </p:nvPr>
        </p:nvSpPr>
        <p:spPr>
          <a:ln/>
        </p:spPr>
        <p:txBody>
          <a:bodyPr/>
          <a:lstStyle>
            <a:lvl1pPr>
              <a:defRPr/>
            </a:lvl1pPr>
          </a:lstStyle>
          <a:p>
            <a:pPr>
              <a:defRPr/>
            </a:pPr>
            <a:endParaRPr lang="en-GB"/>
          </a:p>
        </p:txBody>
      </p:sp>
      <p:sp>
        <p:nvSpPr>
          <p:cNvPr id="5" name="Rectangle 12"/>
          <p:cNvSpPr>
            <a:spLocks noGrp="1" noChangeArrowheads="1"/>
          </p:cNvSpPr>
          <p:nvPr>
            <p:ph type="ftr" sz="quarter" idx="11"/>
          </p:nvPr>
        </p:nvSpPr>
        <p:spPr>
          <a:ln/>
        </p:spPr>
        <p:txBody>
          <a:bodyPr/>
          <a:lstStyle>
            <a:lvl1pPr>
              <a:defRPr/>
            </a:lvl1pPr>
          </a:lstStyle>
          <a:p>
            <a:pPr>
              <a:defRPr/>
            </a:pPr>
            <a:endParaRPr lang="en-GB"/>
          </a:p>
        </p:txBody>
      </p:sp>
      <p:sp>
        <p:nvSpPr>
          <p:cNvPr id="6" name="Rectangle 13"/>
          <p:cNvSpPr>
            <a:spLocks noGrp="1" noChangeArrowheads="1"/>
          </p:cNvSpPr>
          <p:nvPr>
            <p:ph type="sldNum" sz="quarter" idx="12"/>
          </p:nvPr>
        </p:nvSpPr>
        <p:spPr>
          <a:ln/>
        </p:spPr>
        <p:txBody>
          <a:bodyPr/>
          <a:lstStyle>
            <a:lvl1pPr>
              <a:defRPr/>
            </a:lvl1pPr>
          </a:lstStyle>
          <a:p>
            <a:pPr>
              <a:defRPr/>
            </a:pPr>
            <a:fld id="{3E34237C-3994-4A98-A14C-4C5F7386F6AE}" type="slidenum">
              <a:rPr lang="en-GB"/>
              <a:pPr>
                <a:defRPr/>
              </a:pPr>
              <a:t>‹#›</a:t>
            </a:fld>
            <a:endParaRPr lang="en-GB"/>
          </a:p>
        </p:txBody>
      </p:sp>
    </p:spTree>
    <p:extLst>
      <p:ext uri="{BB962C8B-B14F-4D97-AF65-F5344CB8AC3E}">
        <p14:creationId xmlns:p14="http://schemas.microsoft.com/office/powerpoint/2010/main" val="246952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itchFamily="34" charset="0"/>
                <a:ea typeface="Tahoma" pitchFamily="34" charset="0"/>
                <a:cs typeface="Tahoma"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457200" indent="-457200">
              <a:buClr>
                <a:srgbClr val="008080"/>
              </a:buClr>
              <a:buFont typeface="Wingdings" pitchFamily="2" charset="2"/>
              <a:buChar char="Ø"/>
              <a:defRPr>
                <a:latin typeface="Tahoma" pitchFamily="34" charset="0"/>
                <a:ea typeface="Tahoma" pitchFamily="34" charset="0"/>
                <a:cs typeface="Tahoma" pitchFamily="34" charset="0"/>
              </a:defRPr>
            </a:lvl1pPr>
            <a:lvl2pPr marL="742950" indent="-285750">
              <a:buClr>
                <a:srgbClr val="008080"/>
              </a:buClr>
              <a:buFont typeface="Wingdings" pitchFamily="2" charset="2"/>
              <a:buChar char="Ø"/>
              <a:defRPr/>
            </a:lvl2pPr>
            <a:lvl3pPr marL="1143000" indent="-228600">
              <a:buClr>
                <a:srgbClr val="008080"/>
              </a:buClr>
              <a:buFont typeface="Wingdings" pitchFamily="2" charset="2"/>
              <a:buChar char="Ø"/>
              <a:defRPr/>
            </a:lvl3pPr>
            <a:lvl4pPr marL="1600200" indent="-228600">
              <a:buClr>
                <a:srgbClr val="008080"/>
              </a:buClr>
              <a:buFont typeface="Wingdings" pitchFamily="2" charset="2"/>
              <a:buChar char="Ø"/>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11"/>
          <p:cNvSpPr>
            <a:spLocks noGrp="1" noChangeArrowheads="1"/>
          </p:cNvSpPr>
          <p:nvPr>
            <p:ph type="dt" sz="half" idx="10"/>
          </p:nvPr>
        </p:nvSpPr>
        <p:spPr>
          <a:ln/>
        </p:spPr>
        <p:txBody>
          <a:bodyPr/>
          <a:lstStyle>
            <a:lvl1pPr>
              <a:defRPr/>
            </a:lvl1pPr>
          </a:lstStyle>
          <a:p>
            <a:pPr>
              <a:defRPr/>
            </a:pPr>
            <a:endParaRPr lang="en-GB"/>
          </a:p>
        </p:txBody>
      </p:sp>
      <p:sp>
        <p:nvSpPr>
          <p:cNvPr id="5" name="Rectangle 12"/>
          <p:cNvSpPr>
            <a:spLocks noGrp="1" noChangeArrowheads="1"/>
          </p:cNvSpPr>
          <p:nvPr>
            <p:ph type="ftr" sz="quarter" idx="11"/>
          </p:nvPr>
        </p:nvSpPr>
        <p:spPr>
          <a:ln/>
        </p:spPr>
        <p:txBody>
          <a:bodyPr/>
          <a:lstStyle>
            <a:lvl1pPr>
              <a:defRPr/>
            </a:lvl1pPr>
          </a:lstStyle>
          <a:p>
            <a:pPr>
              <a:defRPr/>
            </a:pPr>
            <a:endParaRPr lang="en-GB"/>
          </a:p>
        </p:txBody>
      </p:sp>
      <p:sp>
        <p:nvSpPr>
          <p:cNvPr id="6" name="Rectangle 13"/>
          <p:cNvSpPr>
            <a:spLocks noGrp="1" noChangeArrowheads="1"/>
          </p:cNvSpPr>
          <p:nvPr>
            <p:ph type="sldNum" sz="quarter" idx="12"/>
          </p:nvPr>
        </p:nvSpPr>
        <p:spPr>
          <a:ln/>
        </p:spPr>
        <p:txBody>
          <a:bodyPr/>
          <a:lstStyle>
            <a:lvl1pPr>
              <a:defRPr/>
            </a:lvl1pPr>
          </a:lstStyle>
          <a:p>
            <a:pPr>
              <a:defRPr/>
            </a:pPr>
            <a:fld id="{33BAEB90-545B-4B69-BF5F-6737429C0377}" type="slidenum">
              <a:rPr lang="en-GB"/>
              <a:pPr>
                <a:defRPr/>
              </a:pPr>
              <a:t>‹#›</a:t>
            </a:fld>
            <a:endParaRPr lang="en-GB"/>
          </a:p>
        </p:txBody>
      </p:sp>
    </p:spTree>
    <p:extLst>
      <p:ext uri="{BB962C8B-B14F-4D97-AF65-F5344CB8AC3E}">
        <p14:creationId xmlns:p14="http://schemas.microsoft.com/office/powerpoint/2010/main" val="121120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GB"/>
          </a:p>
        </p:txBody>
      </p:sp>
      <p:sp>
        <p:nvSpPr>
          <p:cNvPr id="5" name="Rectangle 12"/>
          <p:cNvSpPr>
            <a:spLocks noGrp="1" noChangeArrowheads="1"/>
          </p:cNvSpPr>
          <p:nvPr>
            <p:ph type="ftr" sz="quarter" idx="11"/>
          </p:nvPr>
        </p:nvSpPr>
        <p:spPr>
          <a:ln/>
        </p:spPr>
        <p:txBody>
          <a:bodyPr/>
          <a:lstStyle>
            <a:lvl1pPr>
              <a:defRPr/>
            </a:lvl1pPr>
          </a:lstStyle>
          <a:p>
            <a:pPr>
              <a:defRPr/>
            </a:pPr>
            <a:endParaRPr lang="en-GB"/>
          </a:p>
        </p:txBody>
      </p:sp>
      <p:sp>
        <p:nvSpPr>
          <p:cNvPr id="6" name="Rectangle 13"/>
          <p:cNvSpPr>
            <a:spLocks noGrp="1" noChangeArrowheads="1"/>
          </p:cNvSpPr>
          <p:nvPr>
            <p:ph type="sldNum" sz="quarter" idx="12"/>
          </p:nvPr>
        </p:nvSpPr>
        <p:spPr>
          <a:ln/>
        </p:spPr>
        <p:txBody>
          <a:bodyPr/>
          <a:lstStyle>
            <a:lvl1pPr>
              <a:defRPr/>
            </a:lvl1pPr>
          </a:lstStyle>
          <a:p>
            <a:pPr>
              <a:defRPr/>
            </a:pPr>
            <a:fld id="{B27D32C1-8272-4106-98A4-64A3E1F4BE2B}" type="slidenum">
              <a:rPr lang="en-GB"/>
              <a:pPr>
                <a:defRPr/>
              </a:pPr>
              <a:t>‹#›</a:t>
            </a:fld>
            <a:endParaRPr lang="en-GB"/>
          </a:p>
        </p:txBody>
      </p:sp>
    </p:spTree>
    <p:extLst>
      <p:ext uri="{BB962C8B-B14F-4D97-AF65-F5344CB8AC3E}">
        <p14:creationId xmlns:p14="http://schemas.microsoft.com/office/powerpoint/2010/main" val="941195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1"/>
          <p:cNvSpPr>
            <a:spLocks noGrp="1" noChangeArrowheads="1"/>
          </p:cNvSpPr>
          <p:nvPr>
            <p:ph type="dt" sz="half" idx="10"/>
          </p:nvPr>
        </p:nvSpPr>
        <p:spPr>
          <a:ln/>
        </p:spPr>
        <p:txBody>
          <a:bodyPr/>
          <a:lstStyle>
            <a:lvl1pPr>
              <a:defRPr/>
            </a:lvl1pPr>
          </a:lstStyle>
          <a:p>
            <a:pPr>
              <a:defRPr/>
            </a:pPr>
            <a:endParaRPr lang="en-GB"/>
          </a:p>
        </p:txBody>
      </p:sp>
      <p:sp>
        <p:nvSpPr>
          <p:cNvPr id="6" name="Rectangle 12"/>
          <p:cNvSpPr>
            <a:spLocks noGrp="1" noChangeArrowheads="1"/>
          </p:cNvSpPr>
          <p:nvPr>
            <p:ph type="ftr" sz="quarter" idx="11"/>
          </p:nvPr>
        </p:nvSpPr>
        <p:spPr>
          <a:ln/>
        </p:spPr>
        <p:txBody>
          <a:bodyPr/>
          <a:lstStyle>
            <a:lvl1pPr>
              <a:defRPr/>
            </a:lvl1pPr>
          </a:lstStyle>
          <a:p>
            <a:pPr>
              <a:defRPr/>
            </a:pPr>
            <a:endParaRPr lang="en-GB"/>
          </a:p>
        </p:txBody>
      </p:sp>
      <p:sp>
        <p:nvSpPr>
          <p:cNvPr id="7" name="Rectangle 13"/>
          <p:cNvSpPr>
            <a:spLocks noGrp="1" noChangeArrowheads="1"/>
          </p:cNvSpPr>
          <p:nvPr>
            <p:ph type="sldNum" sz="quarter" idx="12"/>
          </p:nvPr>
        </p:nvSpPr>
        <p:spPr>
          <a:ln/>
        </p:spPr>
        <p:txBody>
          <a:bodyPr/>
          <a:lstStyle>
            <a:lvl1pPr>
              <a:defRPr/>
            </a:lvl1pPr>
          </a:lstStyle>
          <a:p>
            <a:pPr>
              <a:defRPr/>
            </a:pPr>
            <a:fld id="{B038B882-A9DD-45BE-9014-18D9FE44C88E}" type="slidenum">
              <a:rPr lang="en-GB"/>
              <a:pPr>
                <a:defRPr/>
              </a:pPr>
              <a:t>‹#›</a:t>
            </a:fld>
            <a:endParaRPr lang="en-GB"/>
          </a:p>
        </p:txBody>
      </p:sp>
    </p:spTree>
    <p:extLst>
      <p:ext uri="{BB962C8B-B14F-4D97-AF65-F5344CB8AC3E}">
        <p14:creationId xmlns:p14="http://schemas.microsoft.com/office/powerpoint/2010/main" val="1316066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1"/>
          <p:cNvSpPr>
            <a:spLocks noGrp="1" noChangeArrowheads="1"/>
          </p:cNvSpPr>
          <p:nvPr>
            <p:ph type="dt" sz="half" idx="10"/>
          </p:nvPr>
        </p:nvSpPr>
        <p:spPr>
          <a:ln/>
        </p:spPr>
        <p:txBody>
          <a:bodyPr/>
          <a:lstStyle>
            <a:lvl1pPr>
              <a:defRPr/>
            </a:lvl1pPr>
          </a:lstStyle>
          <a:p>
            <a:pPr>
              <a:defRPr/>
            </a:pPr>
            <a:endParaRPr lang="en-GB"/>
          </a:p>
        </p:txBody>
      </p:sp>
      <p:sp>
        <p:nvSpPr>
          <p:cNvPr id="8" name="Rectangle 12"/>
          <p:cNvSpPr>
            <a:spLocks noGrp="1" noChangeArrowheads="1"/>
          </p:cNvSpPr>
          <p:nvPr>
            <p:ph type="ftr" sz="quarter" idx="11"/>
          </p:nvPr>
        </p:nvSpPr>
        <p:spPr>
          <a:ln/>
        </p:spPr>
        <p:txBody>
          <a:bodyPr/>
          <a:lstStyle>
            <a:lvl1pPr>
              <a:defRPr/>
            </a:lvl1pPr>
          </a:lstStyle>
          <a:p>
            <a:pPr>
              <a:defRPr/>
            </a:pPr>
            <a:endParaRPr lang="en-GB"/>
          </a:p>
        </p:txBody>
      </p:sp>
      <p:sp>
        <p:nvSpPr>
          <p:cNvPr id="9" name="Rectangle 13"/>
          <p:cNvSpPr>
            <a:spLocks noGrp="1" noChangeArrowheads="1"/>
          </p:cNvSpPr>
          <p:nvPr>
            <p:ph type="sldNum" sz="quarter" idx="12"/>
          </p:nvPr>
        </p:nvSpPr>
        <p:spPr>
          <a:ln/>
        </p:spPr>
        <p:txBody>
          <a:bodyPr/>
          <a:lstStyle>
            <a:lvl1pPr>
              <a:defRPr/>
            </a:lvl1pPr>
          </a:lstStyle>
          <a:p>
            <a:pPr>
              <a:defRPr/>
            </a:pPr>
            <a:fld id="{333223A7-A4D6-43DD-B4C6-05E3D1ED63F8}" type="slidenum">
              <a:rPr lang="en-GB"/>
              <a:pPr>
                <a:defRPr/>
              </a:pPr>
              <a:t>‹#›</a:t>
            </a:fld>
            <a:endParaRPr lang="en-GB"/>
          </a:p>
        </p:txBody>
      </p:sp>
    </p:spTree>
    <p:extLst>
      <p:ext uri="{BB962C8B-B14F-4D97-AF65-F5344CB8AC3E}">
        <p14:creationId xmlns:p14="http://schemas.microsoft.com/office/powerpoint/2010/main" val="3878148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1"/>
          <p:cNvSpPr>
            <a:spLocks noGrp="1" noChangeArrowheads="1"/>
          </p:cNvSpPr>
          <p:nvPr>
            <p:ph type="dt" sz="half" idx="10"/>
          </p:nvPr>
        </p:nvSpPr>
        <p:spPr>
          <a:ln/>
        </p:spPr>
        <p:txBody>
          <a:bodyPr/>
          <a:lstStyle>
            <a:lvl1pPr>
              <a:defRPr/>
            </a:lvl1pPr>
          </a:lstStyle>
          <a:p>
            <a:pPr>
              <a:defRPr/>
            </a:pPr>
            <a:endParaRPr lang="en-GB"/>
          </a:p>
        </p:txBody>
      </p:sp>
      <p:sp>
        <p:nvSpPr>
          <p:cNvPr id="4" name="Rectangle 12"/>
          <p:cNvSpPr>
            <a:spLocks noGrp="1" noChangeArrowheads="1"/>
          </p:cNvSpPr>
          <p:nvPr>
            <p:ph type="ftr" sz="quarter" idx="11"/>
          </p:nvPr>
        </p:nvSpPr>
        <p:spPr>
          <a:ln/>
        </p:spPr>
        <p:txBody>
          <a:bodyPr/>
          <a:lstStyle>
            <a:lvl1pPr>
              <a:defRPr/>
            </a:lvl1pPr>
          </a:lstStyle>
          <a:p>
            <a:pPr>
              <a:defRPr/>
            </a:pPr>
            <a:endParaRPr lang="en-GB"/>
          </a:p>
        </p:txBody>
      </p:sp>
      <p:sp>
        <p:nvSpPr>
          <p:cNvPr id="5" name="Rectangle 13"/>
          <p:cNvSpPr>
            <a:spLocks noGrp="1" noChangeArrowheads="1"/>
          </p:cNvSpPr>
          <p:nvPr>
            <p:ph type="sldNum" sz="quarter" idx="12"/>
          </p:nvPr>
        </p:nvSpPr>
        <p:spPr>
          <a:ln/>
        </p:spPr>
        <p:txBody>
          <a:bodyPr/>
          <a:lstStyle>
            <a:lvl1pPr>
              <a:defRPr/>
            </a:lvl1pPr>
          </a:lstStyle>
          <a:p>
            <a:pPr>
              <a:defRPr/>
            </a:pPr>
            <a:fld id="{DBBE2F1B-A10A-4805-8137-4CAA79F1B5B5}" type="slidenum">
              <a:rPr lang="en-GB"/>
              <a:pPr>
                <a:defRPr/>
              </a:pPr>
              <a:t>‹#›</a:t>
            </a:fld>
            <a:endParaRPr lang="en-GB"/>
          </a:p>
        </p:txBody>
      </p:sp>
    </p:spTree>
    <p:extLst>
      <p:ext uri="{BB962C8B-B14F-4D97-AF65-F5344CB8AC3E}">
        <p14:creationId xmlns:p14="http://schemas.microsoft.com/office/powerpoint/2010/main" val="4123230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GB"/>
          </a:p>
        </p:txBody>
      </p:sp>
      <p:sp>
        <p:nvSpPr>
          <p:cNvPr id="3" name="Rectangle 12"/>
          <p:cNvSpPr>
            <a:spLocks noGrp="1" noChangeArrowheads="1"/>
          </p:cNvSpPr>
          <p:nvPr>
            <p:ph type="ftr" sz="quarter" idx="11"/>
          </p:nvPr>
        </p:nvSpPr>
        <p:spPr>
          <a:ln/>
        </p:spPr>
        <p:txBody>
          <a:bodyPr/>
          <a:lstStyle>
            <a:lvl1pPr>
              <a:defRPr/>
            </a:lvl1pPr>
          </a:lstStyle>
          <a:p>
            <a:pPr>
              <a:defRPr/>
            </a:pPr>
            <a:endParaRPr lang="en-GB"/>
          </a:p>
        </p:txBody>
      </p:sp>
      <p:sp>
        <p:nvSpPr>
          <p:cNvPr id="4" name="Rectangle 13"/>
          <p:cNvSpPr>
            <a:spLocks noGrp="1" noChangeArrowheads="1"/>
          </p:cNvSpPr>
          <p:nvPr>
            <p:ph type="sldNum" sz="quarter" idx="12"/>
          </p:nvPr>
        </p:nvSpPr>
        <p:spPr>
          <a:ln/>
        </p:spPr>
        <p:txBody>
          <a:bodyPr/>
          <a:lstStyle>
            <a:lvl1pPr>
              <a:defRPr/>
            </a:lvl1pPr>
          </a:lstStyle>
          <a:p>
            <a:pPr>
              <a:defRPr/>
            </a:pPr>
            <a:fld id="{1AB5DA95-DD2C-4D91-A2C3-AF7A4FF0F5F7}" type="slidenum">
              <a:rPr lang="en-GB"/>
              <a:pPr>
                <a:defRPr/>
              </a:pPr>
              <a:t>‹#›</a:t>
            </a:fld>
            <a:endParaRPr lang="en-GB"/>
          </a:p>
        </p:txBody>
      </p:sp>
    </p:spTree>
    <p:extLst>
      <p:ext uri="{BB962C8B-B14F-4D97-AF65-F5344CB8AC3E}">
        <p14:creationId xmlns:p14="http://schemas.microsoft.com/office/powerpoint/2010/main" val="3242858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GB"/>
          </a:p>
        </p:txBody>
      </p:sp>
      <p:sp>
        <p:nvSpPr>
          <p:cNvPr id="6" name="Rectangle 12"/>
          <p:cNvSpPr>
            <a:spLocks noGrp="1" noChangeArrowheads="1"/>
          </p:cNvSpPr>
          <p:nvPr>
            <p:ph type="ftr" sz="quarter" idx="11"/>
          </p:nvPr>
        </p:nvSpPr>
        <p:spPr>
          <a:ln/>
        </p:spPr>
        <p:txBody>
          <a:bodyPr/>
          <a:lstStyle>
            <a:lvl1pPr>
              <a:defRPr/>
            </a:lvl1pPr>
          </a:lstStyle>
          <a:p>
            <a:pPr>
              <a:defRPr/>
            </a:pPr>
            <a:endParaRPr lang="en-GB"/>
          </a:p>
        </p:txBody>
      </p:sp>
      <p:sp>
        <p:nvSpPr>
          <p:cNvPr id="7" name="Rectangle 13"/>
          <p:cNvSpPr>
            <a:spLocks noGrp="1" noChangeArrowheads="1"/>
          </p:cNvSpPr>
          <p:nvPr>
            <p:ph type="sldNum" sz="quarter" idx="12"/>
          </p:nvPr>
        </p:nvSpPr>
        <p:spPr>
          <a:ln/>
        </p:spPr>
        <p:txBody>
          <a:bodyPr/>
          <a:lstStyle>
            <a:lvl1pPr>
              <a:defRPr/>
            </a:lvl1pPr>
          </a:lstStyle>
          <a:p>
            <a:pPr>
              <a:defRPr/>
            </a:pPr>
            <a:fld id="{F0D260B3-9A71-4260-A73C-FC005C972715}" type="slidenum">
              <a:rPr lang="en-GB"/>
              <a:pPr>
                <a:defRPr/>
              </a:pPr>
              <a:t>‹#›</a:t>
            </a:fld>
            <a:endParaRPr lang="en-GB"/>
          </a:p>
        </p:txBody>
      </p:sp>
    </p:spTree>
    <p:extLst>
      <p:ext uri="{BB962C8B-B14F-4D97-AF65-F5344CB8AC3E}">
        <p14:creationId xmlns:p14="http://schemas.microsoft.com/office/powerpoint/2010/main" val="855330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GB"/>
          </a:p>
        </p:txBody>
      </p:sp>
      <p:sp>
        <p:nvSpPr>
          <p:cNvPr id="6" name="Rectangle 12"/>
          <p:cNvSpPr>
            <a:spLocks noGrp="1" noChangeArrowheads="1"/>
          </p:cNvSpPr>
          <p:nvPr>
            <p:ph type="ftr" sz="quarter" idx="11"/>
          </p:nvPr>
        </p:nvSpPr>
        <p:spPr>
          <a:ln/>
        </p:spPr>
        <p:txBody>
          <a:bodyPr/>
          <a:lstStyle>
            <a:lvl1pPr>
              <a:defRPr/>
            </a:lvl1pPr>
          </a:lstStyle>
          <a:p>
            <a:pPr>
              <a:defRPr/>
            </a:pPr>
            <a:endParaRPr lang="en-GB"/>
          </a:p>
        </p:txBody>
      </p:sp>
      <p:sp>
        <p:nvSpPr>
          <p:cNvPr id="7" name="Rectangle 13"/>
          <p:cNvSpPr>
            <a:spLocks noGrp="1" noChangeArrowheads="1"/>
          </p:cNvSpPr>
          <p:nvPr>
            <p:ph type="sldNum" sz="quarter" idx="12"/>
          </p:nvPr>
        </p:nvSpPr>
        <p:spPr>
          <a:ln/>
        </p:spPr>
        <p:txBody>
          <a:bodyPr/>
          <a:lstStyle>
            <a:lvl1pPr>
              <a:defRPr/>
            </a:lvl1pPr>
          </a:lstStyle>
          <a:p>
            <a:pPr>
              <a:defRPr/>
            </a:pPr>
            <a:fld id="{7A5DA955-0E4E-48FF-8DDE-C9E33C4195E9}" type="slidenum">
              <a:rPr lang="en-GB"/>
              <a:pPr>
                <a:defRPr/>
              </a:pPr>
              <a:t>‹#›</a:t>
            </a:fld>
            <a:endParaRPr lang="en-GB"/>
          </a:p>
        </p:txBody>
      </p:sp>
    </p:spTree>
    <p:extLst>
      <p:ext uri="{BB962C8B-B14F-4D97-AF65-F5344CB8AC3E}">
        <p14:creationId xmlns:p14="http://schemas.microsoft.com/office/powerpoint/2010/main" val="1523809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p:spPr>
        <p:txBody>
          <a:bodyPr wrap="none" anchor="ctr"/>
          <a:lstStyle/>
          <a:p>
            <a:pPr algn="ctr">
              <a:defRPr/>
            </a:pPr>
            <a:endParaRPr kumimoji="1" lang="en-US" sz="240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p:spPr>
        <p:txBody>
          <a:bodyPr wrap="none" anchor="ctr"/>
          <a:lstStyle/>
          <a:p>
            <a:pPr algn="ctr">
              <a:defRPr/>
            </a:pPr>
            <a:endParaRPr kumimoji="1" lang="en-US" sz="240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p:spPr>
        <p:txBody>
          <a:bodyPr wrap="none" anchor="ctr"/>
          <a:lstStyle/>
          <a:p>
            <a:pPr algn="ctr">
              <a:defRPr/>
            </a:pPr>
            <a:endParaRPr kumimoji="1" lang="en-US" sz="240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p:spPr>
        <p:txBody>
          <a:bodyPr wrap="none" anchor="ctr"/>
          <a:lstStyle/>
          <a:p>
            <a:pPr algn="ctr">
              <a:defRPr/>
            </a:pPr>
            <a:endParaRPr kumimoji="1" lang="en-US" sz="240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p:spPr>
        <p:txBody>
          <a:bodyPr wrap="none" anchor="ctr"/>
          <a:lstStyle/>
          <a:p>
            <a:pPr algn="ctr">
              <a:defRPr/>
            </a:pPr>
            <a:endParaRPr kumimoji="1" lang="en-US" sz="240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p:spPr>
        <p:txBody>
          <a:bodyPr wrap="none" anchor="ctr"/>
          <a:lstStyle/>
          <a:p>
            <a:pPr algn="ctr">
              <a:defRPr/>
            </a:pPr>
            <a:endParaRPr kumimoji="1" lang="en-US" sz="240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p:spPr>
        <p:txBody>
          <a:bodyPr wrap="none" anchor="ctr"/>
          <a:lstStyle/>
          <a:p>
            <a:pPr algn="ctr">
              <a:defRPr/>
            </a:pPr>
            <a:endParaRPr kumimoji="1" lang="en-US" sz="240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0907" name="Rectangle 11"/>
          <p:cNvSpPr>
            <a:spLocks noGrp="1" noChangeArrowheads="1"/>
          </p:cNvSpPr>
          <p:nvPr>
            <p:ph type="dt" sz="half" idx="2"/>
          </p:nvPr>
        </p:nvSpPr>
        <p:spPr bwMode="auto">
          <a:xfrm>
            <a:off x="1162050" y="6243638"/>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400"/>
            </a:lvl1pPr>
          </a:lstStyle>
          <a:p>
            <a:pPr>
              <a:defRPr/>
            </a:pPr>
            <a:endParaRPr lang="en-GB"/>
          </a:p>
        </p:txBody>
      </p:sp>
      <p:sp>
        <p:nvSpPr>
          <p:cNvPr id="80908" name="Rectangle 12"/>
          <p:cNvSpPr>
            <a:spLocks noGrp="1" noChangeArrowheads="1"/>
          </p:cNvSpPr>
          <p:nvPr>
            <p:ph type="ftr" sz="quarter" idx="3"/>
          </p:nvPr>
        </p:nvSpPr>
        <p:spPr bwMode="auto">
          <a:xfrm>
            <a:off x="3657600" y="6243638"/>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GB"/>
          </a:p>
        </p:txBody>
      </p:sp>
      <p:sp>
        <p:nvSpPr>
          <p:cNvPr id="80909" name="Rectangle 13"/>
          <p:cNvSpPr>
            <a:spLocks noGrp="1" noChangeArrowheads="1"/>
          </p:cNvSpPr>
          <p:nvPr>
            <p:ph type="sldNum" sz="quarter" idx="4"/>
          </p:nvPr>
        </p:nvSpPr>
        <p:spPr bwMode="auto">
          <a:xfrm>
            <a:off x="7042150" y="6243638"/>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a:lvl1pPr>
          </a:lstStyle>
          <a:p>
            <a:pPr>
              <a:defRPr/>
            </a:pPr>
            <a:fld id="{8078278D-A770-46D6-993F-88487D7316C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67" r:id="rId1"/>
    <p:sldLayoutId id="2147483666" r:id="rId2"/>
    <p:sldLayoutId id="2147483665" r:id="rId3"/>
    <p:sldLayoutId id="2147483664" r:id="rId4"/>
    <p:sldLayoutId id="2147483663" r:id="rId5"/>
    <p:sldLayoutId id="2147483662" r:id="rId6"/>
    <p:sldLayoutId id="2147483661" r:id="rId7"/>
    <p:sldLayoutId id="2147483660" r:id="rId8"/>
    <p:sldLayoutId id="2147483659" r:id="rId9"/>
    <p:sldLayoutId id="2147483658" r:id="rId10"/>
    <p:sldLayoutId id="214748365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alibri" pitchFamily="34" charset="0"/>
          <a:cs typeface="Arial" charset="0"/>
        </a:defRPr>
      </a:lvl2pPr>
      <a:lvl3pPr algn="l" rtl="0" eaLnBrk="0" fontAlgn="base" hangingPunct="0">
        <a:spcBef>
          <a:spcPct val="0"/>
        </a:spcBef>
        <a:spcAft>
          <a:spcPct val="0"/>
        </a:spcAft>
        <a:defRPr sz="4400">
          <a:solidFill>
            <a:schemeClr val="tx2"/>
          </a:solidFill>
          <a:latin typeface="Calibri" pitchFamily="34" charset="0"/>
          <a:cs typeface="Arial" charset="0"/>
        </a:defRPr>
      </a:lvl3pPr>
      <a:lvl4pPr algn="l" rtl="0" eaLnBrk="0" fontAlgn="base" hangingPunct="0">
        <a:spcBef>
          <a:spcPct val="0"/>
        </a:spcBef>
        <a:spcAft>
          <a:spcPct val="0"/>
        </a:spcAft>
        <a:defRPr sz="4400">
          <a:solidFill>
            <a:schemeClr val="tx2"/>
          </a:solidFill>
          <a:latin typeface="Calibri" pitchFamily="34" charset="0"/>
          <a:cs typeface="Arial" charset="0"/>
        </a:defRPr>
      </a:lvl4pPr>
      <a:lvl5pPr algn="l" rtl="0" eaLnBrk="0" fontAlgn="base" hangingPunct="0">
        <a:spcBef>
          <a:spcPct val="0"/>
        </a:spcBef>
        <a:spcAft>
          <a:spcPct val="0"/>
        </a:spcAft>
        <a:defRPr sz="4400">
          <a:solidFill>
            <a:schemeClr val="tx2"/>
          </a:solidFill>
          <a:latin typeface="Calibri" pitchFamily="34"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2"/>
          </a:solidFill>
          <a:latin typeface="+mn-lt"/>
          <a:ea typeface="+mn-ea"/>
          <a:cs typeface="+mn-cs"/>
        </a:defRPr>
      </a:lvl1pPr>
      <a:lvl2pPr marL="742950" indent="-285750" algn="l" rtl="0" eaLnBrk="0" fontAlgn="base" hangingPunct="0">
        <a:spcBef>
          <a:spcPct val="20000"/>
        </a:spcBef>
        <a:spcAft>
          <a:spcPct val="0"/>
        </a:spcAft>
        <a:buClr>
          <a:schemeClr val="tx2"/>
        </a:buClr>
        <a:buSzPct val="55000"/>
        <a:buFont typeface="Wingdings" pitchFamily="2" charset="2"/>
        <a:buChar char="n"/>
        <a:defRPr sz="2800">
          <a:solidFill>
            <a:schemeClr val="tx2"/>
          </a:solidFill>
          <a:latin typeface="Tahoma" pitchFamily="34" charset="0"/>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2"/>
          </a:solidFill>
          <a:latin typeface="Tahoma" pitchFamily="34" charset="0"/>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2"/>
          </a:solidFill>
          <a:latin typeface="Tahoma" pitchFamily="34" charset="0"/>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2"/>
          </a:solidFill>
          <a:latin typeface="Tahoma" pitchFamily="34" charset="0"/>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2"/>
          </a:solidFill>
          <a:latin typeface="Tahoma" pitchFamily="34" charset="0"/>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2"/>
          </a:solidFill>
          <a:latin typeface="Tahoma" pitchFamily="34" charset="0"/>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2"/>
          </a:solidFill>
          <a:latin typeface="Tahoma" pitchFamily="34" charset="0"/>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2"/>
          </a:solidFill>
          <a:latin typeface="Tahoma" pitchFamily="34"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educationendowmentfoundation.org.uk/projects/embedding-formative-assessment/" TargetMode="Externa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vboA-n0b7l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611560" y="980728"/>
            <a:ext cx="7772400" cy="1944216"/>
          </a:xfrm>
        </p:spPr>
        <p:txBody>
          <a:bodyPr/>
          <a:lstStyle/>
          <a:p>
            <a:pPr algn="ctr" eaLnBrk="1" hangingPunct="1"/>
            <a:r>
              <a:rPr lang="en-GB" dirty="0">
                <a:latin typeface="Tahoma" pitchFamily="34" charset="0"/>
                <a:cs typeface="Tahoma" pitchFamily="34" charset="0"/>
              </a:rPr>
              <a:t>Assessment for Learning</a:t>
            </a:r>
            <a:br>
              <a:rPr lang="en-GB" dirty="0">
                <a:latin typeface="Tahoma" pitchFamily="34" charset="0"/>
                <a:cs typeface="Tahoma" pitchFamily="34" charset="0"/>
              </a:rPr>
            </a:br>
            <a:r>
              <a:rPr lang="en-GB" dirty="0">
                <a:latin typeface="Tahoma" pitchFamily="34" charset="0"/>
                <a:cs typeface="Tahoma" pitchFamily="34" charset="0"/>
              </a:rPr>
              <a:t>Strategies</a:t>
            </a:r>
            <a:endParaRPr lang="en-GB"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GB" altLang="en-US" dirty="0"/>
              <a:t>Giving (and receiving) feedback</a:t>
            </a:r>
          </a:p>
        </p:txBody>
      </p:sp>
      <p:sp>
        <p:nvSpPr>
          <p:cNvPr id="29699" name="Rectangle 3"/>
          <p:cNvSpPr>
            <a:spLocks noGrp="1" noChangeArrowheads="1"/>
          </p:cNvSpPr>
          <p:nvPr>
            <p:ph type="body" idx="1"/>
          </p:nvPr>
        </p:nvSpPr>
        <p:spPr>
          <a:xfrm>
            <a:off x="1817694" y="2834934"/>
            <a:ext cx="5076564" cy="1728788"/>
          </a:xfrm>
        </p:spPr>
        <p:txBody>
          <a:bodyPr/>
          <a:lstStyle/>
          <a:p>
            <a:pPr marL="0" indent="2381" eaLnBrk="1" hangingPunct="1">
              <a:lnSpc>
                <a:spcPct val="80000"/>
              </a:lnSpc>
              <a:buNone/>
              <a:defRPr/>
            </a:pPr>
            <a:r>
              <a:rPr lang="en-GB" sz="1800" dirty="0"/>
              <a:t>Think about </a:t>
            </a:r>
            <a:r>
              <a:rPr lang="en-GB" sz="1800" b="1" dirty="0"/>
              <a:t>your own </a:t>
            </a:r>
            <a:r>
              <a:rPr lang="en-GB" sz="1800" dirty="0"/>
              <a:t>experiences of getting feedback on work that you have done:</a:t>
            </a:r>
          </a:p>
          <a:p>
            <a:pPr marL="342900" indent="-340519" eaLnBrk="1" hangingPunct="1">
              <a:lnSpc>
                <a:spcPct val="80000"/>
              </a:lnSpc>
              <a:defRPr/>
            </a:pPr>
            <a:endParaRPr lang="en-GB" sz="1800" dirty="0"/>
          </a:p>
          <a:p>
            <a:pPr marL="342900" indent="-340519" eaLnBrk="1" hangingPunct="1">
              <a:lnSpc>
                <a:spcPct val="80000"/>
              </a:lnSpc>
              <a:defRPr/>
            </a:pPr>
            <a:r>
              <a:rPr lang="en-GB" sz="1800" dirty="0"/>
              <a:t>What was ‘good feedback’ like? Why?</a:t>
            </a:r>
          </a:p>
          <a:p>
            <a:pPr marL="342900" indent="-340519" eaLnBrk="1" hangingPunct="1">
              <a:lnSpc>
                <a:spcPct val="80000"/>
              </a:lnSpc>
              <a:defRPr/>
            </a:pPr>
            <a:endParaRPr lang="en-GB" sz="1800" dirty="0"/>
          </a:p>
          <a:p>
            <a:pPr marL="342900" indent="-340519" eaLnBrk="1" hangingPunct="1">
              <a:lnSpc>
                <a:spcPct val="80000"/>
              </a:lnSpc>
              <a:defRPr/>
            </a:pPr>
            <a:r>
              <a:rPr lang="en-GB" sz="1800" dirty="0"/>
              <a:t>What was ‘bad feedback’ like? Why?</a:t>
            </a:r>
          </a:p>
          <a:p>
            <a:pPr marL="342900" indent="-340519" eaLnBrk="1" hangingPunct="1">
              <a:lnSpc>
                <a:spcPct val="80000"/>
              </a:lnSpc>
              <a:defRPr/>
            </a:pPr>
            <a:endParaRPr lang="en-GB" sz="1800" dirty="0"/>
          </a:p>
        </p:txBody>
      </p:sp>
      <p:sp>
        <p:nvSpPr>
          <p:cNvPr id="36868" name="Text Box 4"/>
          <p:cNvSpPr txBox="1">
            <a:spLocks noChangeArrowheads="1"/>
          </p:cNvSpPr>
          <p:nvPr/>
        </p:nvSpPr>
        <p:spPr bwMode="auto">
          <a:xfrm>
            <a:off x="1532336" y="5222082"/>
            <a:ext cx="35254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999"/>
              </a:buClr>
              <a:buFont typeface="Wingdings" pitchFamily="2" charset="2"/>
              <a:buChar char="Ø"/>
              <a:defRPr sz="3200">
                <a:solidFill>
                  <a:schemeClr val="tx2"/>
                </a:solidFill>
                <a:latin typeface="Tahoma" pitchFamily="34" charset="0"/>
                <a:cs typeface="Arial" charset="0"/>
              </a:defRPr>
            </a:lvl1pPr>
            <a:lvl2pPr marL="742950" indent="-285750" eaLnBrk="0" hangingPunct="0">
              <a:spcBef>
                <a:spcPct val="20000"/>
              </a:spcBef>
              <a:buClr>
                <a:srgbClr val="009999"/>
              </a:buClr>
              <a:buFont typeface="Wingdings" pitchFamily="2" charset="2"/>
              <a:buChar char="Ø"/>
              <a:defRPr sz="2800">
                <a:solidFill>
                  <a:schemeClr val="tx2"/>
                </a:solidFill>
                <a:latin typeface="Tahoma" pitchFamily="34" charset="0"/>
                <a:cs typeface="Arial" charset="0"/>
              </a:defRPr>
            </a:lvl2pPr>
            <a:lvl3pPr marL="1143000" indent="-228600" eaLnBrk="0" hangingPunct="0">
              <a:spcBef>
                <a:spcPct val="20000"/>
              </a:spcBef>
              <a:buClr>
                <a:srgbClr val="009999"/>
              </a:buClr>
              <a:buFont typeface="Wingdings" pitchFamily="2" charset="2"/>
              <a:buChar char="Ø"/>
              <a:defRPr sz="2400">
                <a:solidFill>
                  <a:schemeClr val="tx2"/>
                </a:solidFill>
                <a:latin typeface="Tahoma" pitchFamily="34" charset="0"/>
                <a:cs typeface="Arial" charset="0"/>
              </a:defRPr>
            </a:lvl3pPr>
            <a:lvl4pPr marL="1600200" indent="-228600" eaLnBrk="0" hangingPunct="0">
              <a:spcBef>
                <a:spcPct val="20000"/>
              </a:spcBef>
              <a:buClr>
                <a:srgbClr val="009999"/>
              </a:buClr>
              <a:buFont typeface="Wingdings" pitchFamily="2" charset="2"/>
              <a:buChar char="Ø"/>
              <a:defRPr sz="2000">
                <a:solidFill>
                  <a:schemeClr val="tx2"/>
                </a:solidFill>
                <a:latin typeface="Tahoma" pitchFamily="34" charset="0"/>
                <a:cs typeface="Arial" charset="0"/>
              </a:defRPr>
            </a:lvl4pPr>
            <a:lvl5pPr marL="2057400" indent="-228600" eaLnBrk="0" hangingPunct="0">
              <a:spcBef>
                <a:spcPct val="20000"/>
              </a:spcBef>
              <a:buClr>
                <a:srgbClr val="009999"/>
              </a:buClr>
              <a:buFont typeface="Wingdings" pitchFamily="2" charset="2"/>
              <a:buChar char="Ø"/>
              <a:defRPr sz="2000">
                <a:solidFill>
                  <a:schemeClr val="tx2"/>
                </a:solidFill>
                <a:latin typeface="Tahoma" pitchFamily="34" charset="0"/>
                <a:cs typeface="Arial" charset="0"/>
              </a:defRPr>
            </a:lvl5pPr>
            <a:lvl6pPr marL="25146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6pPr>
            <a:lvl7pPr marL="29718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7pPr>
            <a:lvl8pPr marL="34290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8pPr>
            <a:lvl9pPr marL="38862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9pPr>
          </a:lstStyle>
          <a:p>
            <a:pPr eaLnBrk="1" fontAlgn="base" hangingPunct="1">
              <a:spcBef>
                <a:spcPct val="0"/>
              </a:spcBef>
              <a:spcAft>
                <a:spcPct val="0"/>
              </a:spcAft>
              <a:buClrTx/>
              <a:buNone/>
            </a:pPr>
            <a:endParaRPr lang="en-US" altLang="en-US" sz="1350">
              <a:solidFill>
                <a:srgbClr val="000000"/>
              </a:solidFill>
            </a:endParaRPr>
          </a:p>
        </p:txBody>
      </p:sp>
    </p:spTree>
    <p:extLst>
      <p:ext uri="{BB962C8B-B14F-4D97-AF65-F5344CB8AC3E}">
        <p14:creationId xmlns:p14="http://schemas.microsoft.com/office/powerpoint/2010/main" val="3331486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GB" altLang="en-US" dirty="0"/>
              <a:t>Giving feedback</a:t>
            </a:r>
          </a:p>
        </p:txBody>
      </p:sp>
      <p:sp>
        <p:nvSpPr>
          <p:cNvPr id="29699" name="Rectangle 3"/>
          <p:cNvSpPr>
            <a:spLocks noGrp="1" noChangeArrowheads="1"/>
          </p:cNvSpPr>
          <p:nvPr>
            <p:ph type="body" idx="1"/>
          </p:nvPr>
        </p:nvSpPr>
        <p:spPr>
          <a:xfrm>
            <a:off x="1601391" y="2457450"/>
            <a:ext cx="5829300" cy="1133568"/>
          </a:xfrm>
        </p:spPr>
        <p:txBody>
          <a:bodyPr/>
          <a:lstStyle/>
          <a:p>
            <a:pPr marL="273844" indent="0" eaLnBrk="1" hangingPunct="1">
              <a:lnSpc>
                <a:spcPct val="80000"/>
              </a:lnSpc>
              <a:buNone/>
              <a:defRPr/>
            </a:pPr>
            <a:r>
              <a:rPr lang="en-GB" sz="1800" dirty="0"/>
              <a:t>Think about the feedback that you give to your pupils.  This might be </a:t>
            </a:r>
            <a:r>
              <a:rPr lang="en-GB" sz="1800" b="1" dirty="0"/>
              <a:t>deferred</a:t>
            </a:r>
            <a:r>
              <a:rPr lang="en-GB" sz="1800" dirty="0"/>
              <a:t> (e.g. in response to written work) or </a:t>
            </a:r>
            <a:r>
              <a:rPr lang="en-GB" sz="1800" b="1" dirty="0"/>
              <a:t>immediate</a:t>
            </a:r>
            <a:r>
              <a:rPr lang="en-GB" sz="1800" dirty="0"/>
              <a:t> (e.g. to things they say in the classroom, perhaps the replies they give to questions you ask)</a:t>
            </a:r>
          </a:p>
          <a:p>
            <a:pPr marL="342900" indent="-340519" eaLnBrk="1" hangingPunct="1">
              <a:lnSpc>
                <a:spcPct val="80000"/>
              </a:lnSpc>
              <a:defRPr/>
            </a:pPr>
            <a:endParaRPr lang="en-GB" sz="1800" dirty="0"/>
          </a:p>
          <a:p>
            <a:pPr marL="342900" indent="-340519" eaLnBrk="1" hangingPunct="1">
              <a:lnSpc>
                <a:spcPct val="80000"/>
              </a:lnSpc>
              <a:defRPr/>
            </a:pPr>
            <a:endParaRPr lang="en-GB" sz="1800" dirty="0"/>
          </a:p>
        </p:txBody>
      </p:sp>
      <p:sp>
        <p:nvSpPr>
          <p:cNvPr id="35844" name="Text Box 4"/>
          <p:cNvSpPr txBox="1">
            <a:spLocks noChangeArrowheads="1"/>
          </p:cNvSpPr>
          <p:nvPr/>
        </p:nvSpPr>
        <p:spPr bwMode="auto">
          <a:xfrm>
            <a:off x="1532336" y="5222082"/>
            <a:ext cx="35254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999"/>
              </a:buClr>
              <a:buFont typeface="Wingdings" pitchFamily="2" charset="2"/>
              <a:buChar char="Ø"/>
              <a:defRPr sz="3200">
                <a:solidFill>
                  <a:schemeClr val="tx2"/>
                </a:solidFill>
                <a:latin typeface="Tahoma" pitchFamily="34" charset="0"/>
                <a:cs typeface="Arial" charset="0"/>
              </a:defRPr>
            </a:lvl1pPr>
            <a:lvl2pPr marL="742950" indent="-285750" eaLnBrk="0" hangingPunct="0">
              <a:spcBef>
                <a:spcPct val="20000"/>
              </a:spcBef>
              <a:buClr>
                <a:srgbClr val="009999"/>
              </a:buClr>
              <a:buFont typeface="Wingdings" pitchFamily="2" charset="2"/>
              <a:buChar char="Ø"/>
              <a:defRPr sz="2800">
                <a:solidFill>
                  <a:schemeClr val="tx2"/>
                </a:solidFill>
                <a:latin typeface="Tahoma" pitchFamily="34" charset="0"/>
                <a:cs typeface="Arial" charset="0"/>
              </a:defRPr>
            </a:lvl2pPr>
            <a:lvl3pPr marL="1143000" indent="-228600" eaLnBrk="0" hangingPunct="0">
              <a:spcBef>
                <a:spcPct val="20000"/>
              </a:spcBef>
              <a:buClr>
                <a:srgbClr val="009999"/>
              </a:buClr>
              <a:buFont typeface="Wingdings" pitchFamily="2" charset="2"/>
              <a:buChar char="Ø"/>
              <a:defRPr sz="2400">
                <a:solidFill>
                  <a:schemeClr val="tx2"/>
                </a:solidFill>
                <a:latin typeface="Tahoma" pitchFamily="34" charset="0"/>
                <a:cs typeface="Arial" charset="0"/>
              </a:defRPr>
            </a:lvl3pPr>
            <a:lvl4pPr marL="1600200" indent="-228600" eaLnBrk="0" hangingPunct="0">
              <a:spcBef>
                <a:spcPct val="20000"/>
              </a:spcBef>
              <a:buClr>
                <a:srgbClr val="009999"/>
              </a:buClr>
              <a:buFont typeface="Wingdings" pitchFamily="2" charset="2"/>
              <a:buChar char="Ø"/>
              <a:defRPr sz="2000">
                <a:solidFill>
                  <a:schemeClr val="tx2"/>
                </a:solidFill>
                <a:latin typeface="Tahoma" pitchFamily="34" charset="0"/>
                <a:cs typeface="Arial" charset="0"/>
              </a:defRPr>
            </a:lvl4pPr>
            <a:lvl5pPr marL="2057400" indent="-228600" eaLnBrk="0" hangingPunct="0">
              <a:spcBef>
                <a:spcPct val="20000"/>
              </a:spcBef>
              <a:buClr>
                <a:srgbClr val="009999"/>
              </a:buClr>
              <a:buFont typeface="Wingdings" pitchFamily="2" charset="2"/>
              <a:buChar char="Ø"/>
              <a:defRPr sz="2000">
                <a:solidFill>
                  <a:schemeClr val="tx2"/>
                </a:solidFill>
                <a:latin typeface="Tahoma" pitchFamily="34" charset="0"/>
                <a:cs typeface="Arial" charset="0"/>
              </a:defRPr>
            </a:lvl5pPr>
            <a:lvl6pPr marL="25146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6pPr>
            <a:lvl7pPr marL="29718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7pPr>
            <a:lvl8pPr marL="34290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8pPr>
            <a:lvl9pPr marL="38862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9pPr>
          </a:lstStyle>
          <a:p>
            <a:pPr eaLnBrk="1" fontAlgn="base" hangingPunct="1">
              <a:spcBef>
                <a:spcPct val="0"/>
              </a:spcBef>
              <a:spcAft>
                <a:spcPct val="0"/>
              </a:spcAft>
              <a:buClrTx/>
              <a:buNone/>
            </a:pPr>
            <a:endParaRPr lang="en-US" altLang="en-US" sz="1350">
              <a:solidFill>
                <a:srgbClr val="000000"/>
              </a:solidFill>
            </a:endParaRPr>
          </a:p>
        </p:txBody>
      </p:sp>
      <p:sp>
        <p:nvSpPr>
          <p:cNvPr id="31749" name="Text Box 5"/>
          <p:cNvSpPr txBox="1">
            <a:spLocks noChangeArrowheads="1"/>
          </p:cNvSpPr>
          <p:nvPr/>
        </p:nvSpPr>
        <p:spPr bwMode="auto">
          <a:xfrm>
            <a:off x="1921864" y="3783806"/>
            <a:ext cx="518517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eaLnBrk="0" hangingPunct="0">
              <a:spcBef>
                <a:spcPct val="20000"/>
              </a:spcBef>
              <a:buClr>
                <a:srgbClr val="009999"/>
              </a:buClr>
              <a:buFont typeface="Wingdings" pitchFamily="2" charset="2"/>
              <a:buChar char="Ø"/>
              <a:defRPr sz="3200">
                <a:solidFill>
                  <a:schemeClr val="tx2"/>
                </a:solidFill>
                <a:latin typeface="Tahoma" pitchFamily="34" charset="0"/>
                <a:cs typeface="Arial" charset="0"/>
              </a:defRPr>
            </a:lvl1pPr>
            <a:lvl2pPr marL="742950" indent="-285750" eaLnBrk="0" hangingPunct="0">
              <a:spcBef>
                <a:spcPct val="20000"/>
              </a:spcBef>
              <a:buClr>
                <a:srgbClr val="009999"/>
              </a:buClr>
              <a:buFont typeface="Wingdings" pitchFamily="2" charset="2"/>
              <a:buChar char="Ø"/>
              <a:defRPr sz="2800">
                <a:solidFill>
                  <a:schemeClr val="tx2"/>
                </a:solidFill>
                <a:latin typeface="Tahoma" pitchFamily="34" charset="0"/>
                <a:cs typeface="Arial" charset="0"/>
              </a:defRPr>
            </a:lvl2pPr>
            <a:lvl3pPr marL="1143000" indent="-228600" eaLnBrk="0" hangingPunct="0">
              <a:spcBef>
                <a:spcPct val="20000"/>
              </a:spcBef>
              <a:buClr>
                <a:srgbClr val="009999"/>
              </a:buClr>
              <a:buFont typeface="Wingdings" pitchFamily="2" charset="2"/>
              <a:buChar char="Ø"/>
              <a:defRPr sz="2400">
                <a:solidFill>
                  <a:schemeClr val="tx2"/>
                </a:solidFill>
                <a:latin typeface="Tahoma" pitchFamily="34" charset="0"/>
                <a:cs typeface="Arial" charset="0"/>
              </a:defRPr>
            </a:lvl3pPr>
            <a:lvl4pPr marL="1600200" indent="-228600" eaLnBrk="0" hangingPunct="0">
              <a:spcBef>
                <a:spcPct val="20000"/>
              </a:spcBef>
              <a:buClr>
                <a:srgbClr val="009999"/>
              </a:buClr>
              <a:buFont typeface="Wingdings" pitchFamily="2" charset="2"/>
              <a:buChar char="Ø"/>
              <a:defRPr sz="2000">
                <a:solidFill>
                  <a:schemeClr val="tx2"/>
                </a:solidFill>
                <a:latin typeface="Tahoma" pitchFamily="34" charset="0"/>
                <a:cs typeface="Arial" charset="0"/>
              </a:defRPr>
            </a:lvl4pPr>
            <a:lvl5pPr marL="2057400" indent="-228600" eaLnBrk="0" hangingPunct="0">
              <a:spcBef>
                <a:spcPct val="20000"/>
              </a:spcBef>
              <a:buClr>
                <a:srgbClr val="009999"/>
              </a:buClr>
              <a:buFont typeface="Wingdings" pitchFamily="2" charset="2"/>
              <a:buChar char="Ø"/>
              <a:defRPr sz="2000">
                <a:solidFill>
                  <a:schemeClr val="tx2"/>
                </a:solidFill>
                <a:latin typeface="Tahoma" pitchFamily="34" charset="0"/>
                <a:cs typeface="Arial" charset="0"/>
              </a:defRPr>
            </a:lvl5pPr>
            <a:lvl6pPr marL="25146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6pPr>
            <a:lvl7pPr marL="29718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7pPr>
            <a:lvl8pPr marL="34290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8pPr>
            <a:lvl9pPr marL="38862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9pPr>
          </a:lstStyle>
          <a:p>
            <a:pPr eaLnBrk="1" fontAlgn="base" hangingPunct="1">
              <a:spcBef>
                <a:spcPct val="0"/>
              </a:spcBef>
              <a:spcAft>
                <a:spcPct val="0"/>
              </a:spcAft>
              <a:buFontTx/>
              <a:buAutoNum type="arabicPeriod"/>
            </a:pPr>
            <a:r>
              <a:rPr lang="en-GB" altLang="en-US" sz="1800" dirty="0">
                <a:solidFill>
                  <a:srgbClr val="333399"/>
                </a:solidFill>
              </a:rPr>
              <a:t>What is the purpose of the feedback you give?</a:t>
            </a:r>
          </a:p>
          <a:p>
            <a:pPr eaLnBrk="1" fontAlgn="base" hangingPunct="1">
              <a:spcBef>
                <a:spcPct val="0"/>
              </a:spcBef>
              <a:spcAft>
                <a:spcPct val="0"/>
              </a:spcAft>
              <a:buFontTx/>
              <a:buAutoNum type="arabicPeriod"/>
            </a:pPr>
            <a:r>
              <a:rPr lang="en-GB" altLang="en-US" sz="1800" dirty="0">
                <a:solidFill>
                  <a:srgbClr val="333399"/>
                </a:solidFill>
              </a:rPr>
              <a:t>How do you structure that feedback so that it meets that purpose?</a:t>
            </a:r>
          </a:p>
          <a:p>
            <a:pPr eaLnBrk="1" fontAlgn="base" hangingPunct="1">
              <a:spcBef>
                <a:spcPct val="0"/>
              </a:spcBef>
              <a:spcAft>
                <a:spcPct val="0"/>
              </a:spcAft>
              <a:buFontTx/>
              <a:buAutoNum type="arabicPeriod"/>
            </a:pPr>
            <a:r>
              <a:rPr lang="en-GB" altLang="en-US" sz="1800" dirty="0">
                <a:solidFill>
                  <a:srgbClr val="333399"/>
                </a:solidFill>
              </a:rPr>
              <a:t>How would you know if it has been effective in meeting the intended purpose?</a:t>
            </a:r>
          </a:p>
          <a:p>
            <a:pPr eaLnBrk="1" fontAlgn="base" hangingPunct="1">
              <a:spcBef>
                <a:spcPct val="0"/>
              </a:spcBef>
              <a:spcAft>
                <a:spcPct val="0"/>
              </a:spcAft>
              <a:buFontTx/>
              <a:buAutoNum type="arabicPeriod"/>
            </a:pPr>
            <a:r>
              <a:rPr lang="en-GB" altLang="en-US" sz="1800" dirty="0">
                <a:solidFill>
                  <a:srgbClr val="333399"/>
                </a:solidFill>
              </a:rPr>
              <a:t>Might there be unintended consequences?</a:t>
            </a:r>
          </a:p>
        </p:txBody>
      </p:sp>
    </p:spTree>
    <p:extLst>
      <p:ext uri="{BB962C8B-B14F-4D97-AF65-F5344CB8AC3E}">
        <p14:creationId xmlns:p14="http://schemas.microsoft.com/office/powerpoint/2010/main" val="585808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5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GB" altLang="en-US" dirty="0"/>
              <a:t>Impact of feedback on learning</a:t>
            </a:r>
          </a:p>
        </p:txBody>
      </p:sp>
      <p:sp>
        <p:nvSpPr>
          <p:cNvPr id="33795" name="Rectangle 3"/>
          <p:cNvSpPr>
            <a:spLocks noGrp="1" noChangeArrowheads="1"/>
          </p:cNvSpPr>
          <p:nvPr>
            <p:ph type="body" idx="1"/>
          </p:nvPr>
        </p:nvSpPr>
        <p:spPr>
          <a:xfrm>
            <a:off x="1331119" y="2402681"/>
            <a:ext cx="6535341" cy="3086100"/>
          </a:xfrm>
        </p:spPr>
        <p:txBody>
          <a:bodyPr/>
          <a:lstStyle/>
          <a:p>
            <a:pPr marL="66675" indent="3572" eaLnBrk="1" hangingPunct="1">
              <a:lnSpc>
                <a:spcPct val="80000"/>
              </a:lnSpc>
              <a:buNone/>
            </a:pPr>
            <a:r>
              <a:rPr lang="en-GB" altLang="en-US" sz="1800" dirty="0"/>
              <a:t>One of the interesting findings from work on assessment for learning is the impact on learners and learning of feedback presented in different forms. Repeating an earlier experiment, Black and his colleagues investigated the effects of three different approaches to feedback, summarised as: </a:t>
            </a:r>
          </a:p>
          <a:p>
            <a:pPr marL="66675" indent="3572" eaLnBrk="1" hangingPunct="1">
              <a:lnSpc>
                <a:spcPct val="80000"/>
              </a:lnSpc>
              <a:buNone/>
            </a:pPr>
            <a:endParaRPr lang="en-GB" altLang="en-US" sz="1800" dirty="0"/>
          </a:p>
          <a:p>
            <a:pPr marL="565547" indent="-495300" eaLnBrk="1" hangingPunct="1">
              <a:lnSpc>
                <a:spcPct val="80000"/>
              </a:lnSpc>
              <a:buClr>
                <a:schemeClr val="tx2"/>
              </a:buClr>
              <a:buFont typeface="Wingdings" pitchFamily="2" charset="2"/>
              <a:buAutoNum type="romanLcPeriod"/>
              <a:tabLst>
                <a:tab pos="333375" algn="l"/>
              </a:tabLst>
            </a:pPr>
            <a:r>
              <a:rPr lang="en-GB" altLang="en-US" sz="1800" dirty="0"/>
              <a:t>one class was given feedback in the form of marks or grades only</a:t>
            </a:r>
          </a:p>
          <a:p>
            <a:pPr marL="565547" indent="-495300" eaLnBrk="1" hangingPunct="1">
              <a:lnSpc>
                <a:spcPct val="80000"/>
              </a:lnSpc>
              <a:buClr>
                <a:schemeClr val="tx2"/>
              </a:buClr>
              <a:buFont typeface="Wingdings" pitchFamily="2" charset="2"/>
              <a:buAutoNum type="romanLcPeriod"/>
              <a:tabLst>
                <a:tab pos="333375" algn="l"/>
              </a:tabLst>
            </a:pPr>
            <a:r>
              <a:rPr lang="en-GB" altLang="en-US" sz="1800" dirty="0"/>
              <a:t>one class was given feedback in the form of comments only, with no marks</a:t>
            </a:r>
          </a:p>
          <a:p>
            <a:pPr marL="565547" indent="-495300" eaLnBrk="1" hangingPunct="1">
              <a:lnSpc>
                <a:spcPct val="80000"/>
              </a:lnSpc>
              <a:buClr>
                <a:schemeClr val="tx2"/>
              </a:buClr>
              <a:buFont typeface="Wingdings" pitchFamily="2" charset="2"/>
              <a:buAutoNum type="romanLcPeriod"/>
              <a:tabLst>
                <a:tab pos="333375" algn="l"/>
              </a:tabLst>
            </a:pPr>
            <a:r>
              <a:rPr lang="en-GB" altLang="en-US" sz="1800" dirty="0"/>
              <a:t>one class was given both comments and marks as feedback</a:t>
            </a:r>
          </a:p>
        </p:txBody>
      </p:sp>
    </p:spTree>
    <p:extLst>
      <p:ext uri="{BB962C8B-B14F-4D97-AF65-F5344CB8AC3E}">
        <p14:creationId xmlns:p14="http://schemas.microsoft.com/office/powerpoint/2010/main" val="2932594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2" end="2"/>
                                            </p:txEl>
                                          </p:spTgt>
                                        </p:tgtEl>
                                        <p:attrNameLst>
                                          <p:attrName>style.visibility</p:attrName>
                                        </p:attrNameLst>
                                      </p:cBhvr>
                                      <p:to>
                                        <p:strVal val="visible"/>
                                      </p:to>
                                    </p:set>
                                    <p:animEffect transition="in" filter="fade">
                                      <p:cBhvr>
                                        <p:cTn id="7" dur="500"/>
                                        <p:tgtEl>
                                          <p:spTgt spid="3379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3795">
                                            <p:txEl>
                                              <p:pRg st="3" end="3"/>
                                            </p:txEl>
                                          </p:spTgt>
                                        </p:tgtEl>
                                        <p:attrNameLst>
                                          <p:attrName>style.visibility</p:attrName>
                                        </p:attrNameLst>
                                      </p:cBhvr>
                                      <p:to>
                                        <p:strVal val="visible"/>
                                      </p:to>
                                    </p:set>
                                    <p:animEffect transition="in" filter="fade">
                                      <p:cBhvr>
                                        <p:cTn id="10" dur="500"/>
                                        <p:tgtEl>
                                          <p:spTgt spid="3379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3795">
                                            <p:txEl>
                                              <p:pRg st="4" end="4"/>
                                            </p:txEl>
                                          </p:spTgt>
                                        </p:tgtEl>
                                        <p:attrNameLst>
                                          <p:attrName>style.visibility</p:attrName>
                                        </p:attrNameLst>
                                      </p:cBhvr>
                                      <p:to>
                                        <p:strVal val="visible"/>
                                      </p:to>
                                    </p:set>
                                    <p:animEffect transition="in" filter="fade">
                                      <p:cBhvr>
                                        <p:cTn id="13" dur="500"/>
                                        <p:tgtEl>
                                          <p:spTgt spid="33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1817694" y="3158971"/>
            <a:ext cx="5829300" cy="1922561"/>
          </a:xfrm>
        </p:spPr>
        <p:txBody>
          <a:bodyPr/>
          <a:lstStyle/>
          <a:p>
            <a:pPr indent="-257175" eaLnBrk="1" hangingPunct="1"/>
            <a:r>
              <a:rPr lang="en-GB" altLang="en-US" sz="1800" dirty="0"/>
              <a:t>What would you expect the impact of each of these three forms of feedback to be on the students in each class?</a:t>
            </a:r>
          </a:p>
          <a:p>
            <a:pPr marL="0" indent="0" eaLnBrk="1" hangingPunct="1">
              <a:buNone/>
            </a:pPr>
            <a:endParaRPr lang="en-GB" altLang="en-US" sz="1800" dirty="0"/>
          </a:p>
          <a:p>
            <a:pPr indent="-257175" eaLnBrk="1" hangingPunct="1"/>
            <a:r>
              <a:rPr lang="en-GB" altLang="en-US" sz="1800" dirty="0"/>
              <a:t>Which form of feedback would you expect to have the greatest impact on students' learning?</a:t>
            </a:r>
          </a:p>
        </p:txBody>
      </p:sp>
      <p:sp>
        <p:nvSpPr>
          <p:cNvPr id="4" name="Rectangle 2"/>
          <p:cNvSpPr txBox="1">
            <a:spLocks noChangeArrowheads="1"/>
          </p:cNvSpPr>
          <p:nvPr/>
        </p:nvSpPr>
        <p:spPr bwMode="auto">
          <a:xfrm>
            <a:off x="2120504" y="1430779"/>
            <a:ext cx="5844778" cy="50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cs typeface="Arial" charset="0"/>
              </a:defRPr>
            </a:lvl2pPr>
            <a:lvl3pPr algn="l" rtl="0" eaLnBrk="0" fontAlgn="base" hangingPunct="0">
              <a:spcBef>
                <a:spcPct val="0"/>
              </a:spcBef>
              <a:spcAft>
                <a:spcPct val="0"/>
              </a:spcAft>
              <a:defRPr sz="3600">
                <a:solidFill>
                  <a:schemeClr val="tx2"/>
                </a:solidFill>
                <a:latin typeface="Tahoma" pitchFamily="34" charset="0"/>
                <a:cs typeface="Arial" charset="0"/>
              </a:defRPr>
            </a:lvl3pPr>
            <a:lvl4pPr algn="l" rtl="0" eaLnBrk="0" fontAlgn="base" hangingPunct="0">
              <a:spcBef>
                <a:spcPct val="0"/>
              </a:spcBef>
              <a:spcAft>
                <a:spcPct val="0"/>
              </a:spcAft>
              <a:defRPr sz="3600">
                <a:solidFill>
                  <a:schemeClr val="tx2"/>
                </a:solidFill>
                <a:latin typeface="Tahoma" pitchFamily="34" charset="0"/>
                <a:cs typeface="Arial" charset="0"/>
              </a:defRPr>
            </a:lvl4pPr>
            <a:lvl5pPr algn="l" rtl="0" eaLnBrk="0" fontAlgn="base" hangingPunct="0">
              <a:spcBef>
                <a:spcPct val="0"/>
              </a:spcBef>
              <a:spcAft>
                <a:spcPct val="0"/>
              </a:spcAft>
              <a:defRPr sz="3600">
                <a:solidFill>
                  <a:schemeClr val="tx2"/>
                </a:solidFill>
                <a:latin typeface="Tahoma" pitchFamily="34" charset="0"/>
                <a:cs typeface="Arial" charset="0"/>
              </a:defRPr>
            </a:lvl5pPr>
            <a:lvl6pPr marL="457200" algn="l" rtl="0" fontAlgn="base">
              <a:spcBef>
                <a:spcPct val="0"/>
              </a:spcBef>
              <a:spcAft>
                <a:spcPct val="0"/>
              </a:spcAft>
              <a:defRPr sz="3600">
                <a:solidFill>
                  <a:schemeClr val="tx2"/>
                </a:solidFill>
                <a:latin typeface="Tahoma" pitchFamily="34" charset="0"/>
                <a:cs typeface="Arial" charset="0"/>
              </a:defRPr>
            </a:lvl6pPr>
            <a:lvl7pPr marL="914400" algn="l" rtl="0" fontAlgn="base">
              <a:spcBef>
                <a:spcPct val="0"/>
              </a:spcBef>
              <a:spcAft>
                <a:spcPct val="0"/>
              </a:spcAft>
              <a:defRPr sz="3600">
                <a:solidFill>
                  <a:schemeClr val="tx2"/>
                </a:solidFill>
                <a:latin typeface="Tahoma" pitchFamily="34" charset="0"/>
                <a:cs typeface="Arial" charset="0"/>
              </a:defRPr>
            </a:lvl7pPr>
            <a:lvl8pPr marL="1371600" algn="l" rtl="0" fontAlgn="base">
              <a:spcBef>
                <a:spcPct val="0"/>
              </a:spcBef>
              <a:spcAft>
                <a:spcPct val="0"/>
              </a:spcAft>
              <a:defRPr sz="3600">
                <a:solidFill>
                  <a:schemeClr val="tx2"/>
                </a:solidFill>
                <a:latin typeface="Tahoma" pitchFamily="34" charset="0"/>
                <a:cs typeface="Arial" charset="0"/>
              </a:defRPr>
            </a:lvl8pPr>
            <a:lvl9pPr marL="1828800" algn="l" rtl="0" fontAlgn="base">
              <a:spcBef>
                <a:spcPct val="0"/>
              </a:spcBef>
              <a:spcAft>
                <a:spcPct val="0"/>
              </a:spcAft>
              <a:defRPr sz="3600">
                <a:solidFill>
                  <a:schemeClr val="tx2"/>
                </a:solidFill>
                <a:latin typeface="Tahoma" pitchFamily="34" charset="0"/>
                <a:cs typeface="Arial" charset="0"/>
              </a:defRPr>
            </a:lvl9pPr>
          </a:lstStyle>
          <a:p>
            <a:pPr eaLnBrk="1" hangingPunct="1"/>
            <a:r>
              <a:rPr lang="en-GB" altLang="en-US" sz="2700" kern="0" dirty="0">
                <a:solidFill>
                  <a:srgbClr val="333399"/>
                </a:solidFill>
                <a:latin typeface="Tahoma"/>
                <a:cs typeface="Arial"/>
              </a:rPr>
              <a:t>Impact of feedback on learning</a:t>
            </a:r>
          </a:p>
        </p:txBody>
      </p:sp>
    </p:spTree>
    <p:extLst>
      <p:ext uri="{BB962C8B-B14F-4D97-AF65-F5344CB8AC3E}">
        <p14:creationId xmlns:p14="http://schemas.microsoft.com/office/powerpoint/2010/main" val="2915332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1763688" y="2510899"/>
            <a:ext cx="5829300" cy="2700505"/>
          </a:xfrm>
        </p:spPr>
        <p:txBody>
          <a:bodyPr/>
          <a:lstStyle/>
          <a:p>
            <a:pPr marL="0" indent="2381" eaLnBrk="1" hangingPunct="1">
              <a:lnSpc>
                <a:spcPct val="90000"/>
              </a:lnSpc>
              <a:buNone/>
              <a:defRPr/>
            </a:pPr>
            <a:r>
              <a:rPr lang="en-US" sz="1800" dirty="0"/>
              <a:t>The Black and </a:t>
            </a:r>
            <a:r>
              <a:rPr lang="en-US" sz="1800" dirty="0" err="1"/>
              <a:t>Wiliam</a:t>
            </a:r>
            <a:r>
              <a:rPr lang="en-US" sz="1800" dirty="0"/>
              <a:t> review revealed that, “whilst pupils’ learning can be advanced by feedback through comments [on how to improve performance], the giving of marks - or grades – [as well] has a negative effect in that pupils ignore comments when marks are also given” (p.8).</a:t>
            </a:r>
          </a:p>
          <a:p>
            <a:pPr marL="0" indent="2381" eaLnBrk="1" hangingPunct="1">
              <a:lnSpc>
                <a:spcPct val="90000"/>
              </a:lnSpc>
              <a:defRPr/>
            </a:pPr>
            <a:endParaRPr lang="en-US" sz="1800" dirty="0"/>
          </a:p>
          <a:p>
            <a:pPr marL="0" indent="2381" eaLnBrk="1" hangingPunct="1">
              <a:lnSpc>
                <a:spcPct val="90000"/>
              </a:lnSpc>
              <a:defRPr/>
            </a:pPr>
            <a:endParaRPr lang="en-US" sz="1800" dirty="0"/>
          </a:p>
          <a:p>
            <a:pPr marL="0" indent="0" eaLnBrk="1" hangingPunct="1">
              <a:lnSpc>
                <a:spcPct val="90000"/>
              </a:lnSpc>
              <a:buNone/>
              <a:defRPr/>
            </a:pPr>
            <a:r>
              <a:rPr lang="en-US" sz="1050" dirty="0"/>
              <a:t>Black, P.J., &amp; </a:t>
            </a:r>
            <a:r>
              <a:rPr lang="en-US" sz="1050" dirty="0" err="1"/>
              <a:t>Wiliam</a:t>
            </a:r>
            <a:r>
              <a:rPr lang="en-US" sz="1050" dirty="0"/>
              <a:t>, D., 1998.  </a:t>
            </a:r>
            <a:r>
              <a:rPr lang="en-US" sz="1050" i="1" dirty="0"/>
              <a:t>Inside the black box: Raising standards through classroom assessment</a:t>
            </a:r>
            <a:r>
              <a:rPr lang="en-US" sz="1050" dirty="0"/>
              <a:t>.  London: King’s College London School of Education.</a:t>
            </a:r>
            <a:r>
              <a:rPr lang="en-GB" sz="1800" dirty="0"/>
              <a:t> </a:t>
            </a:r>
          </a:p>
        </p:txBody>
      </p:sp>
      <p:sp>
        <p:nvSpPr>
          <p:cNvPr id="4" name="Rectangle 2"/>
          <p:cNvSpPr txBox="1">
            <a:spLocks noChangeArrowheads="1"/>
          </p:cNvSpPr>
          <p:nvPr/>
        </p:nvSpPr>
        <p:spPr bwMode="auto">
          <a:xfrm>
            <a:off x="2120504" y="1430779"/>
            <a:ext cx="5844778" cy="50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cs typeface="Arial" charset="0"/>
              </a:defRPr>
            </a:lvl2pPr>
            <a:lvl3pPr algn="l" rtl="0" eaLnBrk="0" fontAlgn="base" hangingPunct="0">
              <a:spcBef>
                <a:spcPct val="0"/>
              </a:spcBef>
              <a:spcAft>
                <a:spcPct val="0"/>
              </a:spcAft>
              <a:defRPr sz="3600">
                <a:solidFill>
                  <a:schemeClr val="tx2"/>
                </a:solidFill>
                <a:latin typeface="Tahoma" pitchFamily="34" charset="0"/>
                <a:cs typeface="Arial" charset="0"/>
              </a:defRPr>
            </a:lvl3pPr>
            <a:lvl4pPr algn="l" rtl="0" eaLnBrk="0" fontAlgn="base" hangingPunct="0">
              <a:spcBef>
                <a:spcPct val="0"/>
              </a:spcBef>
              <a:spcAft>
                <a:spcPct val="0"/>
              </a:spcAft>
              <a:defRPr sz="3600">
                <a:solidFill>
                  <a:schemeClr val="tx2"/>
                </a:solidFill>
                <a:latin typeface="Tahoma" pitchFamily="34" charset="0"/>
                <a:cs typeface="Arial" charset="0"/>
              </a:defRPr>
            </a:lvl4pPr>
            <a:lvl5pPr algn="l" rtl="0" eaLnBrk="0" fontAlgn="base" hangingPunct="0">
              <a:spcBef>
                <a:spcPct val="0"/>
              </a:spcBef>
              <a:spcAft>
                <a:spcPct val="0"/>
              </a:spcAft>
              <a:defRPr sz="3600">
                <a:solidFill>
                  <a:schemeClr val="tx2"/>
                </a:solidFill>
                <a:latin typeface="Tahoma" pitchFamily="34" charset="0"/>
                <a:cs typeface="Arial" charset="0"/>
              </a:defRPr>
            </a:lvl5pPr>
            <a:lvl6pPr marL="457200" algn="l" rtl="0" fontAlgn="base">
              <a:spcBef>
                <a:spcPct val="0"/>
              </a:spcBef>
              <a:spcAft>
                <a:spcPct val="0"/>
              </a:spcAft>
              <a:defRPr sz="3600">
                <a:solidFill>
                  <a:schemeClr val="tx2"/>
                </a:solidFill>
                <a:latin typeface="Tahoma" pitchFamily="34" charset="0"/>
                <a:cs typeface="Arial" charset="0"/>
              </a:defRPr>
            </a:lvl6pPr>
            <a:lvl7pPr marL="914400" algn="l" rtl="0" fontAlgn="base">
              <a:spcBef>
                <a:spcPct val="0"/>
              </a:spcBef>
              <a:spcAft>
                <a:spcPct val="0"/>
              </a:spcAft>
              <a:defRPr sz="3600">
                <a:solidFill>
                  <a:schemeClr val="tx2"/>
                </a:solidFill>
                <a:latin typeface="Tahoma" pitchFamily="34" charset="0"/>
                <a:cs typeface="Arial" charset="0"/>
              </a:defRPr>
            </a:lvl7pPr>
            <a:lvl8pPr marL="1371600" algn="l" rtl="0" fontAlgn="base">
              <a:spcBef>
                <a:spcPct val="0"/>
              </a:spcBef>
              <a:spcAft>
                <a:spcPct val="0"/>
              </a:spcAft>
              <a:defRPr sz="3600">
                <a:solidFill>
                  <a:schemeClr val="tx2"/>
                </a:solidFill>
                <a:latin typeface="Tahoma" pitchFamily="34" charset="0"/>
                <a:cs typeface="Arial" charset="0"/>
              </a:defRPr>
            </a:lvl8pPr>
            <a:lvl9pPr marL="1828800" algn="l" rtl="0" fontAlgn="base">
              <a:spcBef>
                <a:spcPct val="0"/>
              </a:spcBef>
              <a:spcAft>
                <a:spcPct val="0"/>
              </a:spcAft>
              <a:defRPr sz="3600">
                <a:solidFill>
                  <a:schemeClr val="tx2"/>
                </a:solidFill>
                <a:latin typeface="Tahoma" pitchFamily="34" charset="0"/>
                <a:cs typeface="Arial" charset="0"/>
              </a:defRPr>
            </a:lvl9pPr>
          </a:lstStyle>
          <a:p>
            <a:pPr eaLnBrk="1" hangingPunct="1"/>
            <a:r>
              <a:rPr lang="en-GB" altLang="en-US" sz="2700" kern="0" dirty="0">
                <a:solidFill>
                  <a:srgbClr val="333399"/>
                </a:solidFill>
                <a:latin typeface="Tahoma"/>
                <a:cs typeface="Arial"/>
              </a:rPr>
              <a:t>Impact of feedback on learning</a:t>
            </a:r>
          </a:p>
        </p:txBody>
      </p:sp>
    </p:spTree>
    <p:extLst>
      <p:ext uri="{BB962C8B-B14F-4D97-AF65-F5344CB8AC3E}">
        <p14:creationId xmlns:p14="http://schemas.microsoft.com/office/powerpoint/2010/main" val="1822278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GB" altLang="en-US" sz="2400" dirty="0"/>
              <a:t>A similar study in Canada</a:t>
            </a:r>
          </a:p>
        </p:txBody>
      </p:sp>
      <p:sp>
        <p:nvSpPr>
          <p:cNvPr id="38915" name="Rectangle 3"/>
          <p:cNvSpPr>
            <a:spLocks noGrp="1" noChangeArrowheads="1"/>
          </p:cNvSpPr>
          <p:nvPr>
            <p:ph type="body" idx="1"/>
          </p:nvPr>
        </p:nvSpPr>
        <p:spPr>
          <a:xfrm>
            <a:off x="1871663" y="2402681"/>
            <a:ext cx="5829300" cy="3086100"/>
          </a:xfrm>
        </p:spPr>
        <p:txBody>
          <a:bodyPr/>
          <a:lstStyle/>
          <a:p>
            <a:pPr marL="0" indent="0" eaLnBrk="1" hangingPunct="1">
              <a:buNone/>
            </a:pPr>
            <a:r>
              <a:rPr lang="en-GB" altLang="en-US" sz="1200" dirty="0"/>
              <a:t>80 Y9 Canadian students learning to write major scale in music</a:t>
            </a:r>
          </a:p>
          <a:p>
            <a:pPr marL="0" indent="0" eaLnBrk="1" hangingPunct="1">
              <a:buNone/>
            </a:pPr>
            <a:r>
              <a:rPr lang="en-GB" altLang="en-US" sz="1200" dirty="0"/>
              <a:t>Experimental group 1 (EG1) given</a:t>
            </a:r>
          </a:p>
          <a:p>
            <a:pPr marL="214313" eaLnBrk="1" hangingPunct="1"/>
            <a:r>
              <a:rPr lang="en-GB" altLang="en-US" sz="1200" dirty="0"/>
              <a:t>written praise</a:t>
            </a:r>
          </a:p>
          <a:p>
            <a:pPr marL="214313" eaLnBrk="1" hangingPunct="1"/>
            <a:r>
              <a:rPr lang="en-GB" altLang="en-US" sz="1200" dirty="0"/>
              <a:t>list of weaknesses</a:t>
            </a:r>
          </a:p>
          <a:p>
            <a:pPr marL="214313" eaLnBrk="1" hangingPunct="1"/>
            <a:r>
              <a:rPr lang="en-GB" altLang="en-US" sz="1200" dirty="0" err="1"/>
              <a:t>workplan</a:t>
            </a:r>
            <a:endParaRPr lang="en-GB" altLang="en-US" sz="1200" dirty="0"/>
          </a:p>
          <a:p>
            <a:pPr marL="0" indent="0" eaLnBrk="1" hangingPunct="1">
              <a:buNone/>
            </a:pPr>
            <a:r>
              <a:rPr lang="en-GB" altLang="en-US" sz="1200" dirty="0"/>
              <a:t>Experimental group 2 (EG2) given</a:t>
            </a:r>
          </a:p>
          <a:p>
            <a:pPr marL="214313" indent="-214313" eaLnBrk="1" hangingPunct="1"/>
            <a:r>
              <a:rPr lang="en-GB" altLang="en-US" sz="1200" dirty="0"/>
              <a:t>oral feedback</a:t>
            </a:r>
          </a:p>
          <a:p>
            <a:pPr marL="214313" indent="-214313" eaLnBrk="1" hangingPunct="1"/>
            <a:r>
              <a:rPr lang="en-GB" altLang="en-US" sz="1200" dirty="0"/>
              <a:t>nature of errors</a:t>
            </a:r>
          </a:p>
          <a:p>
            <a:pPr marL="214313" indent="-214313" eaLnBrk="1" hangingPunct="1"/>
            <a:r>
              <a:rPr lang="en-GB" altLang="en-US" sz="1200" dirty="0"/>
              <a:t>chance to correct errors</a:t>
            </a:r>
          </a:p>
          <a:p>
            <a:pPr marL="0" indent="0" eaLnBrk="1" hangingPunct="1">
              <a:buNone/>
            </a:pPr>
            <a:r>
              <a:rPr lang="en-GB" altLang="en-US" sz="1200" dirty="0"/>
              <a:t>Control group (CG) given</a:t>
            </a:r>
          </a:p>
          <a:p>
            <a:pPr marL="214313" indent="-214313" eaLnBrk="1" hangingPunct="1"/>
            <a:r>
              <a:rPr lang="en-GB" altLang="en-US" sz="1200" dirty="0"/>
              <a:t>no feedback</a:t>
            </a:r>
          </a:p>
          <a:p>
            <a:pPr marL="0" indent="0" algn="r" eaLnBrk="1" hangingPunct="1">
              <a:buNone/>
            </a:pPr>
            <a:endParaRPr lang="en-GB" altLang="en-US" sz="1200" dirty="0"/>
          </a:p>
          <a:p>
            <a:pPr marL="0" indent="0" algn="r" eaLnBrk="1" hangingPunct="1">
              <a:buNone/>
            </a:pPr>
            <a:endParaRPr lang="en-GB" altLang="en-US" sz="1200" dirty="0"/>
          </a:p>
          <a:p>
            <a:pPr marL="0" indent="0" algn="r" eaLnBrk="1" hangingPunct="1">
              <a:buNone/>
            </a:pPr>
            <a:r>
              <a:rPr lang="en-GB" altLang="en-US" sz="1200" dirty="0"/>
              <a:t>	</a:t>
            </a:r>
            <a:r>
              <a:rPr lang="en-GB" altLang="en-US" sz="900" dirty="0" err="1"/>
              <a:t>Boulet</a:t>
            </a:r>
            <a:r>
              <a:rPr lang="en-GB" altLang="en-US" sz="900" dirty="0"/>
              <a:t> </a:t>
            </a:r>
            <a:r>
              <a:rPr lang="en-GB" altLang="en-US" sz="900" i="1" dirty="0"/>
              <a:t>et al </a:t>
            </a:r>
            <a:r>
              <a:rPr lang="en-GB" altLang="en-US" sz="900" dirty="0"/>
              <a:t>1990. </a:t>
            </a:r>
            <a:r>
              <a:rPr lang="en-GB" altLang="en-US" sz="900" i="1" dirty="0"/>
              <a:t>Journal of Educational Research</a:t>
            </a:r>
            <a:r>
              <a:rPr lang="en-GB" altLang="en-US" sz="900" dirty="0"/>
              <a:t>, 84, pp.119-125</a:t>
            </a:r>
            <a:r>
              <a:rPr lang="en-GB" altLang="en-US" sz="1200" dirty="0"/>
              <a:t>.</a:t>
            </a:r>
          </a:p>
          <a:p>
            <a:pPr marL="0" indent="0" eaLnBrk="1" hangingPunct="1">
              <a:buNone/>
            </a:pPr>
            <a:endParaRPr lang="en-GB" altLang="en-US" sz="1350" dirty="0"/>
          </a:p>
        </p:txBody>
      </p:sp>
      <p:sp>
        <p:nvSpPr>
          <p:cNvPr id="2" name="TextBox 1"/>
          <p:cNvSpPr txBox="1"/>
          <p:nvPr/>
        </p:nvSpPr>
        <p:spPr>
          <a:xfrm>
            <a:off x="5328085" y="3266983"/>
            <a:ext cx="2222083" cy="646331"/>
          </a:xfrm>
          <a:prstGeom prst="rect">
            <a:avLst/>
          </a:prstGeom>
          <a:noFill/>
        </p:spPr>
        <p:txBody>
          <a:bodyPr wrap="none" rtlCol="0">
            <a:spAutoFit/>
          </a:bodyPr>
          <a:lstStyle/>
          <a:p>
            <a:pPr fontAlgn="base">
              <a:spcBef>
                <a:spcPct val="0"/>
              </a:spcBef>
              <a:spcAft>
                <a:spcPct val="0"/>
              </a:spcAft>
            </a:pPr>
            <a:r>
              <a:rPr lang="en-GB" altLang="en-US" b="1" dirty="0">
                <a:solidFill>
                  <a:srgbClr val="009999"/>
                </a:solidFill>
                <a:latin typeface="Tahoma" pitchFamily="34" charset="0"/>
                <a:cs typeface="Arial" charset="0"/>
              </a:rPr>
              <a:t>Achievement</a:t>
            </a:r>
          </a:p>
          <a:p>
            <a:pPr fontAlgn="base">
              <a:spcBef>
                <a:spcPct val="0"/>
              </a:spcBef>
              <a:spcAft>
                <a:spcPct val="0"/>
              </a:spcAft>
            </a:pPr>
            <a:r>
              <a:rPr lang="en-GB" altLang="en-US" b="1" dirty="0">
                <a:solidFill>
                  <a:srgbClr val="009999"/>
                </a:solidFill>
                <a:latin typeface="Tahoma" pitchFamily="34" charset="0"/>
                <a:cs typeface="Arial" charset="0"/>
              </a:rPr>
              <a:t>EG2 &gt; EG1 (≈CG)</a:t>
            </a:r>
          </a:p>
        </p:txBody>
      </p:sp>
    </p:spTree>
    <p:extLst>
      <p:ext uri="{BB962C8B-B14F-4D97-AF65-F5344CB8AC3E}">
        <p14:creationId xmlns:p14="http://schemas.microsoft.com/office/powerpoint/2010/main" val="278384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GB" altLang="en-US"/>
              <a:t>Pupil responses to written feedback</a:t>
            </a:r>
          </a:p>
        </p:txBody>
      </p:sp>
      <p:sp>
        <p:nvSpPr>
          <p:cNvPr id="39939" name="Content Placeholder 2"/>
          <p:cNvSpPr>
            <a:spLocks noGrp="1"/>
          </p:cNvSpPr>
          <p:nvPr>
            <p:ph idx="1"/>
          </p:nvPr>
        </p:nvSpPr>
        <p:spPr/>
        <p:txBody>
          <a:bodyPr/>
          <a:lstStyle/>
          <a:p>
            <a:r>
              <a:rPr lang="en-GB" altLang="en-US" sz="1350"/>
              <a:t>‘Good’ doesn’t help much – he’s just saying that it’s not really very good.  I’d like it if he just told the truth (Y3)</a:t>
            </a:r>
          </a:p>
          <a:p>
            <a:endParaRPr lang="en-GB" altLang="en-US" sz="1350"/>
          </a:p>
          <a:p>
            <a:r>
              <a:rPr lang="en-GB" altLang="en-US" sz="1350"/>
              <a:t>‘Good’ or ‘excellent’ gives you confidence in what you’re doing (Y6)</a:t>
            </a:r>
          </a:p>
          <a:p>
            <a:endParaRPr lang="en-GB" altLang="en-US" sz="1350"/>
          </a:p>
          <a:p>
            <a:r>
              <a:rPr lang="en-GB" altLang="en-US" sz="1350"/>
              <a:t>‘Not very good work’ doesn’t help me to know how to do it better (Y3)</a:t>
            </a:r>
          </a:p>
          <a:p>
            <a:endParaRPr lang="en-GB" altLang="en-US" sz="1350"/>
          </a:p>
          <a:p>
            <a:r>
              <a:rPr lang="en-GB" altLang="en-US" sz="1350"/>
              <a:t>Sometimes he says it could be better but if I think I’ve done it well I just forget about it (Y9)</a:t>
            </a:r>
          </a:p>
          <a:p>
            <a:endParaRPr lang="en-GB" altLang="en-US" sz="1350"/>
          </a:p>
          <a:p>
            <a:r>
              <a:rPr lang="en-GB" altLang="en-US" sz="1350"/>
              <a:t>She says to spend more time on it – that’s about it actually (Y9)</a:t>
            </a:r>
          </a:p>
          <a:p>
            <a:endParaRPr lang="en-GB" altLang="en-US" sz="1350"/>
          </a:p>
          <a:p>
            <a:r>
              <a:rPr lang="en-GB" altLang="en-US" sz="1350"/>
              <a:t>Once she said ‘You’re not very good at spelling’.  I don’t really want to hear that because I already know that (Y10)</a:t>
            </a:r>
          </a:p>
        </p:txBody>
      </p:sp>
    </p:spTree>
    <p:extLst>
      <p:ext uri="{BB962C8B-B14F-4D97-AF65-F5344CB8AC3E}">
        <p14:creationId xmlns:p14="http://schemas.microsoft.com/office/powerpoint/2010/main" val="3761038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39">
                                            <p:txEl>
                                              <p:pRg st="2" end="2"/>
                                            </p:txEl>
                                          </p:spTgt>
                                        </p:tgtEl>
                                        <p:attrNameLst>
                                          <p:attrName>style.visibility</p:attrName>
                                        </p:attrNameLst>
                                      </p:cBhvr>
                                      <p:to>
                                        <p:strVal val="visible"/>
                                      </p:to>
                                    </p:set>
                                    <p:animEffect transition="in" filter="fade">
                                      <p:cBhvr>
                                        <p:cTn id="12" dur="500"/>
                                        <p:tgtEl>
                                          <p:spTgt spid="3993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39">
                                            <p:txEl>
                                              <p:pRg st="4" end="4"/>
                                            </p:txEl>
                                          </p:spTgt>
                                        </p:tgtEl>
                                        <p:attrNameLst>
                                          <p:attrName>style.visibility</p:attrName>
                                        </p:attrNameLst>
                                      </p:cBhvr>
                                      <p:to>
                                        <p:strVal val="visible"/>
                                      </p:to>
                                    </p:set>
                                    <p:animEffect transition="in" filter="fade">
                                      <p:cBhvr>
                                        <p:cTn id="17" dur="500"/>
                                        <p:tgtEl>
                                          <p:spTgt spid="3993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939">
                                            <p:txEl>
                                              <p:pRg st="6" end="6"/>
                                            </p:txEl>
                                          </p:spTgt>
                                        </p:tgtEl>
                                        <p:attrNameLst>
                                          <p:attrName>style.visibility</p:attrName>
                                        </p:attrNameLst>
                                      </p:cBhvr>
                                      <p:to>
                                        <p:strVal val="visible"/>
                                      </p:to>
                                    </p:set>
                                    <p:animEffect transition="in" filter="fade">
                                      <p:cBhvr>
                                        <p:cTn id="22" dur="500"/>
                                        <p:tgtEl>
                                          <p:spTgt spid="39939">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939">
                                            <p:txEl>
                                              <p:pRg st="8" end="8"/>
                                            </p:txEl>
                                          </p:spTgt>
                                        </p:tgtEl>
                                        <p:attrNameLst>
                                          <p:attrName>style.visibility</p:attrName>
                                        </p:attrNameLst>
                                      </p:cBhvr>
                                      <p:to>
                                        <p:strVal val="visible"/>
                                      </p:to>
                                    </p:set>
                                    <p:animEffect transition="in" filter="fade">
                                      <p:cBhvr>
                                        <p:cTn id="27" dur="500"/>
                                        <p:tgtEl>
                                          <p:spTgt spid="39939">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939">
                                            <p:txEl>
                                              <p:pRg st="10" end="10"/>
                                            </p:txEl>
                                          </p:spTgt>
                                        </p:tgtEl>
                                        <p:attrNameLst>
                                          <p:attrName>style.visibility</p:attrName>
                                        </p:attrNameLst>
                                      </p:cBhvr>
                                      <p:to>
                                        <p:strVal val="visible"/>
                                      </p:to>
                                    </p:set>
                                    <p:animEffect transition="in" filter="fade">
                                      <p:cBhvr>
                                        <p:cTn id="32" dur="500"/>
                                        <p:tgtEl>
                                          <p:spTgt spid="3993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dirty="0"/>
              <a:t>Self- and Peer-Assessment</a:t>
            </a:r>
          </a:p>
        </p:txBody>
      </p:sp>
      <p:sp>
        <p:nvSpPr>
          <p:cNvPr id="52227" name="Rectangle 3"/>
          <p:cNvSpPr>
            <a:spLocks noGrp="1" noChangeArrowheads="1"/>
          </p:cNvSpPr>
          <p:nvPr>
            <p:ph type="body" idx="1"/>
          </p:nvPr>
        </p:nvSpPr>
        <p:spPr>
          <a:xfrm>
            <a:off x="827584" y="2204864"/>
            <a:ext cx="7993062" cy="3817143"/>
          </a:xfrm>
        </p:spPr>
        <p:txBody>
          <a:bodyPr/>
          <a:lstStyle/>
          <a:p>
            <a:pPr marL="0" indent="3175" eaLnBrk="1" hangingPunct="1">
              <a:buFont typeface="Wingdings" pitchFamily="2" charset="2"/>
              <a:buNone/>
            </a:pPr>
            <a:r>
              <a:rPr lang="en-GB" altLang="en-US" sz="2400" dirty="0"/>
              <a:t>An important finding from the work of Black and colleagues – and one that has had considerable impact in schools – is the effectiveness of self- and peer-assessment in supporting learning.</a:t>
            </a:r>
          </a:p>
          <a:p>
            <a:pPr marL="0" indent="3175" eaLnBrk="1" hangingPunct="1"/>
            <a:endParaRPr lang="en-GB" altLang="en-US" sz="1200" dirty="0"/>
          </a:p>
          <a:p>
            <a:pPr marL="0" indent="3175" eaLnBrk="1" hangingPunct="1">
              <a:buFont typeface="Wingdings" pitchFamily="2" charset="2"/>
              <a:buNone/>
            </a:pPr>
            <a:r>
              <a:rPr lang="en-GB" altLang="en-US" sz="2400" dirty="0"/>
              <a:t>Black and colleagues followed up the initial research review with a project to research the actual practice of assessment for learning.  The report on this project, and suggestions for practice, can be found in Black's (2003) book </a:t>
            </a:r>
            <a:r>
              <a:rPr lang="en-GB" altLang="en-US" sz="2400" i="1" dirty="0"/>
              <a:t>Assessment for Learning: putting it into practice</a:t>
            </a:r>
            <a:r>
              <a:rPr lang="en-GB" altLang="en-US" sz="2400" dirty="0"/>
              <a:t>.</a:t>
            </a:r>
          </a:p>
        </p:txBody>
      </p:sp>
    </p:spTree>
    <p:extLst>
      <p:ext uri="{BB962C8B-B14F-4D97-AF65-F5344CB8AC3E}">
        <p14:creationId xmlns:p14="http://schemas.microsoft.com/office/powerpoint/2010/main" val="2080395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lfAndPeerAssessmentDylanWiliam-36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3648" y="2204864"/>
            <a:ext cx="6429798" cy="3616761"/>
          </a:xfrm>
          <a:prstGeom prst="rect">
            <a:avLst/>
          </a:prstGeom>
        </p:spPr>
      </p:pic>
      <p:sp>
        <p:nvSpPr>
          <p:cNvPr id="5" name="Rectangle 2"/>
          <p:cNvSpPr>
            <a:spLocks noGrp="1" noChangeArrowheads="1"/>
          </p:cNvSpPr>
          <p:nvPr>
            <p:ph type="title"/>
          </p:nvPr>
        </p:nvSpPr>
        <p:spPr>
          <a:xfrm>
            <a:off x="1150938" y="214313"/>
            <a:ext cx="7793037" cy="1462087"/>
          </a:xfrm>
        </p:spPr>
        <p:txBody>
          <a:bodyPr/>
          <a:lstStyle/>
          <a:p>
            <a:pPr eaLnBrk="1" hangingPunct="1"/>
            <a:r>
              <a:rPr lang="en-US" altLang="en-US" dirty="0"/>
              <a:t>Self- and Peer-Assessment</a:t>
            </a:r>
          </a:p>
        </p:txBody>
      </p:sp>
      <p:sp>
        <p:nvSpPr>
          <p:cNvPr id="6" name="TextBox 5"/>
          <p:cNvSpPr txBox="1"/>
          <p:nvPr/>
        </p:nvSpPr>
        <p:spPr>
          <a:xfrm>
            <a:off x="3949389" y="6314961"/>
            <a:ext cx="1338315" cy="369332"/>
          </a:xfrm>
          <a:prstGeom prst="rect">
            <a:avLst/>
          </a:prstGeom>
          <a:noFill/>
        </p:spPr>
        <p:txBody>
          <a:bodyPr wrap="none" rtlCol="0">
            <a:spAutoFit/>
          </a:bodyPr>
          <a:lstStyle/>
          <a:p>
            <a:r>
              <a:rPr lang="en-GB" dirty="0">
                <a:hlinkClick r:id="rId6"/>
              </a:rPr>
              <a:t>EFA Project</a:t>
            </a:r>
            <a:endParaRPr lang="en-GB" dirty="0"/>
          </a:p>
        </p:txBody>
      </p:sp>
    </p:spTree>
    <p:extLst>
      <p:ext uri="{BB962C8B-B14F-4D97-AF65-F5344CB8AC3E}">
        <p14:creationId xmlns:p14="http://schemas.microsoft.com/office/powerpoint/2010/main" val="3368553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r>
              <a:rPr lang="en-GB" dirty="0"/>
              <a:t>Self- and Peer-Assessment</a:t>
            </a:r>
          </a:p>
        </p:txBody>
      </p:sp>
      <p:sp>
        <p:nvSpPr>
          <p:cNvPr id="19458" name="Rectangle 3"/>
          <p:cNvSpPr>
            <a:spLocks noGrp="1" noChangeArrowheads="1"/>
          </p:cNvSpPr>
          <p:nvPr>
            <p:ph type="body" idx="1"/>
          </p:nvPr>
        </p:nvSpPr>
        <p:spPr>
          <a:xfrm>
            <a:off x="827584" y="2132856"/>
            <a:ext cx="7772400" cy="4114800"/>
          </a:xfrm>
        </p:spPr>
        <p:txBody>
          <a:bodyPr/>
          <a:lstStyle/>
          <a:p>
            <a:pPr eaLnBrk="1" hangingPunct="1"/>
            <a:r>
              <a:rPr lang="en-GB" dirty="0"/>
              <a:t>take the focus away from the teacher as assessor;</a:t>
            </a:r>
          </a:p>
          <a:p>
            <a:pPr eaLnBrk="1" hangingPunct="1"/>
            <a:r>
              <a:rPr lang="en-GB" dirty="0"/>
              <a:t>introduce new/other perspectives</a:t>
            </a:r>
          </a:p>
          <a:p>
            <a:pPr eaLnBrk="1" hangingPunct="1"/>
            <a:r>
              <a:rPr lang="en-GB" dirty="0"/>
              <a:t>(inevitably) introduce an involvement with assessment criteria;</a:t>
            </a:r>
          </a:p>
          <a:p>
            <a:pPr eaLnBrk="1" hangingPunct="1"/>
            <a:r>
              <a:rPr lang="en-GB" dirty="0"/>
              <a:t>are essentially ‘formative’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1259632" y="908720"/>
            <a:ext cx="6805438" cy="767680"/>
          </a:xfrm>
        </p:spPr>
        <p:txBody>
          <a:bodyPr/>
          <a:lstStyle/>
          <a:p>
            <a:pPr eaLnBrk="1" hangingPunct="1"/>
            <a:r>
              <a:rPr lang="en-GB" sz="3600" dirty="0"/>
              <a:t>Assessment to promote learning</a:t>
            </a:r>
          </a:p>
        </p:txBody>
      </p:sp>
      <p:sp>
        <p:nvSpPr>
          <p:cNvPr id="16386" name="Rectangle 3"/>
          <p:cNvSpPr>
            <a:spLocks noGrp="1" noChangeArrowheads="1"/>
          </p:cNvSpPr>
          <p:nvPr>
            <p:ph type="body" idx="1"/>
          </p:nvPr>
        </p:nvSpPr>
        <p:spPr>
          <a:xfrm>
            <a:off x="1259632" y="2132856"/>
            <a:ext cx="5761038" cy="4114800"/>
          </a:xfrm>
        </p:spPr>
        <p:txBody>
          <a:bodyPr/>
          <a:lstStyle/>
          <a:p>
            <a:pPr marL="268288" indent="-246063" eaLnBrk="1" hangingPunct="1">
              <a:lnSpc>
                <a:spcPct val="80000"/>
              </a:lnSpc>
              <a:buFont typeface="Wingdings" pitchFamily="2" charset="2"/>
              <a:buAutoNum type="arabicPeriod"/>
            </a:pPr>
            <a:r>
              <a:rPr lang="en-GB" sz="1800" dirty="0"/>
              <a:t>'Better' questioning in class that promotes thought and discussion. </a:t>
            </a:r>
          </a:p>
          <a:p>
            <a:pPr marL="268288" indent="-246063" eaLnBrk="1" hangingPunct="1">
              <a:lnSpc>
                <a:spcPct val="80000"/>
              </a:lnSpc>
              <a:buFont typeface="Wingdings" pitchFamily="2" charset="2"/>
              <a:buAutoNum type="arabicPeriod"/>
            </a:pPr>
            <a:r>
              <a:rPr lang="en-GB" sz="1800" dirty="0"/>
              <a:t>Taking students' answers seriously, not just as 'right' or 'wrong'. </a:t>
            </a:r>
          </a:p>
          <a:p>
            <a:pPr marL="268288" indent="-246063" eaLnBrk="1" hangingPunct="1">
              <a:lnSpc>
                <a:spcPct val="80000"/>
              </a:lnSpc>
              <a:buFont typeface="Wingdings" pitchFamily="2" charset="2"/>
              <a:buAutoNum type="arabicPeriod"/>
            </a:pPr>
            <a:r>
              <a:rPr lang="en-GB" sz="1800" dirty="0"/>
              <a:t>Setting tasks in ways that require students to apply certain skills or ideas. </a:t>
            </a:r>
          </a:p>
          <a:p>
            <a:pPr marL="268288" indent="-246063" eaLnBrk="1" hangingPunct="1">
              <a:lnSpc>
                <a:spcPct val="80000"/>
              </a:lnSpc>
              <a:buFont typeface="Wingdings" pitchFamily="2" charset="2"/>
              <a:buAutoNum type="arabicPeriod"/>
            </a:pPr>
            <a:r>
              <a:rPr lang="en-GB" sz="1800" dirty="0"/>
              <a:t>Asking students to communicate their thinking in a variety of different ways. </a:t>
            </a:r>
          </a:p>
          <a:p>
            <a:pPr marL="268288" indent="-246063" eaLnBrk="1" hangingPunct="1">
              <a:lnSpc>
                <a:spcPct val="80000"/>
              </a:lnSpc>
              <a:buFont typeface="Wingdings" pitchFamily="2" charset="2"/>
              <a:buAutoNum type="arabicPeriod"/>
            </a:pPr>
            <a:r>
              <a:rPr lang="en-GB" sz="1800" dirty="0"/>
              <a:t>Giving less attention to marks and grades and more to directed feedback. </a:t>
            </a:r>
          </a:p>
          <a:p>
            <a:pPr marL="268288" indent="-246063" eaLnBrk="1" hangingPunct="1">
              <a:lnSpc>
                <a:spcPct val="80000"/>
              </a:lnSpc>
              <a:buFont typeface="Wingdings" pitchFamily="2" charset="2"/>
              <a:buAutoNum type="arabicPeriod"/>
            </a:pPr>
            <a:r>
              <a:rPr lang="en-GB" sz="1800" dirty="0"/>
              <a:t>Giving feedback that helps students recognise their next steps and how to take them. </a:t>
            </a:r>
          </a:p>
          <a:p>
            <a:pPr marL="268288" indent="-246063" eaLnBrk="1" hangingPunct="1">
              <a:lnSpc>
                <a:spcPct val="80000"/>
              </a:lnSpc>
              <a:buFont typeface="Wingdings" pitchFamily="2" charset="2"/>
              <a:buAutoNum type="arabicPeriod"/>
            </a:pPr>
            <a:r>
              <a:rPr lang="en-GB" sz="1800" dirty="0"/>
              <a:t>Assessing the quality of learning, not just amount of work or its presentation. </a:t>
            </a:r>
          </a:p>
          <a:p>
            <a:pPr marL="268288" indent="-246063" eaLnBrk="1" hangingPunct="1">
              <a:lnSpc>
                <a:spcPct val="80000"/>
              </a:lnSpc>
              <a:buFont typeface="Wingdings" pitchFamily="2" charset="2"/>
              <a:buAutoNum type="arabicPeriod"/>
            </a:pPr>
            <a:r>
              <a:rPr lang="en-GB" sz="1800" dirty="0"/>
              <a:t>Sharing learning goals with students. </a:t>
            </a:r>
          </a:p>
          <a:p>
            <a:pPr marL="268288" indent="-246063" eaLnBrk="1" hangingPunct="1">
              <a:lnSpc>
                <a:spcPct val="80000"/>
              </a:lnSpc>
              <a:buFont typeface="Wingdings" pitchFamily="2" charset="2"/>
              <a:buAutoNum type="arabicPeriod"/>
            </a:pPr>
            <a:r>
              <a:rPr lang="en-GB" sz="1800" dirty="0"/>
              <a:t>Involving students in self- and peer-assessment.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GB" dirty="0">
                <a:latin typeface="Calibri" pitchFamily="34" charset="0"/>
              </a:rPr>
              <a:t>What does it look like?</a:t>
            </a:r>
          </a:p>
        </p:txBody>
      </p:sp>
      <p:pic>
        <p:nvPicPr>
          <p:cNvPr id="3" name="StPatricksD2-360.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0687" y="2348880"/>
            <a:ext cx="6656740" cy="3744416"/>
          </a:xfrm>
        </p:spPr>
      </p:pic>
    </p:spTree>
    <p:extLst>
      <p:ext uri="{BB962C8B-B14F-4D97-AF65-F5344CB8AC3E}">
        <p14:creationId xmlns:p14="http://schemas.microsoft.com/office/powerpoint/2010/main" val="4175149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r>
              <a:rPr lang="en-GB" dirty="0"/>
              <a:t>Claims for self-assessment?</a:t>
            </a:r>
          </a:p>
        </p:txBody>
      </p:sp>
      <p:sp>
        <p:nvSpPr>
          <p:cNvPr id="115715" name="Rectangle 3"/>
          <p:cNvSpPr>
            <a:spLocks noGrp="1" noChangeArrowheads="1"/>
          </p:cNvSpPr>
          <p:nvPr>
            <p:ph type="body" idx="1"/>
          </p:nvPr>
        </p:nvSpPr>
        <p:spPr>
          <a:xfrm>
            <a:off x="1187624" y="2204864"/>
            <a:ext cx="7416824" cy="4114800"/>
          </a:xfrm>
        </p:spPr>
        <p:txBody>
          <a:bodyPr/>
          <a:lstStyle/>
          <a:p>
            <a:pPr eaLnBrk="1" hangingPunct="1">
              <a:lnSpc>
                <a:spcPct val="80000"/>
              </a:lnSpc>
              <a:buSzPct val="100000"/>
              <a:buFont typeface="Wingdings" pitchFamily="2" charset="2"/>
              <a:buAutoNum type="arabicPeriod"/>
              <a:defRPr/>
            </a:pPr>
            <a:r>
              <a:rPr lang="en-GB" sz="2000" dirty="0"/>
              <a:t>it provides more valid, individualised assessment</a:t>
            </a:r>
          </a:p>
          <a:p>
            <a:pPr eaLnBrk="1" hangingPunct="1">
              <a:lnSpc>
                <a:spcPct val="80000"/>
              </a:lnSpc>
              <a:buSzPct val="100000"/>
              <a:buFont typeface="Wingdings" pitchFamily="2" charset="2"/>
              <a:buAutoNum type="arabicPeriod"/>
              <a:defRPr/>
            </a:pPr>
            <a:r>
              <a:rPr lang="en-GB" sz="2000" dirty="0"/>
              <a:t>it allows better assessment of processes, not just products</a:t>
            </a:r>
          </a:p>
          <a:p>
            <a:pPr eaLnBrk="1" hangingPunct="1">
              <a:lnSpc>
                <a:spcPct val="80000"/>
              </a:lnSpc>
              <a:buSzPct val="100000"/>
              <a:buFont typeface="Wingdings" pitchFamily="2" charset="2"/>
              <a:buAutoNum type="arabicPeriod"/>
              <a:defRPr/>
            </a:pPr>
            <a:r>
              <a:rPr lang="en-GB" sz="2000" dirty="0"/>
              <a:t>it encourages learners to take responsibility for their own learning</a:t>
            </a:r>
          </a:p>
          <a:p>
            <a:pPr eaLnBrk="1" hangingPunct="1">
              <a:lnSpc>
                <a:spcPct val="80000"/>
              </a:lnSpc>
              <a:buSzPct val="100000"/>
              <a:buFont typeface="Wingdings" pitchFamily="2" charset="2"/>
              <a:buAutoNum type="arabicPeriod"/>
              <a:defRPr/>
            </a:pPr>
            <a:r>
              <a:rPr lang="en-GB" sz="2000" dirty="0"/>
              <a:t>it promotes more effective learning</a:t>
            </a:r>
          </a:p>
          <a:p>
            <a:pPr eaLnBrk="1" hangingPunct="1">
              <a:lnSpc>
                <a:spcPct val="80000"/>
              </a:lnSpc>
              <a:buSzPct val="100000"/>
              <a:buFont typeface="Wingdings" pitchFamily="2" charset="2"/>
              <a:buAutoNum type="arabicPeriod"/>
              <a:defRPr/>
            </a:pPr>
            <a:r>
              <a:rPr lang="en-GB" sz="2000" dirty="0"/>
              <a:t>it prepares for lifelong, autonomous learning</a:t>
            </a:r>
          </a:p>
          <a:p>
            <a:pPr eaLnBrk="1" hangingPunct="1">
              <a:lnSpc>
                <a:spcPct val="80000"/>
              </a:lnSpc>
              <a:buSzPct val="100000"/>
              <a:buFont typeface="Wingdings" pitchFamily="2" charset="2"/>
              <a:buAutoNum type="arabicPeriod"/>
              <a:defRPr/>
            </a:pPr>
            <a:r>
              <a:rPr lang="en-GB" sz="2000" dirty="0"/>
              <a:t>it changes the roles of the teacher and the teacher/ learner relationship</a:t>
            </a:r>
          </a:p>
          <a:p>
            <a:pPr eaLnBrk="1" hangingPunct="1">
              <a:lnSpc>
                <a:spcPct val="80000"/>
              </a:lnSpc>
              <a:buSzPct val="100000"/>
              <a:buFont typeface="Wingdings" pitchFamily="2" charset="2"/>
              <a:buAutoNum type="arabicPeriod"/>
              <a:defRPr/>
            </a:pPr>
            <a:r>
              <a:rPr lang="en-GB" sz="2000" dirty="0"/>
              <a:t>its reliability and comparability are low</a:t>
            </a:r>
          </a:p>
          <a:p>
            <a:pPr eaLnBrk="1" hangingPunct="1">
              <a:lnSpc>
                <a:spcPct val="80000"/>
              </a:lnSpc>
              <a:buSzPct val="100000"/>
              <a:buFont typeface="Wingdings" pitchFamily="2" charset="2"/>
              <a:buAutoNum type="arabicPeriod"/>
              <a:defRPr/>
            </a:pPr>
            <a:r>
              <a:rPr lang="en-GB" sz="2000" dirty="0"/>
              <a:t>it is useful for formative purposes but not summative</a:t>
            </a:r>
          </a:p>
          <a:p>
            <a:pPr marL="0" indent="0" eaLnBrk="1" hangingPunct="1">
              <a:lnSpc>
                <a:spcPct val="80000"/>
              </a:lnSpc>
              <a:buSzPct val="100000"/>
              <a:buNone/>
              <a:defRPr/>
            </a:pPr>
            <a:endParaRPr lang="en-GB" sz="2000" dirty="0"/>
          </a:p>
          <a:p>
            <a:pPr marL="0" indent="0" eaLnBrk="1" hangingPunct="1">
              <a:lnSpc>
                <a:spcPct val="80000"/>
              </a:lnSpc>
              <a:buSzPct val="100000"/>
              <a:buFont typeface="Wingdings" pitchFamily="2" charset="2"/>
              <a:buNone/>
              <a:defRPr/>
            </a:pPr>
            <a:endParaRPr lang="en-GB" sz="2000" dirty="0"/>
          </a:p>
          <a:p>
            <a:pPr marL="0" indent="0" eaLnBrk="1" hangingPunct="1">
              <a:lnSpc>
                <a:spcPct val="80000"/>
              </a:lnSpc>
              <a:buSzPct val="100000"/>
              <a:buFont typeface="Wingdings" pitchFamily="2" charset="2"/>
              <a:buNone/>
              <a:defRPr/>
            </a:pPr>
            <a:r>
              <a:rPr lang="en-GB" sz="2000" dirty="0">
                <a:solidFill>
                  <a:srgbClr val="009999"/>
                </a:solidFill>
              </a:rPr>
              <a:t>What is your response to each of these claims?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7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71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571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571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571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571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GB"/>
              <a:t>Self-assessment</a:t>
            </a:r>
          </a:p>
        </p:txBody>
      </p:sp>
      <p:sp>
        <p:nvSpPr>
          <p:cNvPr id="133123" name="Rectangle 3"/>
          <p:cNvSpPr>
            <a:spLocks noGrp="1" noChangeArrowheads="1"/>
          </p:cNvSpPr>
          <p:nvPr>
            <p:ph type="body" idx="1"/>
          </p:nvPr>
        </p:nvSpPr>
        <p:spPr>
          <a:xfrm>
            <a:off x="827584" y="2204864"/>
            <a:ext cx="7632848" cy="4114800"/>
          </a:xfrm>
        </p:spPr>
        <p:txBody>
          <a:bodyPr/>
          <a:lstStyle/>
          <a:p>
            <a:pPr marL="0" indent="0" eaLnBrk="1" hangingPunct="1">
              <a:buFont typeface="Wingdings" pitchFamily="2" charset="2"/>
              <a:buNone/>
              <a:defRPr/>
            </a:pPr>
            <a:r>
              <a:rPr lang="en-GB" dirty="0"/>
              <a:t>“the underpinning principle is that students are more responsible for and involved in their own learning”</a:t>
            </a:r>
          </a:p>
          <a:p>
            <a:pPr marL="0" indent="0" eaLnBrk="1" hangingPunct="1">
              <a:buFont typeface="Wingdings" pitchFamily="2" charset="2"/>
              <a:buNone/>
              <a:defRPr/>
            </a:pPr>
            <a:endParaRPr lang="en-GB" dirty="0"/>
          </a:p>
          <a:p>
            <a:pPr eaLnBrk="1" hangingPunct="1">
              <a:buFont typeface="Wingdings" pitchFamily="2" charset="2"/>
              <a:buNone/>
              <a:defRPr/>
            </a:pPr>
            <a:r>
              <a:rPr lang="en-GB" sz="2000" dirty="0"/>
              <a:t>(</a:t>
            </a:r>
            <a:r>
              <a:rPr lang="en-GB" sz="2000" dirty="0" err="1"/>
              <a:t>Weedon</a:t>
            </a:r>
            <a:r>
              <a:rPr lang="en-GB" sz="2000" dirty="0"/>
              <a:t> </a:t>
            </a:r>
            <a:r>
              <a:rPr lang="en-GB" sz="2000" i="1" dirty="0"/>
              <a:t>et al</a:t>
            </a:r>
            <a:r>
              <a:rPr lang="en-GB" sz="2000" dirty="0"/>
              <a:t>, 2002, p.73)</a:t>
            </a:r>
          </a:p>
        </p:txBody>
      </p:sp>
      <p:pic>
        <p:nvPicPr>
          <p:cNvPr id="4" name="Picture 4" descr="Self assessmen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36" t="23947" r="11822" b="19871"/>
          <a:stretch/>
        </p:blipFill>
        <p:spPr bwMode="auto">
          <a:xfrm>
            <a:off x="4067944" y="3789040"/>
            <a:ext cx="5076056" cy="259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GB"/>
              <a:t>Self-assessment</a:t>
            </a:r>
          </a:p>
        </p:txBody>
      </p:sp>
      <p:pic>
        <p:nvPicPr>
          <p:cNvPr id="1026" name="Picture 2" descr="https://kdimini.files.wordpress.com/2010/05/af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132855"/>
            <a:ext cx="5472608" cy="454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677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GB" sz="3600" dirty="0"/>
              <a:t>Principles</a:t>
            </a:r>
          </a:p>
        </p:txBody>
      </p:sp>
      <p:sp>
        <p:nvSpPr>
          <p:cNvPr id="22530" name="Rectangle 3"/>
          <p:cNvSpPr>
            <a:spLocks noGrp="1" noChangeArrowheads="1"/>
          </p:cNvSpPr>
          <p:nvPr>
            <p:ph type="body" idx="1"/>
          </p:nvPr>
        </p:nvSpPr>
        <p:spPr>
          <a:xfrm>
            <a:off x="827088" y="2060575"/>
            <a:ext cx="7772400" cy="4114800"/>
          </a:xfrm>
        </p:spPr>
        <p:txBody>
          <a:bodyPr/>
          <a:lstStyle/>
          <a:p>
            <a:pPr eaLnBrk="1" hangingPunct="1"/>
            <a:r>
              <a:rPr lang="en-GB" sz="2800" dirty="0"/>
              <a:t>Reflecting on past experience</a:t>
            </a:r>
          </a:p>
          <a:p>
            <a:pPr eaLnBrk="1" hangingPunct="1"/>
            <a:r>
              <a:rPr lang="en-GB" sz="2800" dirty="0"/>
              <a:t>Remembering and understanding what took place</a:t>
            </a:r>
          </a:p>
          <a:p>
            <a:pPr eaLnBrk="1" hangingPunct="1"/>
            <a:r>
              <a:rPr lang="en-GB" sz="2800" dirty="0"/>
              <a:t>Gaining a clearer idea of what has been learned</a:t>
            </a:r>
          </a:p>
          <a:p>
            <a:pPr eaLnBrk="1" hangingPunct="1"/>
            <a:r>
              <a:rPr lang="en-GB" sz="2800" dirty="0"/>
              <a:t>Involving learners in the organisation of their work, keeping records of activity and making decisions about future activity</a:t>
            </a:r>
            <a:endParaRPr lang="en-GB"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1150938" y="0"/>
            <a:ext cx="7993062" cy="1462088"/>
          </a:xfrm>
        </p:spPr>
        <p:txBody>
          <a:bodyPr/>
          <a:lstStyle/>
          <a:p>
            <a:pPr eaLnBrk="1" hangingPunct="1"/>
            <a:r>
              <a:rPr lang="en-GB" sz="3600" dirty="0"/>
              <a:t>Uses of self-assessment</a:t>
            </a:r>
          </a:p>
        </p:txBody>
      </p:sp>
      <p:sp>
        <p:nvSpPr>
          <p:cNvPr id="46082" name="Rectangle 3"/>
          <p:cNvSpPr>
            <a:spLocks noGrp="1" noChangeArrowheads="1"/>
          </p:cNvSpPr>
          <p:nvPr>
            <p:ph type="body" idx="1"/>
          </p:nvPr>
        </p:nvSpPr>
        <p:spPr/>
        <p:txBody>
          <a:bodyPr/>
          <a:lstStyle/>
          <a:p>
            <a:pPr marL="609600" indent="-609600" eaLnBrk="1" hangingPunct="1">
              <a:lnSpc>
                <a:spcPct val="90000"/>
              </a:lnSpc>
              <a:buFont typeface="Wingdings" pitchFamily="2" charset="2"/>
              <a:buAutoNum type="arabicPeriod"/>
            </a:pPr>
            <a:r>
              <a:rPr lang="en-GB" sz="2400" dirty="0"/>
              <a:t>individual self-monitoring and checking progress</a:t>
            </a:r>
          </a:p>
          <a:p>
            <a:pPr marL="609600" indent="-609600" eaLnBrk="1" hangingPunct="1">
              <a:lnSpc>
                <a:spcPct val="90000"/>
              </a:lnSpc>
              <a:buFont typeface="Wingdings" pitchFamily="2" charset="2"/>
              <a:buAutoNum type="arabicPeriod"/>
            </a:pPr>
            <a:r>
              <a:rPr lang="en-GB" sz="2400" dirty="0"/>
              <a:t>promoting learning skills</a:t>
            </a:r>
          </a:p>
          <a:p>
            <a:pPr marL="609600" indent="-609600" eaLnBrk="1" hangingPunct="1">
              <a:lnSpc>
                <a:spcPct val="90000"/>
              </a:lnSpc>
              <a:buFont typeface="Wingdings" pitchFamily="2" charset="2"/>
              <a:buAutoNum type="arabicPeriod"/>
            </a:pPr>
            <a:r>
              <a:rPr lang="en-GB" sz="2400" dirty="0"/>
              <a:t>diagnosis and remediation</a:t>
            </a:r>
          </a:p>
          <a:p>
            <a:pPr marL="609600" indent="-609600" eaLnBrk="1" hangingPunct="1">
              <a:lnSpc>
                <a:spcPct val="90000"/>
              </a:lnSpc>
              <a:buFont typeface="Wingdings" pitchFamily="2" charset="2"/>
              <a:buAutoNum type="arabicPeriod"/>
            </a:pPr>
            <a:r>
              <a:rPr lang="en-GB" sz="2400" dirty="0"/>
              <a:t>as a substitute for other assessment forms</a:t>
            </a:r>
          </a:p>
          <a:p>
            <a:pPr marL="609600" indent="-609600" eaLnBrk="1" hangingPunct="1">
              <a:lnSpc>
                <a:spcPct val="90000"/>
              </a:lnSpc>
              <a:buFont typeface="Wingdings" pitchFamily="2" charset="2"/>
              <a:buAutoNum type="arabicPeriod"/>
            </a:pPr>
            <a:r>
              <a:rPr lang="en-GB" sz="2400" dirty="0"/>
              <a:t>to improve professional or academic practice</a:t>
            </a:r>
          </a:p>
          <a:p>
            <a:pPr marL="609600" indent="-609600" eaLnBrk="1" hangingPunct="1">
              <a:lnSpc>
                <a:spcPct val="90000"/>
              </a:lnSpc>
              <a:buFont typeface="Wingdings" pitchFamily="2" charset="2"/>
              <a:buAutoNum type="arabicPeriod"/>
            </a:pPr>
            <a:r>
              <a:rPr lang="en-GB" sz="2400" dirty="0"/>
              <a:t>to consolidate learning</a:t>
            </a:r>
          </a:p>
          <a:p>
            <a:pPr marL="609600" indent="-609600" eaLnBrk="1" hangingPunct="1">
              <a:lnSpc>
                <a:spcPct val="90000"/>
              </a:lnSpc>
              <a:buFont typeface="Wingdings" pitchFamily="2" charset="2"/>
              <a:buAutoNum type="arabicPeriod"/>
            </a:pPr>
            <a:r>
              <a:rPr lang="en-GB" sz="2400" dirty="0"/>
              <a:t>a prelude to the recognition of prior learning</a:t>
            </a:r>
          </a:p>
          <a:p>
            <a:pPr marL="609600" indent="-609600" eaLnBrk="1" hangingPunct="1">
              <a:lnSpc>
                <a:spcPct val="90000"/>
              </a:lnSpc>
              <a:buFont typeface="Wingdings" pitchFamily="2" charset="2"/>
              <a:buAutoNum type="arabicPeriod"/>
            </a:pPr>
            <a:r>
              <a:rPr lang="en-GB" sz="2400" dirty="0"/>
              <a:t>for self-knowledge and self-understanding</a:t>
            </a:r>
          </a:p>
          <a:p>
            <a:pPr marL="609600" indent="-609600" eaLnBrk="1" hangingPunct="1">
              <a:lnSpc>
                <a:spcPct val="90000"/>
              </a:lnSpc>
              <a:buFont typeface="Wingdings" pitchFamily="2" charset="2"/>
              <a:buAutoNum type="arabicPeriod"/>
            </a:pPr>
            <a:endParaRPr lang="en-GB" sz="2400" dirty="0"/>
          </a:p>
          <a:p>
            <a:pPr marL="0" indent="0" algn="r" eaLnBrk="1" hangingPunct="1">
              <a:lnSpc>
                <a:spcPct val="90000"/>
              </a:lnSpc>
              <a:buNone/>
            </a:pPr>
            <a:r>
              <a:rPr lang="en-GB" sz="2400" dirty="0"/>
              <a:t>(</a:t>
            </a:r>
            <a:r>
              <a:rPr lang="en-GB" sz="2000" dirty="0" err="1"/>
              <a:t>Boud</a:t>
            </a:r>
            <a:r>
              <a:rPr lang="en-GB" sz="2000" dirty="0"/>
              <a:t>, 1995</a:t>
            </a:r>
            <a:r>
              <a:rPr lang="en-GB" sz="2400" dirty="0"/>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GB" sz="3600" dirty="0"/>
              <a:t>Caveat</a:t>
            </a:r>
          </a:p>
        </p:txBody>
      </p:sp>
      <p:sp>
        <p:nvSpPr>
          <p:cNvPr id="22530" name="Rectangle 3"/>
          <p:cNvSpPr>
            <a:spLocks noGrp="1" noChangeArrowheads="1"/>
          </p:cNvSpPr>
          <p:nvPr>
            <p:ph type="body" idx="1"/>
          </p:nvPr>
        </p:nvSpPr>
        <p:spPr>
          <a:xfrm>
            <a:off x="827088" y="2060575"/>
            <a:ext cx="7772400" cy="4114800"/>
          </a:xfrm>
        </p:spPr>
        <p:txBody>
          <a:bodyPr/>
          <a:lstStyle/>
          <a:p>
            <a:pPr eaLnBrk="1" hangingPunct="1">
              <a:buFont typeface="Wingdings" pitchFamily="2" charset="2"/>
              <a:buNone/>
            </a:pPr>
            <a:r>
              <a:rPr lang="en-GB"/>
              <a:t>	One of the problems with self-assessment is that children/ students, typically, are not particularly good at it.  However, this is more a reflection on the fact that they don’t know what it is they’re meant to be doing than the fact that they can’t do it.</a:t>
            </a:r>
          </a:p>
          <a:p>
            <a:pPr eaLnBrk="1" hangingPunct="1">
              <a:buFont typeface="Wingdings" pitchFamily="2" charset="2"/>
              <a:buNone/>
            </a:pPr>
            <a:endParaRPr lang="en-GB"/>
          </a:p>
        </p:txBody>
      </p:sp>
    </p:spTree>
    <p:extLst>
      <p:ext uri="{BB962C8B-B14F-4D97-AF65-F5344CB8AC3E}">
        <p14:creationId xmlns:p14="http://schemas.microsoft.com/office/powerpoint/2010/main" val="548399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GB" dirty="0">
                <a:latin typeface="Calibri" pitchFamily="34" charset="0"/>
              </a:rPr>
              <a:t>Self-awareness of learning?</a:t>
            </a:r>
          </a:p>
        </p:txBody>
      </p:sp>
      <p:pic>
        <p:nvPicPr>
          <p:cNvPr id="56324" name="targetslevelsimproving.mpg">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2411760" y="2492896"/>
            <a:ext cx="4032473" cy="3299296"/>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3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6324"/>
                                        </p:tgtEl>
                                      </p:cBhvr>
                                    </p:cmd>
                                  </p:childTnLst>
                                </p:cTn>
                              </p:par>
                            </p:childTnLst>
                          </p:cTn>
                        </p:par>
                      </p:childTnLst>
                    </p:cTn>
                  </p:par>
                </p:childTnLst>
              </p:cTn>
              <p:nextCondLst>
                <p:cond evt="onClick" delay="0">
                  <p:tgtEl>
                    <p:spTgt spid="56324"/>
                  </p:tgtEl>
                </p:cond>
              </p:nextCondLst>
            </p:seq>
            <p:video>
              <p:cMediaNode>
                <p:cTn id="7" fill="hold" display="0">
                  <p:stCondLst>
                    <p:cond delay="indefinite"/>
                  </p:stCondLst>
                  <p:endCondLst>
                    <p:cond evt="onNext" delay="0">
                      <p:tgtEl>
                        <p:sldTgt/>
                      </p:tgtEl>
                    </p:cond>
                    <p:cond evt="onPrev" delay="0">
                      <p:tgtEl>
                        <p:sldTgt/>
                      </p:tgtEl>
                    </p:cond>
                  </p:endCondLst>
                </p:cTn>
                <p:tgtEl>
                  <p:spTgt spid="5632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827584" y="2204864"/>
            <a:ext cx="7772400" cy="3312641"/>
          </a:xfrm>
        </p:spPr>
        <p:txBody>
          <a:bodyPr/>
          <a:lstStyle/>
          <a:p>
            <a:pPr eaLnBrk="1" hangingPunct="1">
              <a:buFont typeface="Wingdings" pitchFamily="2" charset="2"/>
              <a:buNone/>
            </a:pPr>
            <a:r>
              <a:rPr lang="en-GB" dirty="0"/>
              <a:t>	“Students under-perform in assessment tasks because they don’t understand the requirements”</a:t>
            </a:r>
          </a:p>
          <a:p>
            <a:pPr eaLnBrk="1" hangingPunct="1"/>
            <a:endParaRPr lang="en-GB" dirty="0"/>
          </a:p>
          <a:p>
            <a:pPr eaLnBrk="1" hangingPunct="1">
              <a:buFont typeface="Wingdings" pitchFamily="2" charset="2"/>
              <a:buNone/>
            </a:pPr>
            <a:r>
              <a:rPr lang="en-GB" sz="2000" dirty="0"/>
              <a:t>	</a:t>
            </a:r>
            <a:r>
              <a:rPr lang="en-GB" sz="1600" dirty="0"/>
              <a:t>Rust, C., Price, M. and O’Donovan, B. (2003) Improving students’ learning by developing their understanding of assessment criteria and processes, </a:t>
            </a:r>
            <a:r>
              <a:rPr lang="en-GB" sz="1600" i="1" dirty="0"/>
              <a:t>Assessment and Evaluation in Higher Education</a:t>
            </a:r>
            <a:r>
              <a:rPr lang="en-GB" sz="1600" dirty="0"/>
              <a:t>, 28(2), 147-164.</a:t>
            </a:r>
            <a:endParaRPr lang="en-GB" sz="1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899592" y="2060848"/>
            <a:ext cx="7920880" cy="4403725"/>
          </a:xfrm>
        </p:spPr>
        <p:txBody>
          <a:bodyPr/>
          <a:lstStyle/>
          <a:p>
            <a:pPr marL="342900" indent="-342900">
              <a:lnSpc>
                <a:spcPct val="80000"/>
              </a:lnSpc>
              <a:buClr>
                <a:schemeClr val="folHlink"/>
              </a:buClr>
              <a:buFont typeface="Wingdings" pitchFamily="2" charset="2"/>
              <a:buNone/>
            </a:pPr>
            <a:r>
              <a:rPr lang="en-GB" sz="1800" dirty="0">
                <a:latin typeface="Calibri" pitchFamily="34" charset="0"/>
              </a:rPr>
              <a:t>	“</a:t>
            </a:r>
            <a:r>
              <a:rPr lang="en-GB" sz="2400" dirty="0">
                <a:latin typeface="Calibri" pitchFamily="34" charset="0"/>
              </a:rPr>
              <a:t>… students invariably believed content and presentation to be most important in meeting the assessment criteria.  Although some students acknowledged that critical and creative learning … would ‘get them marks’, only a few knew how and why they should show it in their coursework.”</a:t>
            </a:r>
          </a:p>
          <a:p>
            <a:pPr marL="342900" indent="-342900">
              <a:lnSpc>
                <a:spcPct val="80000"/>
              </a:lnSpc>
              <a:buClr>
                <a:schemeClr val="folHlink"/>
              </a:buClr>
              <a:buFont typeface="Wingdings" pitchFamily="2" charset="2"/>
              <a:buNone/>
            </a:pPr>
            <a:endParaRPr lang="en-GB" sz="2400" dirty="0">
              <a:latin typeface="Calibri" pitchFamily="34" charset="0"/>
            </a:endParaRPr>
          </a:p>
          <a:p>
            <a:pPr marL="342900" indent="-342900">
              <a:lnSpc>
                <a:spcPct val="80000"/>
              </a:lnSpc>
              <a:buClr>
                <a:schemeClr val="folHlink"/>
              </a:buClr>
              <a:buFont typeface="Wingdings" pitchFamily="2" charset="2"/>
              <a:buNone/>
            </a:pPr>
            <a:r>
              <a:rPr lang="en-GB" sz="2400" dirty="0">
                <a:latin typeface="Calibri" pitchFamily="34" charset="0"/>
              </a:rPr>
              <a:t>	“Students tended to equate more effort with more writing and hence the achievement of higher grades; their view was that ‘more equals better’.”</a:t>
            </a:r>
          </a:p>
          <a:p>
            <a:pPr marL="342900" indent="-342900">
              <a:lnSpc>
                <a:spcPct val="80000"/>
              </a:lnSpc>
              <a:buClr>
                <a:schemeClr val="folHlink"/>
              </a:buClr>
              <a:buFont typeface="Wingdings" pitchFamily="2" charset="2"/>
              <a:buNone/>
            </a:pPr>
            <a:r>
              <a:rPr lang="en-GB" sz="2400" dirty="0">
                <a:latin typeface="Calibri" pitchFamily="34" charset="0"/>
              </a:rPr>
              <a:t>	[more detail, more time, better grammar and punctuation]</a:t>
            </a:r>
          </a:p>
          <a:p>
            <a:pPr marL="342900" indent="-342900">
              <a:lnSpc>
                <a:spcPct val="80000"/>
              </a:lnSpc>
              <a:buClr>
                <a:schemeClr val="folHlink"/>
              </a:buClr>
              <a:buFont typeface="Wingdings" pitchFamily="2" charset="2"/>
              <a:buNone/>
            </a:pPr>
            <a:endParaRPr lang="en-GB" sz="2400" dirty="0">
              <a:latin typeface="Calibri" pitchFamily="34" charset="0"/>
            </a:endParaRPr>
          </a:p>
          <a:p>
            <a:pPr marL="342900" indent="-342900" algn="r">
              <a:lnSpc>
                <a:spcPct val="80000"/>
              </a:lnSpc>
              <a:buClr>
                <a:schemeClr val="folHlink"/>
              </a:buClr>
              <a:buFont typeface="Wingdings" pitchFamily="2" charset="2"/>
              <a:buNone/>
            </a:pPr>
            <a:r>
              <a:rPr lang="en-GB" sz="2000" dirty="0">
                <a:latin typeface="Calibri" pitchFamily="34" charset="0"/>
              </a:rPr>
              <a:t>(Martin </a:t>
            </a:r>
            <a:r>
              <a:rPr lang="en-GB" sz="2000" i="1" dirty="0">
                <a:latin typeface="Calibri" pitchFamily="34" charset="0"/>
              </a:rPr>
              <a:t>et al</a:t>
            </a:r>
            <a:r>
              <a:rPr lang="en-GB" sz="2000" dirty="0">
                <a:latin typeface="Calibri" pitchFamily="34" charset="0"/>
              </a:rPr>
              <a:t>, 2002. p.14)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115616" y="27484"/>
            <a:ext cx="7793037" cy="1462088"/>
          </a:xfrm>
        </p:spPr>
        <p:txBody>
          <a:bodyPr/>
          <a:lstStyle/>
          <a:p>
            <a:pPr eaLnBrk="1" hangingPunct="1"/>
            <a:r>
              <a:rPr lang="en-GB" sz="3600" dirty="0"/>
              <a:t>Why involve the learner?	</a:t>
            </a:r>
          </a:p>
        </p:txBody>
      </p:sp>
      <p:sp>
        <p:nvSpPr>
          <p:cNvPr id="130051" name="Rectangle 3"/>
          <p:cNvSpPr>
            <a:spLocks noGrp="1" noChangeArrowheads="1"/>
          </p:cNvSpPr>
          <p:nvPr>
            <p:ph type="body" idx="1"/>
          </p:nvPr>
        </p:nvSpPr>
        <p:spPr>
          <a:xfrm>
            <a:off x="827088" y="1989138"/>
            <a:ext cx="7772400" cy="4114800"/>
          </a:xfrm>
        </p:spPr>
        <p:txBody>
          <a:bodyPr/>
          <a:lstStyle/>
          <a:p>
            <a:pPr eaLnBrk="1" hangingPunct="1">
              <a:buFont typeface="Wingdings" pitchFamily="2" charset="2"/>
              <a:buNone/>
            </a:pPr>
            <a:r>
              <a:rPr lang="en-GB" dirty="0"/>
              <a:t>	“There is strong evidence that involving students in the assessment process can have very definite educational benefits.”</a:t>
            </a:r>
          </a:p>
          <a:p>
            <a:pPr algn="r" eaLnBrk="1" hangingPunct="1">
              <a:buFont typeface="Wingdings" pitchFamily="2" charset="2"/>
              <a:buNone/>
            </a:pPr>
            <a:r>
              <a:rPr lang="en-GB" dirty="0"/>
              <a:t> </a:t>
            </a:r>
            <a:r>
              <a:rPr lang="en-GB" sz="2000" dirty="0"/>
              <a:t>(Rust, 2002, p 4)</a:t>
            </a:r>
          </a:p>
          <a:p>
            <a:pPr eaLnBrk="1" hangingPunct="1">
              <a:buFont typeface="Wingdings" pitchFamily="2" charset="2"/>
              <a:buNone/>
            </a:pPr>
            <a:endParaRPr lang="en-GB" dirty="0"/>
          </a:p>
          <a:p>
            <a:pPr eaLnBrk="1" hangingPunct="1">
              <a:buFont typeface="Wingdings" pitchFamily="2" charset="2"/>
              <a:buNone/>
            </a:pPr>
            <a:r>
              <a:rPr lang="en-GB" dirty="0"/>
              <a:t>	</a:t>
            </a:r>
            <a:r>
              <a:rPr lang="en-GB" dirty="0">
                <a:solidFill>
                  <a:srgbClr val="009999"/>
                </a:solidFill>
              </a:rPr>
              <a:t>What might these 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0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00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pPr eaLnBrk="1" hangingPunct="1"/>
            <a:r>
              <a:rPr lang="en-GB"/>
              <a:t>Approaches to self-assessment</a:t>
            </a:r>
          </a:p>
        </p:txBody>
      </p:sp>
      <p:sp>
        <p:nvSpPr>
          <p:cNvPr id="25602" name="Rectangle 3"/>
          <p:cNvSpPr>
            <a:spLocks noGrp="1" noChangeArrowheads="1"/>
          </p:cNvSpPr>
          <p:nvPr>
            <p:ph type="body" idx="1"/>
          </p:nvPr>
        </p:nvSpPr>
        <p:spPr>
          <a:xfrm>
            <a:off x="250825" y="2060575"/>
            <a:ext cx="8785225" cy="4114800"/>
          </a:xfrm>
        </p:spPr>
        <p:txBody>
          <a:bodyPr/>
          <a:lstStyle/>
          <a:p>
            <a:pPr marL="0" indent="0" eaLnBrk="1" hangingPunct="1">
              <a:buNone/>
            </a:pPr>
            <a:r>
              <a:rPr lang="en-GB" dirty="0"/>
              <a:t>Involving learners in …</a:t>
            </a:r>
          </a:p>
          <a:p>
            <a:pPr marL="0" indent="0" eaLnBrk="1" hangingPunct="1">
              <a:buNone/>
            </a:pPr>
            <a:endParaRPr lang="en-GB" dirty="0"/>
          </a:p>
          <a:p>
            <a:pPr marL="444500" indent="-444500" eaLnBrk="1" hangingPunct="1">
              <a:buNone/>
            </a:pPr>
            <a:r>
              <a:rPr lang="en-GB" dirty="0"/>
              <a:t>… assessment of the final product using given criteria (or possibly exemplars)</a:t>
            </a:r>
          </a:p>
          <a:p>
            <a:pPr marL="444500" indent="-444500" eaLnBrk="1" hangingPunct="1">
              <a:buSzPct val="100000"/>
              <a:buNone/>
            </a:pPr>
            <a:r>
              <a:rPr lang="en-GB" dirty="0"/>
              <a:t>… negotiation of the criteria</a:t>
            </a:r>
          </a:p>
          <a:p>
            <a:pPr marL="444500" indent="-444500" eaLnBrk="1" hangingPunct="1">
              <a:buSzPct val="100000"/>
              <a:buNone/>
            </a:pPr>
            <a:r>
              <a:rPr lang="en-GB" dirty="0"/>
              <a:t>… selection of evidence</a:t>
            </a:r>
          </a:p>
          <a:p>
            <a:pPr marL="444500" indent="-444500" eaLnBrk="1" hangingPunct="1">
              <a:buSzPct val="100000"/>
              <a:buNone/>
            </a:pPr>
            <a:r>
              <a:rPr lang="en-GB" dirty="0"/>
              <a:t>… negotiation of learning goals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GB" sz="3600"/>
              <a:t>Some dilemmas of self-assessment</a:t>
            </a:r>
          </a:p>
        </p:txBody>
      </p:sp>
      <p:sp>
        <p:nvSpPr>
          <p:cNvPr id="129027" name="Rectangle 3"/>
          <p:cNvSpPr>
            <a:spLocks noGrp="1" noChangeArrowheads="1"/>
          </p:cNvSpPr>
          <p:nvPr>
            <p:ph type="body" idx="1"/>
          </p:nvPr>
        </p:nvSpPr>
        <p:spPr>
          <a:xfrm>
            <a:off x="900113" y="2060575"/>
            <a:ext cx="7772400" cy="4114800"/>
          </a:xfrm>
        </p:spPr>
        <p:txBody>
          <a:bodyPr/>
          <a:lstStyle/>
          <a:p>
            <a:pPr eaLnBrk="1" hangingPunct="1">
              <a:lnSpc>
                <a:spcPct val="90000"/>
              </a:lnSpc>
            </a:pPr>
            <a:r>
              <a:rPr lang="en-GB" dirty="0"/>
              <a:t>Do students want to be involved in self-assessment?</a:t>
            </a:r>
          </a:p>
          <a:p>
            <a:pPr eaLnBrk="1" hangingPunct="1">
              <a:lnSpc>
                <a:spcPct val="90000"/>
              </a:lnSpc>
            </a:pPr>
            <a:endParaRPr lang="en-GB" dirty="0"/>
          </a:p>
          <a:p>
            <a:pPr eaLnBrk="1" hangingPunct="1">
              <a:lnSpc>
                <a:spcPct val="90000"/>
              </a:lnSpc>
            </a:pPr>
            <a:r>
              <a:rPr lang="en-GB" dirty="0"/>
              <a:t>Self-assessment involves devolving institutional power.</a:t>
            </a:r>
          </a:p>
          <a:p>
            <a:pPr eaLnBrk="1" hangingPunct="1">
              <a:lnSpc>
                <a:spcPct val="90000"/>
              </a:lnSpc>
            </a:pPr>
            <a:endParaRPr lang="en-GB" dirty="0"/>
          </a:p>
          <a:p>
            <a:pPr eaLnBrk="1" hangingPunct="1">
              <a:lnSpc>
                <a:spcPct val="90000"/>
              </a:lnSpc>
            </a:pPr>
            <a:r>
              <a:rPr lang="en-GB" dirty="0"/>
              <a:t>Can summative self-assessment be reliable?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0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en-GB" sz="3600" dirty="0"/>
              <a:t>Experience of Self-assessment</a:t>
            </a:r>
          </a:p>
        </p:txBody>
      </p:sp>
      <p:sp>
        <p:nvSpPr>
          <p:cNvPr id="38914" name="Rectangle 3"/>
          <p:cNvSpPr>
            <a:spLocks noGrp="1" noChangeArrowheads="1"/>
          </p:cNvSpPr>
          <p:nvPr>
            <p:ph type="body" idx="1"/>
          </p:nvPr>
        </p:nvSpPr>
        <p:spPr>
          <a:xfrm>
            <a:off x="1043608" y="2492896"/>
            <a:ext cx="7772400" cy="3355503"/>
          </a:xfrm>
        </p:spPr>
        <p:txBody>
          <a:bodyPr/>
          <a:lstStyle/>
          <a:p>
            <a:pPr eaLnBrk="1" hangingPunct="1">
              <a:lnSpc>
                <a:spcPct val="80000"/>
              </a:lnSpc>
              <a:spcBef>
                <a:spcPts val="0"/>
              </a:spcBef>
              <a:spcAft>
                <a:spcPts val="1200"/>
              </a:spcAft>
            </a:pPr>
            <a:r>
              <a:rPr lang="en-GB" sz="2400" dirty="0"/>
              <a:t>Consider learning situations you have been in e.g. learning to ride a bike, drive, cook, a musical instrument.</a:t>
            </a:r>
          </a:p>
          <a:p>
            <a:pPr eaLnBrk="1" hangingPunct="1">
              <a:lnSpc>
                <a:spcPct val="80000"/>
              </a:lnSpc>
              <a:spcBef>
                <a:spcPts val="0"/>
              </a:spcBef>
              <a:spcAft>
                <a:spcPts val="1200"/>
              </a:spcAft>
            </a:pPr>
            <a:r>
              <a:rPr lang="en-GB" sz="2400" dirty="0"/>
              <a:t>When have you self-assessed?</a:t>
            </a:r>
          </a:p>
          <a:p>
            <a:pPr eaLnBrk="1" hangingPunct="1">
              <a:lnSpc>
                <a:spcPct val="80000"/>
              </a:lnSpc>
              <a:spcBef>
                <a:spcPts val="0"/>
              </a:spcBef>
              <a:spcAft>
                <a:spcPts val="1200"/>
              </a:spcAft>
            </a:pPr>
            <a:r>
              <a:rPr lang="en-GB" sz="2400" dirty="0"/>
              <a:t>How did you self-assess?</a:t>
            </a:r>
          </a:p>
          <a:p>
            <a:pPr eaLnBrk="1" hangingPunct="1">
              <a:lnSpc>
                <a:spcPct val="80000"/>
              </a:lnSpc>
              <a:spcBef>
                <a:spcPts val="0"/>
              </a:spcBef>
              <a:spcAft>
                <a:spcPts val="1200"/>
              </a:spcAft>
            </a:pPr>
            <a:r>
              <a:rPr lang="en-GB" sz="2400" dirty="0"/>
              <a:t>With what effect?</a:t>
            </a:r>
          </a:p>
          <a:p>
            <a:pPr eaLnBrk="1" hangingPunct="1">
              <a:lnSpc>
                <a:spcPct val="80000"/>
              </a:lnSpc>
              <a:spcBef>
                <a:spcPts val="0"/>
              </a:spcBef>
              <a:spcAft>
                <a:spcPts val="1200"/>
              </a:spcAft>
            </a:pPr>
            <a:r>
              <a:rPr lang="en-GB" sz="2400" dirty="0"/>
              <a:t>Was your self-assessment recognised in any (formal) way?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GB" sz="3600" dirty="0"/>
              <a:t>How do you use self-assessment?</a:t>
            </a:r>
          </a:p>
        </p:txBody>
      </p:sp>
      <p:sp>
        <p:nvSpPr>
          <p:cNvPr id="129027" name="Rectangle 3"/>
          <p:cNvSpPr>
            <a:spLocks noGrp="1" noChangeArrowheads="1"/>
          </p:cNvSpPr>
          <p:nvPr>
            <p:ph type="body" idx="1"/>
          </p:nvPr>
        </p:nvSpPr>
        <p:spPr>
          <a:xfrm>
            <a:off x="900113" y="2060574"/>
            <a:ext cx="7772400" cy="4248745"/>
          </a:xfrm>
        </p:spPr>
        <p:txBody>
          <a:bodyPr/>
          <a:lstStyle/>
          <a:p>
            <a:pPr eaLnBrk="1" hangingPunct="1">
              <a:lnSpc>
                <a:spcPct val="90000"/>
              </a:lnSpc>
            </a:pPr>
            <a:r>
              <a:rPr lang="en-GB" dirty="0"/>
              <a:t>How do the learners you work with self-assess?</a:t>
            </a:r>
          </a:p>
          <a:p>
            <a:pPr eaLnBrk="1" hangingPunct="1">
              <a:lnSpc>
                <a:spcPct val="90000"/>
              </a:lnSpc>
            </a:pPr>
            <a:endParaRPr lang="en-GB" dirty="0"/>
          </a:p>
          <a:p>
            <a:pPr eaLnBrk="1" hangingPunct="1">
              <a:lnSpc>
                <a:spcPct val="90000"/>
              </a:lnSpc>
            </a:pPr>
            <a:r>
              <a:rPr lang="en-GB" dirty="0"/>
              <a:t>Are they good at it?</a:t>
            </a:r>
          </a:p>
          <a:p>
            <a:pPr eaLnBrk="1" hangingPunct="1">
              <a:lnSpc>
                <a:spcPct val="90000"/>
              </a:lnSpc>
            </a:pPr>
            <a:endParaRPr lang="en-GB" dirty="0"/>
          </a:p>
          <a:p>
            <a:pPr eaLnBrk="1" hangingPunct="1">
              <a:lnSpc>
                <a:spcPct val="90000"/>
              </a:lnSpc>
            </a:pPr>
            <a:r>
              <a:rPr lang="en-GB" dirty="0"/>
              <a:t>How might this be improved?</a:t>
            </a:r>
          </a:p>
          <a:p>
            <a:pPr eaLnBrk="1" hangingPunct="1">
              <a:lnSpc>
                <a:spcPct val="90000"/>
              </a:lnSpc>
            </a:pPr>
            <a:endParaRPr lang="en-GB" dirty="0"/>
          </a:p>
          <a:p>
            <a:pPr eaLnBrk="1" hangingPunct="1">
              <a:lnSpc>
                <a:spcPct val="90000"/>
              </a:lnSpc>
            </a:pPr>
            <a:r>
              <a:rPr lang="en-GB" dirty="0"/>
              <a:t>How might it be developed further?</a:t>
            </a:r>
          </a:p>
        </p:txBody>
      </p:sp>
    </p:spTree>
    <p:extLst>
      <p:ext uri="{BB962C8B-B14F-4D97-AF65-F5344CB8AC3E}">
        <p14:creationId xmlns:p14="http://schemas.microsoft.com/office/powerpoint/2010/main" val="2448796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0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0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0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GB"/>
              <a:t>Peer assessment</a:t>
            </a:r>
          </a:p>
        </p:txBody>
      </p:sp>
      <p:sp>
        <p:nvSpPr>
          <p:cNvPr id="118787" name="Rectangle 3"/>
          <p:cNvSpPr>
            <a:spLocks noGrp="1" noChangeArrowheads="1"/>
          </p:cNvSpPr>
          <p:nvPr>
            <p:ph type="body" idx="1"/>
          </p:nvPr>
        </p:nvSpPr>
        <p:spPr/>
        <p:txBody>
          <a:bodyPr/>
          <a:lstStyle/>
          <a:p>
            <a:pPr eaLnBrk="1" hangingPunct="1">
              <a:lnSpc>
                <a:spcPct val="90000"/>
              </a:lnSpc>
              <a:buFontTx/>
              <a:buChar char="-"/>
            </a:pPr>
            <a:r>
              <a:rPr lang="en-GB" sz="2800" dirty="0"/>
              <a:t>The assessment of learners by other learners in the same group</a:t>
            </a:r>
          </a:p>
          <a:p>
            <a:pPr eaLnBrk="1" hangingPunct="1">
              <a:lnSpc>
                <a:spcPct val="90000"/>
              </a:lnSpc>
              <a:buFontTx/>
              <a:buNone/>
            </a:pPr>
            <a:endParaRPr lang="en-GB" sz="2800" dirty="0"/>
          </a:p>
          <a:p>
            <a:pPr eaLnBrk="1" hangingPunct="1">
              <a:lnSpc>
                <a:spcPct val="90000"/>
              </a:lnSpc>
              <a:buFontTx/>
              <a:buNone/>
            </a:pPr>
            <a:r>
              <a:rPr lang="en-GB" sz="2800" dirty="0"/>
              <a:t>	What are some of the benefits and challenges of peer assessment?</a:t>
            </a:r>
          </a:p>
          <a:p>
            <a:pPr eaLnBrk="1" hangingPunct="1">
              <a:lnSpc>
                <a:spcPct val="90000"/>
              </a:lnSpc>
              <a:buFontTx/>
              <a:buNone/>
            </a:pPr>
            <a:endParaRPr lang="en-GB" sz="2800" dirty="0"/>
          </a:p>
          <a:p>
            <a:pPr eaLnBrk="1" hangingPunct="1">
              <a:lnSpc>
                <a:spcPct val="90000"/>
              </a:lnSpc>
              <a:buFontTx/>
              <a:buNone/>
            </a:pPr>
            <a:r>
              <a:rPr lang="en-GB" sz="2800" dirty="0"/>
              <a:t>	If students want constructive feedback then they need to learn to be able to give constructive feedback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87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87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1115616" y="836712"/>
            <a:ext cx="7793037" cy="742008"/>
          </a:xfrm>
        </p:spPr>
        <p:txBody>
          <a:bodyPr/>
          <a:lstStyle/>
          <a:p>
            <a:pPr eaLnBrk="1" hangingPunct="1"/>
            <a:r>
              <a:rPr lang="en-GB" sz="3600" dirty="0"/>
              <a:t>Peer Assessment: an example</a:t>
            </a:r>
          </a:p>
        </p:txBody>
      </p:sp>
      <p:sp>
        <p:nvSpPr>
          <p:cNvPr id="3" name="Content Placeholder 2"/>
          <p:cNvSpPr>
            <a:spLocks noGrp="1"/>
          </p:cNvSpPr>
          <p:nvPr>
            <p:ph idx="1"/>
          </p:nvPr>
        </p:nvSpPr>
        <p:spPr>
          <a:xfrm>
            <a:off x="971550" y="2017713"/>
            <a:ext cx="7983538" cy="4114800"/>
          </a:xfrm>
        </p:spPr>
        <p:txBody>
          <a:bodyPr/>
          <a:lstStyle/>
          <a:p>
            <a:pPr marL="0" indent="0" eaLnBrk="1" hangingPunct="1">
              <a:buFont typeface="Wingdings" pitchFamily="2" charset="2"/>
              <a:buNone/>
              <a:defRPr/>
            </a:pPr>
            <a:r>
              <a:rPr lang="en-GB" sz="2000" dirty="0" err="1"/>
              <a:t>Rafiq</a:t>
            </a:r>
            <a:r>
              <a:rPr lang="en-GB" sz="2000" dirty="0"/>
              <a:t> &amp; Fullerton (1996) used engineering students to assess each other’s performance in a group project.  Students assess others on two dimensions: contribution to the outcomes, and strengths in skills relevant to the group work.</a:t>
            </a:r>
          </a:p>
          <a:p>
            <a:pPr marL="0" indent="0" eaLnBrk="1" hangingPunct="1">
              <a:buFont typeface="Wingdings" pitchFamily="2" charset="2"/>
              <a:buNone/>
              <a:defRPr/>
            </a:pPr>
            <a:endParaRPr lang="en-GB" sz="2000" dirty="0"/>
          </a:p>
          <a:p>
            <a:pPr marL="0" indent="0" eaLnBrk="1" hangingPunct="1">
              <a:buFont typeface="Wingdings" pitchFamily="2" charset="2"/>
              <a:buNone/>
              <a:defRPr/>
            </a:pPr>
            <a:r>
              <a:rPr lang="en-GB" sz="2000" dirty="0"/>
              <a:t>Their aims including peer assessment were to:</a:t>
            </a:r>
          </a:p>
          <a:p>
            <a:pPr eaLnBrk="1" hangingPunct="1">
              <a:defRPr/>
            </a:pPr>
            <a:r>
              <a:rPr lang="en-GB" sz="2000" dirty="0"/>
              <a:t>involve students and give them responsibility in every aspect of their work, including assessment</a:t>
            </a:r>
          </a:p>
          <a:p>
            <a:pPr eaLnBrk="1" hangingPunct="1">
              <a:defRPr/>
            </a:pPr>
            <a:r>
              <a:rPr lang="en-GB" sz="2000" dirty="0"/>
              <a:t>stress the formative and reflective aspects of the assessment</a:t>
            </a:r>
          </a:p>
          <a:p>
            <a:pPr eaLnBrk="1" hangingPunct="1">
              <a:defRPr/>
            </a:pPr>
            <a:r>
              <a:rPr lang="en-GB" sz="2000" dirty="0"/>
              <a:t>give students confidence through active involvement</a:t>
            </a:r>
          </a:p>
          <a:p>
            <a:pPr eaLnBrk="1" hangingPunct="1">
              <a:defRPr/>
            </a:pPr>
            <a:r>
              <a:rPr lang="en-GB" sz="2000" dirty="0"/>
              <a:t>give students a sense of ownership and control of the process</a:t>
            </a:r>
            <a:endParaRPr lang="en-GB"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7704" y="2492896"/>
            <a:ext cx="5328592" cy="3312368"/>
          </a:xfrm>
        </p:spPr>
        <p:txBody>
          <a:bodyPr/>
          <a:lstStyle/>
          <a:p>
            <a:pPr marL="0" indent="0" eaLnBrk="1" hangingPunct="1">
              <a:buFont typeface="Wingdings" pitchFamily="2" charset="2"/>
              <a:buNone/>
              <a:defRPr/>
            </a:pPr>
            <a:r>
              <a:rPr lang="en-GB" sz="2400" dirty="0"/>
              <a:t>They identified two major problems:</a:t>
            </a:r>
          </a:p>
          <a:p>
            <a:pPr marL="0" indent="0" eaLnBrk="1" hangingPunct="1">
              <a:buFont typeface="Wingdings" pitchFamily="2" charset="2"/>
              <a:buNone/>
              <a:defRPr/>
            </a:pPr>
            <a:endParaRPr lang="en-GB" sz="2400" dirty="0"/>
          </a:p>
          <a:p>
            <a:pPr eaLnBrk="1" hangingPunct="1">
              <a:defRPr/>
            </a:pPr>
            <a:r>
              <a:rPr lang="en-GB" sz="2400" dirty="0"/>
              <a:t>reluctance among students to mark each other’s work</a:t>
            </a:r>
          </a:p>
          <a:p>
            <a:pPr eaLnBrk="1" hangingPunct="1">
              <a:defRPr/>
            </a:pPr>
            <a:endParaRPr lang="en-GB" sz="2400" dirty="0"/>
          </a:p>
          <a:p>
            <a:pPr eaLnBrk="1" hangingPunct="1">
              <a:defRPr/>
            </a:pPr>
            <a:r>
              <a:rPr lang="en-GB" sz="2400" dirty="0"/>
              <a:t>tutor feelings that student marking was sometimes biased</a:t>
            </a:r>
          </a:p>
        </p:txBody>
      </p:sp>
      <p:sp>
        <p:nvSpPr>
          <p:cNvPr id="5" name="Title 1"/>
          <p:cNvSpPr>
            <a:spLocks noGrp="1"/>
          </p:cNvSpPr>
          <p:nvPr>
            <p:ph type="title"/>
          </p:nvPr>
        </p:nvSpPr>
        <p:spPr>
          <a:xfrm>
            <a:off x="1115616" y="836712"/>
            <a:ext cx="7793037" cy="742008"/>
          </a:xfrm>
        </p:spPr>
        <p:txBody>
          <a:bodyPr/>
          <a:lstStyle/>
          <a:p>
            <a:pPr eaLnBrk="1" hangingPunct="1"/>
            <a:r>
              <a:rPr lang="en-GB" sz="3600" dirty="0"/>
              <a:t>Peer Assessment: an example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132856"/>
            <a:ext cx="8208912" cy="4608487"/>
          </a:xfrm>
        </p:spPr>
        <p:txBody>
          <a:bodyPr/>
          <a:lstStyle/>
          <a:p>
            <a:pPr marL="0" indent="0" eaLnBrk="1" hangingPunct="1">
              <a:buFont typeface="Wingdings" pitchFamily="2" charset="2"/>
              <a:buNone/>
              <a:defRPr/>
            </a:pPr>
            <a:r>
              <a:rPr lang="en-GB" sz="2400" dirty="0"/>
              <a:t>However:</a:t>
            </a:r>
          </a:p>
          <a:p>
            <a:pPr eaLnBrk="1" hangingPunct="1">
              <a:defRPr/>
            </a:pPr>
            <a:r>
              <a:rPr lang="en-GB" sz="2400" dirty="0"/>
              <a:t>when compared with marks given by other means for the same work, the peer assessment was reliable and reflected the real performance of the students</a:t>
            </a:r>
          </a:p>
          <a:p>
            <a:pPr eaLnBrk="1" hangingPunct="1">
              <a:defRPr/>
            </a:pPr>
            <a:r>
              <a:rPr lang="en-GB" sz="2400" dirty="0"/>
              <a:t>it increased student involvement</a:t>
            </a:r>
          </a:p>
          <a:p>
            <a:pPr eaLnBrk="1" hangingPunct="1">
              <a:defRPr/>
            </a:pPr>
            <a:r>
              <a:rPr lang="en-GB" sz="2400" dirty="0"/>
              <a:t>students gained objectivity</a:t>
            </a:r>
          </a:p>
          <a:p>
            <a:pPr eaLnBrk="1" hangingPunct="1">
              <a:defRPr/>
            </a:pPr>
            <a:r>
              <a:rPr lang="en-GB" sz="2400" dirty="0"/>
              <a:t>it changed the purely summative assessment to a more formative process</a:t>
            </a:r>
          </a:p>
          <a:p>
            <a:pPr eaLnBrk="1" hangingPunct="1">
              <a:defRPr/>
            </a:pPr>
            <a:r>
              <a:rPr lang="en-GB" sz="2400" dirty="0"/>
              <a:t>students saw the peer assessment exercise as fair and as useful in their own professional development</a:t>
            </a:r>
          </a:p>
        </p:txBody>
      </p:sp>
      <p:sp>
        <p:nvSpPr>
          <p:cNvPr id="5" name="Title 1"/>
          <p:cNvSpPr>
            <a:spLocks noGrp="1"/>
          </p:cNvSpPr>
          <p:nvPr>
            <p:ph type="title"/>
          </p:nvPr>
        </p:nvSpPr>
        <p:spPr>
          <a:xfrm>
            <a:off x="1115616" y="836712"/>
            <a:ext cx="7793037" cy="742008"/>
          </a:xfrm>
        </p:spPr>
        <p:txBody>
          <a:bodyPr/>
          <a:lstStyle/>
          <a:p>
            <a:pPr eaLnBrk="1" hangingPunct="1"/>
            <a:r>
              <a:rPr lang="en-GB" sz="3600" dirty="0"/>
              <a:t>Peer Assessment: an example</a:t>
            </a:r>
          </a:p>
        </p:txBody>
      </p:sp>
    </p:spTree>
    <p:extLst>
      <p:ext uri="{BB962C8B-B14F-4D97-AF65-F5344CB8AC3E}">
        <p14:creationId xmlns:p14="http://schemas.microsoft.com/office/powerpoint/2010/main" val="1530984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611560" y="2060848"/>
            <a:ext cx="8208912" cy="4680520"/>
          </a:xfrm>
        </p:spPr>
        <p:txBody>
          <a:bodyPr/>
          <a:lstStyle/>
          <a:p>
            <a:pPr marL="0" indent="0" eaLnBrk="1" hangingPunct="1">
              <a:buFont typeface="Wingdings" pitchFamily="2" charset="2"/>
              <a:buNone/>
            </a:pPr>
            <a:r>
              <a:rPr lang="en-GB" sz="2400" dirty="0"/>
              <a:t>“The validity of peer assessment cannot be considered simply by how similar student marks are to tutors marks.  Peer assessment is not only a grading procedure, it is a teaching tool, i.e. part of a learning process where skills are developed.”</a:t>
            </a:r>
          </a:p>
          <a:p>
            <a:pPr marL="0" indent="0" eaLnBrk="1" hangingPunct="1">
              <a:buFont typeface="Wingdings" pitchFamily="2" charset="2"/>
              <a:buNone/>
            </a:pPr>
            <a:endParaRPr lang="en-GB" sz="2400" dirty="0"/>
          </a:p>
          <a:p>
            <a:pPr marL="0" indent="0" eaLnBrk="1" hangingPunct="1">
              <a:buFont typeface="Wingdings" pitchFamily="2" charset="2"/>
              <a:buNone/>
            </a:pPr>
            <a:r>
              <a:rPr lang="en-GB" sz="2400" dirty="0"/>
              <a:t>“As a summative form of assessment there is still some doubt about the reliability of peer assessment.  However, the peer assessment process is not just a summative assessment … as a formative assessment the process has value.”</a:t>
            </a:r>
          </a:p>
          <a:p>
            <a:pPr marL="0" indent="0" algn="r" eaLnBrk="1" hangingPunct="1">
              <a:buNone/>
            </a:pPr>
            <a:r>
              <a:rPr lang="en-GB" sz="2000" dirty="0" err="1"/>
              <a:t>Orsmond</a:t>
            </a:r>
            <a:r>
              <a:rPr lang="en-GB" sz="2000" dirty="0"/>
              <a:t> </a:t>
            </a:r>
            <a:r>
              <a:rPr lang="en-GB" sz="2000" i="1" dirty="0"/>
              <a:t>et al </a:t>
            </a:r>
            <a:r>
              <a:rPr lang="en-GB" sz="2000" dirty="0"/>
              <a:t>(1996)</a:t>
            </a:r>
          </a:p>
          <a:p>
            <a:pPr marL="0" indent="0" eaLnBrk="1" hangingPunct="1">
              <a:buFont typeface="Wingdings" pitchFamily="2" charset="2"/>
              <a:buNone/>
            </a:pPr>
            <a:endParaRPr lang="en-GB" sz="2400" dirty="0"/>
          </a:p>
        </p:txBody>
      </p:sp>
      <p:sp>
        <p:nvSpPr>
          <p:cNvPr id="4" name="Title 1"/>
          <p:cNvSpPr>
            <a:spLocks noGrp="1"/>
          </p:cNvSpPr>
          <p:nvPr>
            <p:ph type="title"/>
          </p:nvPr>
        </p:nvSpPr>
        <p:spPr>
          <a:xfrm>
            <a:off x="1115616" y="836712"/>
            <a:ext cx="7793037" cy="742008"/>
          </a:xfrm>
        </p:spPr>
        <p:txBody>
          <a:bodyPr/>
          <a:lstStyle/>
          <a:p>
            <a:pPr eaLnBrk="1" hangingPunct="1"/>
            <a:r>
              <a:rPr lang="en-GB" sz="3600" dirty="0"/>
              <a:t>Peer Assessment: some thoughts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endParaRPr lang="en-US"/>
          </a:p>
        </p:txBody>
      </p:sp>
      <p:sp>
        <p:nvSpPr>
          <p:cNvPr id="3" name="Content Placeholder 2"/>
          <p:cNvSpPr>
            <a:spLocks noGrp="1"/>
          </p:cNvSpPr>
          <p:nvPr>
            <p:ph idx="1"/>
          </p:nvPr>
        </p:nvSpPr>
        <p:spPr/>
        <p:txBody>
          <a:bodyPr/>
          <a:lstStyle/>
          <a:p>
            <a:pPr marL="0" indent="0" eaLnBrk="1" hangingPunct="1">
              <a:buFont typeface="Wingdings" pitchFamily="2" charset="2"/>
              <a:buNone/>
              <a:defRPr/>
            </a:pPr>
            <a:r>
              <a:rPr lang="en-GB" sz="2000" dirty="0"/>
              <a:t>Kwan, K-P. and Leung. R., 1996. Tutor versus peer group assessment of student performance in a simulation training exercise.  </a:t>
            </a:r>
            <a:r>
              <a:rPr lang="en-GB" sz="2000" i="1" dirty="0"/>
              <a:t>Assessment &amp; Evaluation in Higher Education</a:t>
            </a:r>
            <a:r>
              <a:rPr lang="en-GB" sz="2000" dirty="0"/>
              <a:t>, 21(3), pp.205-214.</a:t>
            </a:r>
          </a:p>
          <a:p>
            <a:pPr marL="0" indent="0" eaLnBrk="1" hangingPunct="1">
              <a:buFont typeface="Wingdings" pitchFamily="2" charset="2"/>
              <a:buNone/>
              <a:defRPr/>
            </a:pPr>
            <a:endParaRPr lang="en-GB" sz="2000" dirty="0"/>
          </a:p>
          <a:p>
            <a:pPr marL="0" indent="0" eaLnBrk="1" hangingPunct="1">
              <a:buFont typeface="Wingdings" pitchFamily="2" charset="2"/>
              <a:buNone/>
              <a:defRPr/>
            </a:pPr>
            <a:r>
              <a:rPr lang="en-GB" sz="2000" dirty="0" err="1"/>
              <a:t>Orsmond</a:t>
            </a:r>
            <a:r>
              <a:rPr lang="en-GB" sz="2000" dirty="0"/>
              <a:t>, P., Merry, S. and </a:t>
            </a:r>
            <a:r>
              <a:rPr lang="en-GB" sz="2000" dirty="0" err="1"/>
              <a:t>Reiling</a:t>
            </a:r>
            <a:r>
              <a:rPr lang="en-GB" sz="2000" dirty="0"/>
              <a:t>, K., 1996.  The importance of marking criteria in the use of peer assessment. </a:t>
            </a:r>
            <a:r>
              <a:rPr lang="en-GB" sz="2000" i="1" dirty="0"/>
              <a:t>Assessment &amp; Evaluation in Higher Education</a:t>
            </a:r>
            <a:r>
              <a:rPr lang="en-GB" sz="2000" dirty="0"/>
              <a:t>, 21(3), pp.239-250.</a:t>
            </a:r>
          </a:p>
          <a:p>
            <a:pPr marL="0" indent="0" eaLnBrk="1" hangingPunct="1">
              <a:buFont typeface="Wingdings" pitchFamily="2" charset="2"/>
              <a:buNone/>
              <a:defRPr/>
            </a:pPr>
            <a:endParaRPr lang="en-GB" sz="2000" dirty="0"/>
          </a:p>
          <a:p>
            <a:pPr marL="0" indent="0" eaLnBrk="1" hangingPunct="1">
              <a:buFont typeface="Wingdings" pitchFamily="2" charset="2"/>
              <a:buNone/>
              <a:defRPr/>
            </a:pPr>
            <a:r>
              <a:rPr lang="en-GB" sz="2000" dirty="0" err="1"/>
              <a:t>Rafiq</a:t>
            </a:r>
            <a:r>
              <a:rPr lang="en-GB" sz="2000" dirty="0"/>
              <a:t>, Y. and Fullerton, H., 1996.  Peer assessment of group project in civil engineering. </a:t>
            </a:r>
            <a:r>
              <a:rPr lang="en-GB" sz="2000" i="1" dirty="0"/>
              <a:t>Assessment &amp; Evaluation in Higher Education</a:t>
            </a:r>
            <a:r>
              <a:rPr lang="en-GB" sz="2000" dirty="0"/>
              <a:t>, 21(1), pp.69-81.</a:t>
            </a:r>
          </a:p>
          <a:p>
            <a:pPr marL="0" indent="0" eaLnBrk="1" hangingPunct="1">
              <a:buFont typeface="Wingdings" pitchFamily="2" charset="2"/>
              <a:buNone/>
              <a:defRPr/>
            </a:pPr>
            <a:endParaRPr lang="en-GB" sz="2400" dirty="0"/>
          </a:p>
          <a:p>
            <a:pPr marL="0" indent="0" eaLnBrk="1" hangingPunct="1">
              <a:buFont typeface="Wingdings" pitchFamily="2" charset="2"/>
              <a:buNone/>
              <a:defRPr/>
            </a:pPr>
            <a:endParaRPr lang="en-GB" sz="2400" dirty="0"/>
          </a:p>
          <a:p>
            <a:pPr eaLnBrk="1" hangingPunct="1">
              <a:defRPr/>
            </a:pP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GB" altLang="en-US" dirty="0"/>
              <a:t>Sharing Learning Intentions/Outcomes</a:t>
            </a:r>
          </a:p>
        </p:txBody>
      </p:sp>
      <p:pic>
        <p:nvPicPr>
          <p:cNvPr id="5" name="PenicuikD1-360.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01466" y="2370535"/>
            <a:ext cx="5486400" cy="3086100"/>
          </a:xfrm>
        </p:spPr>
      </p:pic>
    </p:spTree>
    <p:extLst>
      <p:ext uri="{BB962C8B-B14F-4D97-AF65-F5344CB8AC3E}">
        <p14:creationId xmlns:p14="http://schemas.microsoft.com/office/powerpoint/2010/main" val="510326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827088" y="2060575"/>
            <a:ext cx="7772400" cy="4114800"/>
          </a:xfrm>
        </p:spPr>
        <p:txBody>
          <a:bodyPr/>
          <a:lstStyle/>
          <a:p>
            <a:pPr eaLnBrk="1" hangingPunct="1">
              <a:buFont typeface="Wingdings" pitchFamily="2" charset="2"/>
              <a:buNone/>
            </a:pPr>
            <a:r>
              <a:rPr lang="en-GB" dirty="0"/>
              <a:t>	</a:t>
            </a:r>
            <a:r>
              <a:rPr lang="en-GB" sz="2000" dirty="0" err="1"/>
              <a:t>Gielen</a:t>
            </a:r>
            <a:r>
              <a:rPr lang="en-GB" sz="2000" dirty="0"/>
              <a:t>, S., Tops, L., </a:t>
            </a:r>
            <a:r>
              <a:rPr lang="en-GB" sz="2000" dirty="0" err="1"/>
              <a:t>Dochy</a:t>
            </a:r>
            <a:r>
              <a:rPr lang="en-GB" sz="2000" dirty="0"/>
              <a:t>, P. </a:t>
            </a:r>
            <a:r>
              <a:rPr lang="en-GB" sz="2000" dirty="0" err="1"/>
              <a:t>Onghena</a:t>
            </a:r>
            <a:r>
              <a:rPr lang="en-GB" sz="2000" dirty="0"/>
              <a:t>, P. and </a:t>
            </a:r>
            <a:r>
              <a:rPr lang="en-GB" sz="2000" dirty="0" err="1"/>
              <a:t>Smeets</a:t>
            </a:r>
            <a:r>
              <a:rPr lang="en-GB" sz="2000" dirty="0"/>
              <a:t>, S. (2010)  A comparative study of peer and teacher feedback and of various peer feedback forms in a secondary school writing curriculum, </a:t>
            </a:r>
            <a:r>
              <a:rPr lang="en-GB" sz="2000" i="1" dirty="0"/>
              <a:t>British Educational Research Journal</a:t>
            </a:r>
            <a:r>
              <a:rPr lang="en-GB" sz="2000" dirty="0"/>
              <a:t>, 36(1), pp.143-162.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GB" altLang="en-US" dirty="0"/>
              <a:t>Questioning</a:t>
            </a:r>
          </a:p>
        </p:txBody>
      </p:sp>
      <p:sp>
        <p:nvSpPr>
          <p:cNvPr id="29699" name="Rectangle 3"/>
          <p:cNvSpPr>
            <a:spLocks noGrp="1" noChangeArrowheads="1"/>
          </p:cNvSpPr>
          <p:nvPr>
            <p:ph type="body" idx="1"/>
          </p:nvPr>
        </p:nvSpPr>
        <p:spPr>
          <a:xfrm>
            <a:off x="1601391" y="2457450"/>
            <a:ext cx="5829300" cy="1133568"/>
          </a:xfrm>
        </p:spPr>
        <p:txBody>
          <a:bodyPr/>
          <a:lstStyle/>
          <a:p>
            <a:pPr marL="273844" indent="0" eaLnBrk="1" hangingPunct="1">
              <a:lnSpc>
                <a:spcPct val="80000"/>
              </a:lnSpc>
              <a:buNone/>
              <a:defRPr/>
            </a:pPr>
            <a:r>
              <a:rPr lang="en-GB" sz="1800" dirty="0"/>
              <a:t>Asking (and answering!) questions is a major part of classroom teaching but how can questioning be considered part of assessment for learning?</a:t>
            </a:r>
          </a:p>
          <a:p>
            <a:pPr marL="342900" indent="-340519" eaLnBrk="1" hangingPunct="1">
              <a:lnSpc>
                <a:spcPct val="80000"/>
              </a:lnSpc>
              <a:defRPr/>
            </a:pPr>
            <a:endParaRPr lang="en-GB" sz="1800" dirty="0"/>
          </a:p>
          <a:p>
            <a:pPr marL="342900" indent="-340519" eaLnBrk="1" hangingPunct="1">
              <a:lnSpc>
                <a:spcPct val="80000"/>
              </a:lnSpc>
              <a:defRPr/>
            </a:pPr>
            <a:endParaRPr lang="en-GB" sz="1800" dirty="0"/>
          </a:p>
        </p:txBody>
      </p:sp>
      <p:sp>
        <p:nvSpPr>
          <p:cNvPr id="35844" name="Text Box 4"/>
          <p:cNvSpPr txBox="1">
            <a:spLocks noChangeArrowheads="1"/>
          </p:cNvSpPr>
          <p:nvPr/>
        </p:nvSpPr>
        <p:spPr bwMode="auto">
          <a:xfrm>
            <a:off x="4085946" y="5157193"/>
            <a:ext cx="11881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9999"/>
              </a:buClr>
              <a:buFont typeface="Wingdings" pitchFamily="2" charset="2"/>
              <a:buChar char="Ø"/>
              <a:defRPr sz="3200">
                <a:solidFill>
                  <a:schemeClr val="tx2"/>
                </a:solidFill>
                <a:latin typeface="Tahoma" pitchFamily="34" charset="0"/>
                <a:cs typeface="Arial" charset="0"/>
              </a:defRPr>
            </a:lvl1pPr>
            <a:lvl2pPr marL="742950" indent="-285750" eaLnBrk="0" hangingPunct="0">
              <a:spcBef>
                <a:spcPct val="20000"/>
              </a:spcBef>
              <a:buClr>
                <a:srgbClr val="009999"/>
              </a:buClr>
              <a:buFont typeface="Wingdings" pitchFamily="2" charset="2"/>
              <a:buChar char="Ø"/>
              <a:defRPr sz="2800">
                <a:solidFill>
                  <a:schemeClr val="tx2"/>
                </a:solidFill>
                <a:latin typeface="Tahoma" pitchFamily="34" charset="0"/>
                <a:cs typeface="Arial" charset="0"/>
              </a:defRPr>
            </a:lvl2pPr>
            <a:lvl3pPr marL="1143000" indent="-228600" eaLnBrk="0" hangingPunct="0">
              <a:spcBef>
                <a:spcPct val="20000"/>
              </a:spcBef>
              <a:buClr>
                <a:srgbClr val="009999"/>
              </a:buClr>
              <a:buFont typeface="Wingdings" pitchFamily="2" charset="2"/>
              <a:buChar char="Ø"/>
              <a:defRPr sz="2400">
                <a:solidFill>
                  <a:schemeClr val="tx2"/>
                </a:solidFill>
                <a:latin typeface="Tahoma" pitchFamily="34" charset="0"/>
                <a:cs typeface="Arial" charset="0"/>
              </a:defRPr>
            </a:lvl3pPr>
            <a:lvl4pPr marL="1600200" indent="-228600" eaLnBrk="0" hangingPunct="0">
              <a:spcBef>
                <a:spcPct val="20000"/>
              </a:spcBef>
              <a:buClr>
                <a:srgbClr val="009999"/>
              </a:buClr>
              <a:buFont typeface="Wingdings" pitchFamily="2" charset="2"/>
              <a:buChar char="Ø"/>
              <a:defRPr sz="2000">
                <a:solidFill>
                  <a:schemeClr val="tx2"/>
                </a:solidFill>
                <a:latin typeface="Tahoma" pitchFamily="34" charset="0"/>
                <a:cs typeface="Arial" charset="0"/>
              </a:defRPr>
            </a:lvl4pPr>
            <a:lvl5pPr marL="2057400" indent="-228600" eaLnBrk="0" hangingPunct="0">
              <a:spcBef>
                <a:spcPct val="20000"/>
              </a:spcBef>
              <a:buClr>
                <a:srgbClr val="009999"/>
              </a:buClr>
              <a:buFont typeface="Wingdings" pitchFamily="2" charset="2"/>
              <a:buChar char="Ø"/>
              <a:defRPr sz="2000">
                <a:solidFill>
                  <a:schemeClr val="tx2"/>
                </a:solidFill>
                <a:latin typeface="Tahoma" pitchFamily="34" charset="0"/>
                <a:cs typeface="Arial" charset="0"/>
              </a:defRPr>
            </a:lvl5pPr>
            <a:lvl6pPr marL="25146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6pPr>
            <a:lvl7pPr marL="29718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7pPr>
            <a:lvl8pPr marL="34290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8pPr>
            <a:lvl9pPr marL="38862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9pPr>
          </a:lstStyle>
          <a:p>
            <a:pPr algn="ctr" eaLnBrk="1" fontAlgn="base" hangingPunct="1">
              <a:spcBef>
                <a:spcPct val="0"/>
              </a:spcBef>
              <a:spcAft>
                <a:spcPct val="0"/>
              </a:spcAft>
              <a:buClrTx/>
              <a:buNone/>
            </a:pPr>
            <a:r>
              <a:rPr lang="en-US" altLang="en-US" sz="1800" dirty="0">
                <a:solidFill>
                  <a:srgbClr val="000000"/>
                </a:solidFill>
                <a:hlinkClick r:id="rId2"/>
              </a:rPr>
              <a:t>TTV clip</a:t>
            </a:r>
            <a:endParaRPr lang="en-US" altLang="en-US" sz="1800" dirty="0">
              <a:solidFill>
                <a:srgbClr val="000000"/>
              </a:solidFill>
            </a:endParaRPr>
          </a:p>
        </p:txBody>
      </p:sp>
      <p:sp>
        <p:nvSpPr>
          <p:cNvPr id="31749" name="Text Box 5"/>
          <p:cNvSpPr txBox="1">
            <a:spLocks noChangeArrowheads="1"/>
          </p:cNvSpPr>
          <p:nvPr/>
        </p:nvSpPr>
        <p:spPr bwMode="auto">
          <a:xfrm>
            <a:off x="1921864" y="3429000"/>
            <a:ext cx="51851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eaLnBrk="0" hangingPunct="0">
              <a:spcBef>
                <a:spcPct val="20000"/>
              </a:spcBef>
              <a:buClr>
                <a:srgbClr val="009999"/>
              </a:buClr>
              <a:buFont typeface="Wingdings" pitchFamily="2" charset="2"/>
              <a:buChar char="Ø"/>
              <a:defRPr sz="3200">
                <a:solidFill>
                  <a:schemeClr val="tx2"/>
                </a:solidFill>
                <a:latin typeface="Tahoma" pitchFamily="34" charset="0"/>
                <a:cs typeface="Arial" charset="0"/>
              </a:defRPr>
            </a:lvl1pPr>
            <a:lvl2pPr marL="742950" indent="-285750" eaLnBrk="0" hangingPunct="0">
              <a:spcBef>
                <a:spcPct val="20000"/>
              </a:spcBef>
              <a:buClr>
                <a:srgbClr val="009999"/>
              </a:buClr>
              <a:buFont typeface="Wingdings" pitchFamily="2" charset="2"/>
              <a:buChar char="Ø"/>
              <a:defRPr sz="2800">
                <a:solidFill>
                  <a:schemeClr val="tx2"/>
                </a:solidFill>
                <a:latin typeface="Tahoma" pitchFamily="34" charset="0"/>
                <a:cs typeface="Arial" charset="0"/>
              </a:defRPr>
            </a:lvl2pPr>
            <a:lvl3pPr marL="1143000" indent="-228600" eaLnBrk="0" hangingPunct="0">
              <a:spcBef>
                <a:spcPct val="20000"/>
              </a:spcBef>
              <a:buClr>
                <a:srgbClr val="009999"/>
              </a:buClr>
              <a:buFont typeface="Wingdings" pitchFamily="2" charset="2"/>
              <a:buChar char="Ø"/>
              <a:defRPr sz="2400">
                <a:solidFill>
                  <a:schemeClr val="tx2"/>
                </a:solidFill>
                <a:latin typeface="Tahoma" pitchFamily="34" charset="0"/>
                <a:cs typeface="Arial" charset="0"/>
              </a:defRPr>
            </a:lvl3pPr>
            <a:lvl4pPr marL="1600200" indent="-228600" eaLnBrk="0" hangingPunct="0">
              <a:spcBef>
                <a:spcPct val="20000"/>
              </a:spcBef>
              <a:buClr>
                <a:srgbClr val="009999"/>
              </a:buClr>
              <a:buFont typeface="Wingdings" pitchFamily="2" charset="2"/>
              <a:buChar char="Ø"/>
              <a:defRPr sz="2000">
                <a:solidFill>
                  <a:schemeClr val="tx2"/>
                </a:solidFill>
                <a:latin typeface="Tahoma" pitchFamily="34" charset="0"/>
                <a:cs typeface="Arial" charset="0"/>
              </a:defRPr>
            </a:lvl4pPr>
            <a:lvl5pPr marL="2057400" indent="-228600" eaLnBrk="0" hangingPunct="0">
              <a:spcBef>
                <a:spcPct val="20000"/>
              </a:spcBef>
              <a:buClr>
                <a:srgbClr val="009999"/>
              </a:buClr>
              <a:buFont typeface="Wingdings" pitchFamily="2" charset="2"/>
              <a:buChar char="Ø"/>
              <a:defRPr sz="2000">
                <a:solidFill>
                  <a:schemeClr val="tx2"/>
                </a:solidFill>
                <a:latin typeface="Tahoma" pitchFamily="34" charset="0"/>
                <a:cs typeface="Arial" charset="0"/>
              </a:defRPr>
            </a:lvl5pPr>
            <a:lvl6pPr marL="25146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6pPr>
            <a:lvl7pPr marL="29718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7pPr>
            <a:lvl8pPr marL="34290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8pPr>
            <a:lvl9pPr marL="3886200" indent="-228600" eaLnBrk="0" fontAlgn="base" hangingPunct="0">
              <a:spcBef>
                <a:spcPct val="20000"/>
              </a:spcBef>
              <a:spcAft>
                <a:spcPct val="0"/>
              </a:spcAft>
              <a:buClr>
                <a:srgbClr val="009999"/>
              </a:buClr>
              <a:buFont typeface="Wingdings" pitchFamily="2" charset="2"/>
              <a:buChar char="Ø"/>
              <a:defRPr sz="2000">
                <a:solidFill>
                  <a:schemeClr val="tx2"/>
                </a:solidFill>
                <a:latin typeface="Tahoma" pitchFamily="34" charset="0"/>
                <a:cs typeface="Arial" charset="0"/>
              </a:defRPr>
            </a:lvl9pPr>
          </a:lstStyle>
          <a:p>
            <a:pPr eaLnBrk="1" fontAlgn="base" hangingPunct="1">
              <a:spcBef>
                <a:spcPct val="0"/>
              </a:spcBef>
              <a:spcAft>
                <a:spcPct val="0"/>
              </a:spcAft>
              <a:buFontTx/>
              <a:buAutoNum type="arabicPeriod"/>
            </a:pPr>
            <a:r>
              <a:rPr lang="en-GB" altLang="en-US" sz="1800" dirty="0">
                <a:solidFill>
                  <a:srgbClr val="333399"/>
                </a:solidFill>
              </a:rPr>
              <a:t>What are the purposes of asking questions?</a:t>
            </a:r>
          </a:p>
          <a:p>
            <a:pPr eaLnBrk="1" fontAlgn="base" hangingPunct="1">
              <a:spcBef>
                <a:spcPct val="0"/>
              </a:spcBef>
              <a:spcAft>
                <a:spcPct val="0"/>
              </a:spcAft>
              <a:buFontTx/>
              <a:buAutoNum type="arabicPeriod"/>
            </a:pPr>
            <a:r>
              <a:rPr lang="en-GB" altLang="en-US" sz="1800" dirty="0">
                <a:solidFill>
                  <a:srgbClr val="333399"/>
                </a:solidFill>
              </a:rPr>
              <a:t>How can questioning support learning?</a:t>
            </a:r>
          </a:p>
          <a:p>
            <a:pPr eaLnBrk="1" fontAlgn="base" hangingPunct="1">
              <a:spcBef>
                <a:spcPct val="0"/>
              </a:spcBef>
              <a:spcAft>
                <a:spcPct val="0"/>
              </a:spcAft>
              <a:buFontTx/>
              <a:buAutoNum type="arabicPeriod"/>
            </a:pPr>
            <a:r>
              <a:rPr lang="en-GB" altLang="en-US" sz="1800" dirty="0">
                <a:solidFill>
                  <a:srgbClr val="333399"/>
                </a:solidFill>
              </a:rPr>
              <a:t>Can you think of examples of good/bad practice?</a:t>
            </a:r>
          </a:p>
        </p:txBody>
      </p:sp>
    </p:spTree>
    <p:extLst>
      <p:ext uri="{BB962C8B-B14F-4D97-AF65-F5344CB8AC3E}">
        <p14:creationId xmlns:p14="http://schemas.microsoft.com/office/powerpoint/2010/main" val="3250590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500"/>
                                        <p:tgtEl>
                                          <p:spTgt spid="317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5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17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GB" altLang="en-US" dirty="0"/>
              <a:t>More questions!</a:t>
            </a:r>
          </a:p>
        </p:txBody>
      </p:sp>
      <p:sp>
        <p:nvSpPr>
          <p:cNvPr id="48131" name="Rectangle 3"/>
          <p:cNvSpPr>
            <a:spLocks noGrp="1" noChangeArrowheads="1"/>
          </p:cNvSpPr>
          <p:nvPr>
            <p:ph type="body" idx="1"/>
          </p:nvPr>
        </p:nvSpPr>
        <p:spPr>
          <a:xfrm>
            <a:off x="1763688" y="2564905"/>
            <a:ext cx="5829300" cy="2592493"/>
          </a:xfrm>
        </p:spPr>
        <p:txBody>
          <a:bodyPr/>
          <a:lstStyle/>
          <a:p>
            <a:pPr marL="459581" eaLnBrk="1" hangingPunct="1">
              <a:lnSpc>
                <a:spcPct val="80000"/>
              </a:lnSpc>
              <a:buFont typeface="Wingdings" pitchFamily="2" charset="2"/>
              <a:buAutoNum type="arabicPeriod"/>
            </a:pPr>
            <a:r>
              <a:rPr lang="en-GB" altLang="en-US" sz="1500" dirty="0"/>
              <a:t>Think about the sorts of questions you ask in class.</a:t>
            </a:r>
          </a:p>
          <a:p>
            <a:pPr marL="459581" eaLnBrk="1" hangingPunct="1">
              <a:lnSpc>
                <a:spcPct val="80000"/>
              </a:lnSpc>
              <a:buFont typeface="Wingdings" pitchFamily="2" charset="2"/>
              <a:buAutoNum type="arabicPeriod"/>
            </a:pPr>
            <a:r>
              <a:rPr lang="en-GB" altLang="en-US" sz="1500" dirty="0"/>
              <a:t>Do these tend to demand immediate answers rather than some thought?</a:t>
            </a:r>
          </a:p>
          <a:p>
            <a:pPr marL="459581" eaLnBrk="1" hangingPunct="1">
              <a:lnSpc>
                <a:spcPct val="80000"/>
              </a:lnSpc>
              <a:buFont typeface="Wingdings" pitchFamily="2" charset="2"/>
              <a:buAutoNum type="arabicPeriod"/>
            </a:pPr>
            <a:r>
              <a:rPr lang="en-GB" altLang="en-US" sz="1500" dirty="0"/>
              <a:t>Do the questions you ask mostly demand knowledge recall, or some more complex cognitive processing?</a:t>
            </a:r>
          </a:p>
          <a:p>
            <a:pPr marL="459581" eaLnBrk="1" hangingPunct="1">
              <a:lnSpc>
                <a:spcPct val="80000"/>
              </a:lnSpc>
              <a:buFont typeface="Wingdings" pitchFamily="2" charset="2"/>
              <a:buAutoNum type="arabicPeriod"/>
            </a:pPr>
            <a:r>
              <a:rPr lang="en-GB" altLang="en-US" sz="1500" dirty="0"/>
              <a:t>If you ask a question that demands complex thinking through, how do you provide time and opportunity for thought?</a:t>
            </a:r>
          </a:p>
          <a:p>
            <a:pPr marL="459581" eaLnBrk="1" hangingPunct="1">
              <a:lnSpc>
                <a:spcPct val="80000"/>
              </a:lnSpc>
              <a:buFont typeface="Wingdings" pitchFamily="2" charset="2"/>
              <a:buAutoNum type="arabicPeriod"/>
            </a:pPr>
            <a:r>
              <a:rPr lang="en-GB" altLang="en-US" sz="1500" dirty="0"/>
              <a:t>Who answers your question? What impact does this have – or not have – on those who do not answer?</a:t>
            </a:r>
          </a:p>
          <a:p>
            <a:pPr marL="459581" eaLnBrk="1" hangingPunct="1">
              <a:lnSpc>
                <a:spcPct val="80000"/>
              </a:lnSpc>
              <a:buFont typeface="Wingdings" pitchFamily="2" charset="2"/>
              <a:buAutoNum type="arabicPeriod"/>
            </a:pPr>
            <a:r>
              <a:rPr lang="en-GB" altLang="en-US" sz="1500" dirty="0"/>
              <a:t>How do you deal with a 'wrong' answer from a pupil?</a:t>
            </a:r>
          </a:p>
          <a:p>
            <a:pPr marL="459581" eaLnBrk="1" hangingPunct="1">
              <a:lnSpc>
                <a:spcPct val="80000"/>
              </a:lnSpc>
              <a:buFont typeface="Wingdings" pitchFamily="2" charset="2"/>
              <a:buAutoNum type="arabicPeriod"/>
            </a:pPr>
            <a:r>
              <a:rPr lang="en-GB" altLang="en-US" sz="1500" dirty="0"/>
              <a:t>How do you deal with a ‘right’ answer? </a:t>
            </a:r>
          </a:p>
        </p:txBody>
      </p:sp>
    </p:spTree>
    <p:extLst>
      <p:ext uri="{BB962C8B-B14F-4D97-AF65-F5344CB8AC3E}">
        <p14:creationId xmlns:p14="http://schemas.microsoft.com/office/powerpoint/2010/main" val="1538166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GB" altLang="en-US" dirty="0"/>
              <a:t>The IRE/F sequence</a:t>
            </a:r>
          </a:p>
        </p:txBody>
      </p:sp>
      <p:sp>
        <p:nvSpPr>
          <p:cNvPr id="29699" name="Rectangle 3"/>
          <p:cNvSpPr>
            <a:spLocks noGrp="1" noChangeArrowheads="1"/>
          </p:cNvSpPr>
          <p:nvPr>
            <p:ph type="body" idx="1"/>
          </p:nvPr>
        </p:nvSpPr>
        <p:spPr>
          <a:xfrm>
            <a:off x="1601391" y="2457450"/>
            <a:ext cx="5829300" cy="2969772"/>
          </a:xfrm>
        </p:spPr>
        <p:txBody>
          <a:bodyPr/>
          <a:lstStyle/>
          <a:p>
            <a:pPr marL="0" indent="0" eaLnBrk="1" hangingPunct="1">
              <a:lnSpc>
                <a:spcPct val="80000"/>
              </a:lnSpc>
              <a:buNone/>
              <a:defRPr/>
            </a:pPr>
            <a:r>
              <a:rPr lang="en-GB" sz="1800" dirty="0"/>
              <a:t>Classroom discourse between teachers and learners often takes the form of the IRE/F sequence:</a:t>
            </a:r>
          </a:p>
          <a:p>
            <a:pPr marL="0" indent="0" eaLnBrk="1" hangingPunct="1">
              <a:lnSpc>
                <a:spcPct val="80000"/>
              </a:lnSpc>
              <a:buNone/>
              <a:defRPr/>
            </a:pPr>
            <a:endParaRPr lang="en-GB" sz="1800" dirty="0"/>
          </a:p>
          <a:p>
            <a:pPr marL="0" indent="0" eaLnBrk="1" hangingPunct="1">
              <a:lnSpc>
                <a:spcPct val="80000"/>
              </a:lnSpc>
              <a:buNone/>
              <a:defRPr/>
            </a:pPr>
            <a:r>
              <a:rPr lang="en-GB" sz="1800" b="1" i="1" dirty="0"/>
              <a:t>Initiation</a:t>
            </a:r>
            <a:r>
              <a:rPr lang="en-GB" sz="1800" i="1" dirty="0"/>
              <a:t> – teachers asks question</a:t>
            </a:r>
          </a:p>
          <a:p>
            <a:pPr marL="0" indent="0" eaLnBrk="1" hangingPunct="1">
              <a:lnSpc>
                <a:spcPct val="80000"/>
              </a:lnSpc>
              <a:buNone/>
              <a:defRPr/>
            </a:pPr>
            <a:endParaRPr lang="en-GB" sz="1800" i="1" dirty="0"/>
          </a:p>
          <a:p>
            <a:pPr marL="0" indent="0" eaLnBrk="1" hangingPunct="1">
              <a:lnSpc>
                <a:spcPct val="80000"/>
              </a:lnSpc>
              <a:buNone/>
              <a:defRPr/>
            </a:pPr>
            <a:endParaRPr lang="en-GB" sz="1800" i="1" dirty="0"/>
          </a:p>
          <a:p>
            <a:pPr marL="0" indent="0" eaLnBrk="1" hangingPunct="1">
              <a:lnSpc>
                <a:spcPct val="80000"/>
              </a:lnSpc>
              <a:buNone/>
              <a:defRPr/>
            </a:pPr>
            <a:r>
              <a:rPr lang="en-GB" sz="1800" b="1" i="1" dirty="0"/>
              <a:t>Response</a:t>
            </a:r>
            <a:r>
              <a:rPr lang="en-GB" sz="1800" i="1" dirty="0"/>
              <a:t> – learner answers</a:t>
            </a:r>
          </a:p>
          <a:p>
            <a:pPr marL="0" indent="0" eaLnBrk="1" hangingPunct="1">
              <a:lnSpc>
                <a:spcPct val="80000"/>
              </a:lnSpc>
              <a:buNone/>
              <a:defRPr/>
            </a:pPr>
            <a:endParaRPr lang="en-GB" sz="1800" i="1" dirty="0"/>
          </a:p>
          <a:p>
            <a:pPr marL="0" indent="0" eaLnBrk="1" hangingPunct="1">
              <a:lnSpc>
                <a:spcPct val="80000"/>
              </a:lnSpc>
              <a:buNone/>
              <a:defRPr/>
            </a:pPr>
            <a:endParaRPr lang="en-GB" sz="1800" i="1" dirty="0"/>
          </a:p>
          <a:p>
            <a:pPr marL="0" indent="0" eaLnBrk="1" hangingPunct="1">
              <a:lnSpc>
                <a:spcPct val="80000"/>
              </a:lnSpc>
              <a:buNone/>
              <a:defRPr/>
            </a:pPr>
            <a:r>
              <a:rPr lang="en-GB" sz="1800" b="1" i="1" dirty="0"/>
              <a:t>Evaluation/Feedback</a:t>
            </a:r>
            <a:r>
              <a:rPr lang="en-GB" sz="1800" i="1" dirty="0"/>
              <a:t> – teacher gives evaluative comment or some other form of feedback</a:t>
            </a:r>
          </a:p>
          <a:p>
            <a:pPr marL="0" indent="0" eaLnBrk="1" hangingPunct="1">
              <a:lnSpc>
                <a:spcPct val="80000"/>
              </a:lnSpc>
              <a:buNone/>
              <a:defRPr/>
            </a:pPr>
            <a:endParaRPr lang="en-GB" sz="1800" dirty="0"/>
          </a:p>
          <a:p>
            <a:pPr marL="342900" indent="-340519" eaLnBrk="1" hangingPunct="1">
              <a:lnSpc>
                <a:spcPct val="80000"/>
              </a:lnSpc>
              <a:defRPr/>
            </a:pPr>
            <a:endParaRPr lang="en-GB" sz="1800" dirty="0"/>
          </a:p>
          <a:p>
            <a:pPr marL="342900" indent="-340519" eaLnBrk="1" hangingPunct="1">
              <a:lnSpc>
                <a:spcPct val="80000"/>
              </a:lnSpc>
              <a:defRPr/>
            </a:pPr>
            <a:endParaRPr lang="en-GB" sz="1800" dirty="0"/>
          </a:p>
        </p:txBody>
      </p:sp>
      <p:cxnSp>
        <p:nvCxnSpPr>
          <p:cNvPr id="8" name="Straight Arrow Connector 7"/>
          <p:cNvCxnSpPr/>
          <p:nvPr/>
        </p:nvCxnSpPr>
        <p:spPr>
          <a:xfrm>
            <a:off x="2195736" y="4401108"/>
            <a:ext cx="0" cy="432048"/>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195736" y="3537012"/>
            <a:ext cx="0" cy="432048"/>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890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title"/>
          </p:nvPr>
        </p:nvSpPr>
        <p:spPr/>
        <p:txBody>
          <a:bodyPr/>
          <a:lstStyle/>
          <a:p>
            <a:pPr eaLnBrk="1" hangingPunct="1"/>
            <a:r>
              <a:rPr lang="en-GB" altLang="en-US" sz="2100" dirty="0"/>
              <a:t>Question analysis</a:t>
            </a:r>
          </a:p>
        </p:txBody>
      </p:sp>
      <p:pic>
        <p:nvPicPr>
          <p:cNvPr id="3" name="targetsandperimeter.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89802" y="2456892"/>
            <a:ext cx="3771900" cy="3086100"/>
          </a:xfrm>
        </p:spPr>
      </p:pic>
    </p:spTree>
    <p:extLst>
      <p:ext uri="{BB962C8B-B14F-4D97-AF65-F5344CB8AC3E}">
        <p14:creationId xmlns:p14="http://schemas.microsoft.com/office/powerpoint/2010/main" val="2147470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GB" altLang="en-US" dirty="0"/>
              <a:t>Communicative Approach</a:t>
            </a:r>
          </a:p>
        </p:txBody>
      </p:sp>
      <p:sp>
        <p:nvSpPr>
          <p:cNvPr id="29699" name="Rectangle 3"/>
          <p:cNvSpPr>
            <a:spLocks noGrp="1" noChangeArrowheads="1"/>
          </p:cNvSpPr>
          <p:nvPr>
            <p:ph type="body" idx="1"/>
          </p:nvPr>
        </p:nvSpPr>
        <p:spPr>
          <a:xfrm>
            <a:off x="1601391" y="2457450"/>
            <a:ext cx="5829300" cy="809532"/>
          </a:xfrm>
        </p:spPr>
        <p:txBody>
          <a:bodyPr/>
          <a:lstStyle/>
          <a:p>
            <a:pPr marL="0" indent="0" eaLnBrk="1" hangingPunct="1">
              <a:lnSpc>
                <a:spcPct val="80000"/>
              </a:lnSpc>
              <a:buNone/>
              <a:defRPr/>
            </a:pPr>
            <a:r>
              <a:rPr lang="en-GB" sz="1500" dirty="0"/>
              <a:t>At the heart of classroom practice are the interactions between teachers and learners which a principally mediated through language. The concept of ‘communicative approach’* attempts to distinguish two essential dimensions: </a:t>
            </a:r>
          </a:p>
          <a:p>
            <a:pPr marL="342900" indent="-340519" eaLnBrk="1" hangingPunct="1">
              <a:lnSpc>
                <a:spcPct val="80000"/>
              </a:lnSpc>
              <a:defRPr/>
            </a:pPr>
            <a:endParaRPr lang="en-GB" sz="1800" dirty="0"/>
          </a:p>
        </p:txBody>
      </p:sp>
      <p:sp>
        <p:nvSpPr>
          <p:cNvPr id="2" name="TextBox 1"/>
          <p:cNvSpPr txBox="1"/>
          <p:nvPr/>
        </p:nvSpPr>
        <p:spPr>
          <a:xfrm>
            <a:off x="1655676" y="5441945"/>
            <a:ext cx="6069290" cy="253916"/>
          </a:xfrm>
          <a:prstGeom prst="rect">
            <a:avLst/>
          </a:prstGeom>
          <a:noFill/>
        </p:spPr>
        <p:txBody>
          <a:bodyPr wrap="none" rtlCol="0">
            <a:spAutoFit/>
          </a:bodyPr>
          <a:lstStyle/>
          <a:p>
            <a:pPr fontAlgn="base">
              <a:spcBef>
                <a:spcPct val="0"/>
              </a:spcBef>
              <a:spcAft>
                <a:spcPct val="0"/>
              </a:spcAft>
            </a:pPr>
            <a:r>
              <a:rPr lang="en-GB" sz="1050" dirty="0">
                <a:solidFill>
                  <a:srgbClr val="333399"/>
                </a:solidFill>
              </a:rPr>
              <a:t>* Mortimer &amp; Scott, 2003 Meaning Making in Secondary Science Classrooms, Open University Press</a:t>
            </a:r>
          </a:p>
        </p:txBody>
      </p:sp>
      <p:graphicFrame>
        <p:nvGraphicFramePr>
          <p:cNvPr id="3" name="Table 2"/>
          <p:cNvGraphicFramePr>
            <a:graphicFrameLocks noGrp="1"/>
          </p:cNvGraphicFramePr>
          <p:nvPr>
            <p:extLst/>
          </p:nvPr>
        </p:nvGraphicFramePr>
        <p:xfrm>
          <a:off x="1979712" y="3374994"/>
          <a:ext cx="4914547" cy="891540"/>
        </p:xfrm>
        <a:graphic>
          <a:graphicData uri="http://schemas.openxmlformats.org/drawingml/2006/table">
            <a:tbl>
              <a:tblPr firstRow="1" bandRow="1">
                <a:tableStyleId>{C4B1156A-380E-4F78-BDF5-A606A8083BF9}</a:tableStyleId>
              </a:tblPr>
              <a:tblGrid>
                <a:gridCol w="1638182">
                  <a:extLst>
                    <a:ext uri="{9D8B030D-6E8A-4147-A177-3AD203B41FA5}">
                      <a16:colId xmlns:a16="http://schemas.microsoft.com/office/drawing/2014/main" val="20000"/>
                    </a:ext>
                  </a:extLst>
                </a:gridCol>
                <a:gridCol w="1638182">
                  <a:extLst>
                    <a:ext uri="{9D8B030D-6E8A-4147-A177-3AD203B41FA5}">
                      <a16:colId xmlns:a16="http://schemas.microsoft.com/office/drawing/2014/main" val="20001"/>
                    </a:ext>
                  </a:extLst>
                </a:gridCol>
                <a:gridCol w="1638182">
                  <a:extLst>
                    <a:ext uri="{9D8B030D-6E8A-4147-A177-3AD203B41FA5}">
                      <a16:colId xmlns:a16="http://schemas.microsoft.com/office/drawing/2014/main" val="20002"/>
                    </a:ext>
                  </a:extLst>
                </a:gridCol>
              </a:tblGrid>
              <a:tr h="297180">
                <a:tc>
                  <a:txBody>
                    <a:bodyPr/>
                    <a:lstStyle/>
                    <a:p>
                      <a:endParaRPr lang="en-GB" sz="1500" dirty="0">
                        <a:solidFill>
                          <a:srgbClr val="009999"/>
                        </a:solidFill>
                      </a:endParaRPr>
                    </a:p>
                  </a:txBody>
                  <a:tcPr marL="68580" marR="68580" marT="34290" marB="34290"/>
                </a:tc>
                <a:tc>
                  <a:txBody>
                    <a:bodyPr/>
                    <a:lstStyle/>
                    <a:p>
                      <a:r>
                        <a:rPr lang="en-GB" sz="1500" dirty="0">
                          <a:solidFill>
                            <a:srgbClr val="009999"/>
                          </a:solidFill>
                        </a:rPr>
                        <a:t>Interactive</a:t>
                      </a:r>
                    </a:p>
                  </a:txBody>
                  <a:tcPr marL="68580" marR="68580" marT="34290" marB="34290"/>
                </a:tc>
                <a:tc>
                  <a:txBody>
                    <a:bodyPr/>
                    <a:lstStyle/>
                    <a:p>
                      <a:r>
                        <a:rPr lang="en-GB" sz="1500" dirty="0">
                          <a:solidFill>
                            <a:srgbClr val="009999"/>
                          </a:solidFill>
                        </a:rPr>
                        <a:t>Non-interactive</a:t>
                      </a:r>
                    </a:p>
                  </a:txBody>
                  <a:tcPr marL="68580" marR="68580" marT="34290" marB="34290"/>
                </a:tc>
                <a:extLst>
                  <a:ext uri="{0D108BD9-81ED-4DB2-BD59-A6C34878D82A}">
                    <a16:rowId xmlns:a16="http://schemas.microsoft.com/office/drawing/2014/main" val="10000"/>
                  </a:ext>
                </a:extLst>
              </a:tr>
              <a:tr h="297180">
                <a:tc>
                  <a:txBody>
                    <a:bodyPr/>
                    <a:lstStyle/>
                    <a:p>
                      <a:r>
                        <a:rPr lang="en-GB" sz="1500" b="1" dirty="0">
                          <a:solidFill>
                            <a:srgbClr val="009999"/>
                          </a:solidFill>
                        </a:rPr>
                        <a:t>Dialogic</a:t>
                      </a:r>
                    </a:p>
                  </a:txBody>
                  <a:tcPr marL="68580" marR="68580" marT="34290" marB="34290"/>
                </a:tc>
                <a:tc>
                  <a:txBody>
                    <a:bodyPr/>
                    <a:lstStyle/>
                    <a:p>
                      <a:pPr algn="ctr"/>
                      <a:r>
                        <a:rPr lang="en-GB" sz="1500" dirty="0">
                          <a:solidFill>
                            <a:srgbClr val="009999"/>
                          </a:solidFill>
                        </a:rPr>
                        <a:t>A</a:t>
                      </a:r>
                    </a:p>
                  </a:txBody>
                  <a:tcPr marL="68580" marR="68580" marT="34290" marB="34290"/>
                </a:tc>
                <a:tc>
                  <a:txBody>
                    <a:bodyPr/>
                    <a:lstStyle/>
                    <a:p>
                      <a:pPr algn="ctr"/>
                      <a:r>
                        <a:rPr lang="en-GB" sz="1500" dirty="0">
                          <a:solidFill>
                            <a:srgbClr val="009999"/>
                          </a:solidFill>
                        </a:rPr>
                        <a:t>B</a:t>
                      </a:r>
                    </a:p>
                  </a:txBody>
                  <a:tcPr marL="68580" marR="68580" marT="34290" marB="34290"/>
                </a:tc>
                <a:extLst>
                  <a:ext uri="{0D108BD9-81ED-4DB2-BD59-A6C34878D82A}">
                    <a16:rowId xmlns:a16="http://schemas.microsoft.com/office/drawing/2014/main" val="10001"/>
                  </a:ext>
                </a:extLst>
              </a:tr>
              <a:tr h="297180">
                <a:tc>
                  <a:txBody>
                    <a:bodyPr/>
                    <a:lstStyle/>
                    <a:p>
                      <a:r>
                        <a:rPr lang="en-GB" sz="1500" b="1" dirty="0">
                          <a:solidFill>
                            <a:srgbClr val="009999"/>
                          </a:solidFill>
                        </a:rPr>
                        <a:t>Authoritative</a:t>
                      </a:r>
                    </a:p>
                  </a:txBody>
                  <a:tcPr marL="68580" marR="68580" marT="34290" marB="34290"/>
                </a:tc>
                <a:tc>
                  <a:txBody>
                    <a:bodyPr/>
                    <a:lstStyle/>
                    <a:p>
                      <a:pPr algn="ctr"/>
                      <a:r>
                        <a:rPr lang="en-GB" sz="1500" dirty="0">
                          <a:solidFill>
                            <a:srgbClr val="009999"/>
                          </a:solidFill>
                        </a:rPr>
                        <a:t>C</a:t>
                      </a:r>
                    </a:p>
                  </a:txBody>
                  <a:tcPr marL="68580" marR="68580" marT="34290" marB="34290"/>
                </a:tc>
                <a:tc>
                  <a:txBody>
                    <a:bodyPr/>
                    <a:lstStyle/>
                    <a:p>
                      <a:pPr algn="ctr"/>
                      <a:r>
                        <a:rPr lang="en-GB" sz="1500" dirty="0">
                          <a:solidFill>
                            <a:srgbClr val="009999"/>
                          </a:solidFill>
                        </a:rPr>
                        <a:t>D</a:t>
                      </a:r>
                    </a:p>
                  </a:txBody>
                  <a:tcPr marL="68580" marR="68580" marT="34290" marB="34290"/>
                </a:tc>
                <a:extLst>
                  <a:ext uri="{0D108BD9-81ED-4DB2-BD59-A6C34878D82A}">
                    <a16:rowId xmlns:a16="http://schemas.microsoft.com/office/drawing/2014/main" val="10002"/>
                  </a:ext>
                </a:extLst>
              </a:tr>
            </a:tbl>
          </a:graphicData>
        </a:graphic>
      </p:graphicFrame>
      <p:sp>
        <p:nvSpPr>
          <p:cNvPr id="8" name="Rectangle 3"/>
          <p:cNvSpPr txBox="1">
            <a:spLocks noChangeArrowheads="1"/>
          </p:cNvSpPr>
          <p:nvPr/>
        </p:nvSpPr>
        <p:spPr bwMode="auto">
          <a:xfrm>
            <a:off x="2243748" y="4563126"/>
            <a:ext cx="4374486" cy="75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39725" algn="l" rtl="0" eaLnBrk="0" fontAlgn="base" hangingPunct="0">
              <a:spcBef>
                <a:spcPct val="20000"/>
              </a:spcBef>
              <a:spcAft>
                <a:spcPct val="0"/>
              </a:spcAft>
              <a:buClr>
                <a:srgbClr val="009999"/>
              </a:buClr>
              <a:buFont typeface="Wingdings" pitchFamily="2" charset="2"/>
              <a:buChar char="Ø"/>
              <a:defRPr sz="3200">
                <a:solidFill>
                  <a:schemeClr val="tx2"/>
                </a:solidFill>
                <a:latin typeface="+mn-lt"/>
                <a:ea typeface="+mn-ea"/>
                <a:cs typeface="+mn-cs"/>
              </a:defRPr>
            </a:lvl1pPr>
            <a:lvl2pPr marL="912813" indent="-285750" algn="l" rtl="0" eaLnBrk="0" fontAlgn="base" hangingPunct="0">
              <a:spcBef>
                <a:spcPct val="20000"/>
              </a:spcBef>
              <a:spcAft>
                <a:spcPct val="0"/>
              </a:spcAft>
              <a:buClr>
                <a:srgbClr val="009999"/>
              </a:buClr>
              <a:buFont typeface="Wingdings" pitchFamily="2" charset="2"/>
              <a:buChar char="Ø"/>
              <a:defRPr sz="2800">
                <a:solidFill>
                  <a:schemeClr val="tx2"/>
                </a:solidFill>
                <a:latin typeface="+mn-lt"/>
                <a:cs typeface="+mn-cs"/>
              </a:defRPr>
            </a:lvl2pPr>
            <a:lvl3pPr marL="1320800" indent="-228600" algn="l" rtl="0" eaLnBrk="0" fontAlgn="base" hangingPunct="0">
              <a:spcBef>
                <a:spcPct val="20000"/>
              </a:spcBef>
              <a:spcAft>
                <a:spcPct val="0"/>
              </a:spcAft>
              <a:buClr>
                <a:srgbClr val="009999"/>
              </a:buClr>
              <a:buFont typeface="Wingdings" pitchFamily="2" charset="2"/>
              <a:buChar char="Ø"/>
              <a:defRPr sz="2400">
                <a:solidFill>
                  <a:schemeClr val="tx2"/>
                </a:solidFill>
                <a:latin typeface="+mn-lt"/>
                <a:cs typeface="+mn-cs"/>
              </a:defRPr>
            </a:lvl3pPr>
            <a:lvl4pPr marL="1728788" indent="-228600" algn="l" rtl="0" eaLnBrk="0" fontAlgn="base" hangingPunct="0">
              <a:spcBef>
                <a:spcPct val="20000"/>
              </a:spcBef>
              <a:spcAft>
                <a:spcPct val="0"/>
              </a:spcAft>
              <a:buClr>
                <a:srgbClr val="009999"/>
              </a:buClr>
              <a:buFont typeface="Wingdings" pitchFamily="2" charset="2"/>
              <a:buChar char="Ø"/>
              <a:defRPr sz="2000">
                <a:solidFill>
                  <a:schemeClr val="tx2"/>
                </a:solidFill>
                <a:latin typeface="+mn-lt"/>
                <a:cs typeface="+mn-cs"/>
              </a:defRPr>
            </a:lvl4pPr>
            <a:lvl5pPr marL="2136775" indent="-228600" algn="l" rtl="0" eaLnBrk="0" fontAlgn="base" hangingPunct="0">
              <a:spcBef>
                <a:spcPct val="20000"/>
              </a:spcBef>
              <a:spcAft>
                <a:spcPct val="0"/>
              </a:spcAft>
              <a:buClr>
                <a:srgbClr val="009999"/>
              </a:buClr>
              <a:buFont typeface="Wingdings" pitchFamily="2" charset="2"/>
              <a:buChar char="Ø"/>
              <a:defRPr sz="2000">
                <a:solidFill>
                  <a:schemeClr val="tx2"/>
                </a:solidFill>
                <a:latin typeface="+mn-lt"/>
                <a:cs typeface="+mn-cs"/>
              </a:defRPr>
            </a:lvl5pPr>
            <a:lvl6pPr marL="2593975" indent="-228600" algn="l" rtl="0" fontAlgn="base">
              <a:spcBef>
                <a:spcPct val="20000"/>
              </a:spcBef>
              <a:spcAft>
                <a:spcPct val="0"/>
              </a:spcAft>
              <a:buClr>
                <a:srgbClr val="009999"/>
              </a:buClr>
              <a:buFont typeface="Wingdings" pitchFamily="2" charset="2"/>
              <a:buChar char="Ø"/>
              <a:defRPr sz="2000">
                <a:solidFill>
                  <a:schemeClr val="tx2"/>
                </a:solidFill>
                <a:latin typeface="+mn-lt"/>
                <a:cs typeface="+mn-cs"/>
              </a:defRPr>
            </a:lvl6pPr>
            <a:lvl7pPr marL="3051175" indent="-228600" algn="l" rtl="0" fontAlgn="base">
              <a:spcBef>
                <a:spcPct val="20000"/>
              </a:spcBef>
              <a:spcAft>
                <a:spcPct val="0"/>
              </a:spcAft>
              <a:buClr>
                <a:srgbClr val="009999"/>
              </a:buClr>
              <a:buFont typeface="Wingdings" pitchFamily="2" charset="2"/>
              <a:buChar char="Ø"/>
              <a:defRPr sz="2000">
                <a:solidFill>
                  <a:schemeClr val="tx2"/>
                </a:solidFill>
                <a:latin typeface="+mn-lt"/>
                <a:cs typeface="+mn-cs"/>
              </a:defRPr>
            </a:lvl7pPr>
            <a:lvl8pPr marL="3508375" indent="-228600" algn="l" rtl="0" fontAlgn="base">
              <a:spcBef>
                <a:spcPct val="20000"/>
              </a:spcBef>
              <a:spcAft>
                <a:spcPct val="0"/>
              </a:spcAft>
              <a:buClr>
                <a:srgbClr val="009999"/>
              </a:buClr>
              <a:buFont typeface="Wingdings" pitchFamily="2" charset="2"/>
              <a:buChar char="Ø"/>
              <a:defRPr sz="2000">
                <a:solidFill>
                  <a:schemeClr val="tx2"/>
                </a:solidFill>
                <a:latin typeface="+mn-lt"/>
                <a:cs typeface="+mn-cs"/>
              </a:defRPr>
            </a:lvl8pPr>
            <a:lvl9pPr marL="3965575" indent="-228600" algn="l" rtl="0" fontAlgn="base">
              <a:spcBef>
                <a:spcPct val="20000"/>
              </a:spcBef>
              <a:spcAft>
                <a:spcPct val="0"/>
              </a:spcAft>
              <a:buClr>
                <a:srgbClr val="009999"/>
              </a:buClr>
              <a:buFont typeface="Wingdings" pitchFamily="2" charset="2"/>
              <a:buChar char="Ø"/>
              <a:defRPr sz="2000">
                <a:solidFill>
                  <a:schemeClr val="tx2"/>
                </a:solidFill>
                <a:latin typeface="+mn-lt"/>
                <a:cs typeface="+mn-cs"/>
              </a:defRPr>
            </a:lvl9pPr>
          </a:lstStyle>
          <a:p>
            <a:pPr marL="0" indent="0" eaLnBrk="1" hangingPunct="1">
              <a:lnSpc>
                <a:spcPct val="80000"/>
              </a:lnSpc>
              <a:buNone/>
              <a:defRPr/>
            </a:pPr>
            <a:r>
              <a:rPr lang="en-GB" sz="1500" kern="0" dirty="0">
                <a:solidFill>
                  <a:srgbClr val="333399"/>
                </a:solidFill>
                <a:latin typeface="Tahoma"/>
                <a:cs typeface="Arial"/>
              </a:rPr>
              <a:t>Can you think of examples of each of the four classes of communicative approach?</a:t>
            </a:r>
          </a:p>
          <a:p>
            <a:pPr marL="0" indent="0" eaLnBrk="1" hangingPunct="1">
              <a:lnSpc>
                <a:spcPct val="80000"/>
              </a:lnSpc>
              <a:buNone/>
              <a:defRPr/>
            </a:pPr>
            <a:r>
              <a:rPr lang="en-GB" sz="1500" kern="0" dirty="0">
                <a:solidFill>
                  <a:srgbClr val="333399"/>
                </a:solidFill>
                <a:latin typeface="Tahoma"/>
                <a:cs typeface="Arial"/>
              </a:rPr>
              <a:t>Are some more common than others? Why?</a:t>
            </a:r>
          </a:p>
          <a:p>
            <a:pPr indent="-340519" eaLnBrk="1" hangingPunct="1">
              <a:lnSpc>
                <a:spcPct val="80000"/>
              </a:lnSpc>
              <a:defRPr/>
            </a:pPr>
            <a:endParaRPr lang="en-GB" sz="1800" kern="0" dirty="0">
              <a:solidFill>
                <a:srgbClr val="333399"/>
              </a:solidFill>
              <a:latin typeface="Tahoma"/>
              <a:cs typeface="Arial"/>
            </a:endParaRPr>
          </a:p>
        </p:txBody>
      </p:sp>
    </p:spTree>
    <p:extLst>
      <p:ext uri="{BB962C8B-B14F-4D97-AF65-F5344CB8AC3E}">
        <p14:creationId xmlns:p14="http://schemas.microsoft.com/office/powerpoint/2010/main" val="2236566588"/>
      </p:ext>
    </p:extLst>
  </p:cSld>
  <p:clrMapOvr>
    <a:masterClrMapping/>
  </p:clrMapOvr>
</p:sld>
</file>

<file path=ppt/theme/theme1.xml><?xml version="1.0" encoding="utf-8"?>
<a:theme xmlns:a="http://schemas.openxmlformats.org/drawingml/2006/main" name="Peer and Self revised">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Peer and Self revised</Template>
  <TotalTime>2451</TotalTime>
  <Words>1882</Words>
  <Application>Microsoft Office PowerPoint</Application>
  <PresentationFormat>On-screen Show (4:3)</PresentationFormat>
  <Paragraphs>238</Paragraphs>
  <Slides>40</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Garamond</vt:lpstr>
      <vt:lpstr>Tahoma</vt:lpstr>
      <vt:lpstr>Wingdings</vt:lpstr>
      <vt:lpstr>Peer and Self revised</vt:lpstr>
      <vt:lpstr>Assessment for Learning Strategies</vt:lpstr>
      <vt:lpstr>Assessment to promote learning</vt:lpstr>
      <vt:lpstr>Why involve the learner? </vt:lpstr>
      <vt:lpstr>Sharing Learning Intentions/Outcomes</vt:lpstr>
      <vt:lpstr>Questioning</vt:lpstr>
      <vt:lpstr>More questions!</vt:lpstr>
      <vt:lpstr>The IRE/F sequence</vt:lpstr>
      <vt:lpstr>Question analysis</vt:lpstr>
      <vt:lpstr>Communicative Approach</vt:lpstr>
      <vt:lpstr>Giving (and receiving) feedback</vt:lpstr>
      <vt:lpstr>Giving feedback</vt:lpstr>
      <vt:lpstr>Impact of feedback on learning</vt:lpstr>
      <vt:lpstr>PowerPoint Presentation</vt:lpstr>
      <vt:lpstr>PowerPoint Presentation</vt:lpstr>
      <vt:lpstr>A similar study in Canada</vt:lpstr>
      <vt:lpstr>Pupil responses to written feedback</vt:lpstr>
      <vt:lpstr>Self- and Peer-Assessment</vt:lpstr>
      <vt:lpstr>Self- and Peer-Assessment</vt:lpstr>
      <vt:lpstr>Self- and Peer-Assessment</vt:lpstr>
      <vt:lpstr>What does it look like?</vt:lpstr>
      <vt:lpstr>Claims for self-assessment?</vt:lpstr>
      <vt:lpstr>Self-assessment</vt:lpstr>
      <vt:lpstr>Self-assessment</vt:lpstr>
      <vt:lpstr>Principles</vt:lpstr>
      <vt:lpstr>Uses of self-assessment</vt:lpstr>
      <vt:lpstr>Caveat</vt:lpstr>
      <vt:lpstr>Self-awareness of learning?</vt:lpstr>
      <vt:lpstr>PowerPoint Presentation</vt:lpstr>
      <vt:lpstr>PowerPoint Presentation</vt:lpstr>
      <vt:lpstr>Approaches to self-assessment</vt:lpstr>
      <vt:lpstr>Some dilemmas of self-assessment</vt:lpstr>
      <vt:lpstr>Experience of Self-assessment</vt:lpstr>
      <vt:lpstr>How do you use self-assessment?</vt:lpstr>
      <vt:lpstr>Peer assessment</vt:lpstr>
      <vt:lpstr>Peer Assessment: an example</vt:lpstr>
      <vt:lpstr>Peer Assessment: an example</vt:lpstr>
      <vt:lpstr>Peer Assessment: an example</vt:lpstr>
      <vt:lpstr>Peer Assessment: some thoughts </vt:lpstr>
      <vt:lpstr>PowerPoint Presentation</vt:lpstr>
      <vt:lpstr>PowerPoint Presentation</vt:lpstr>
    </vt:vector>
  </TitlesOfParts>
  <Company>University of Bath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Peer- and Self-Assessment</dc:title>
  <dc:creator>Sue Martin</dc:creator>
  <cp:lastModifiedBy>Paul Denley</cp:lastModifiedBy>
  <cp:revision>24</cp:revision>
  <cp:lastPrinted>2011-07-15T08:44:47Z</cp:lastPrinted>
  <dcterms:created xsi:type="dcterms:W3CDTF">2011-06-28T08:43:17Z</dcterms:created>
  <dcterms:modified xsi:type="dcterms:W3CDTF">2018-09-20T16:21:58Z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