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352" r:id="rId2"/>
    <p:sldId id="296" r:id="rId3"/>
    <p:sldId id="317" r:id="rId4"/>
    <p:sldId id="360" r:id="rId5"/>
    <p:sldId id="318" r:id="rId6"/>
    <p:sldId id="384" r:id="rId7"/>
    <p:sldId id="389" r:id="rId8"/>
    <p:sldId id="333" r:id="rId9"/>
    <p:sldId id="334" r:id="rId10"/>
    <p:sldId id="343" r:id="rId11"/>
    <p:sldId id="335" r:id="rId12"/>
    <p:sldId id="303" r:id="rId13"/>
    <p:sldId id="310" r:id="rId14"/>
    <p:sldId id="339" r:id="rId15"/>
    <p:sldId id="376" r:id="rId16"/>
    <p:sldId id="366" r:id="rId17"/>
    <p:sldId id="340" r:id="rId18"/>
    <p:sldId id="302" r:id="rId19"/>
    <p:sldId id="319" r:id="rId20"/>
    <p:sldId id="306" r:id="rId21"/>
    <p:sldId id="390" r:id="rId22"/>
    <p:sldId id="388" r:id="rId23"/>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0099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3195" autoAdjust="0"/>
  </p:normalViewPr>
  <p:slideViewPr>
    <p:cSldViewPr>
      <p:cViewPr varScale="1">
        <p:scale>
          <a:sx n="46" d="100"/>
          <a:sy n="46" d="100"/>
        </p:scale>
        <p:origin x="15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382"/>
    </p:cViewPr>
  </p:sorterViewPr>
  <p:notesViewPr>
    <p:cSldViewPr>
      <p:cViewPr varScale="1">
        <p:scale>
          <a:sx n="47" d="100"/>
          <a:sy n="47" d="100"/>
        </p:scale>
        <p:origin x="-1248" y="-90"/>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8611" name="Rectangle 3"/>
          <p:cNvSpPr>
            <a:spLocks noGrp="1" noChangeArrowheads="1"/>
          </p:cNvSpPr>
          <p:nvPr>
            <p:ph type="dt" sz="quarter" idx="1"/>
          </p:nvPr>
        </p:nvSpPr>
        <p:spPr bwMode="auto">
          <a:xfrm>
            <a:off x="3884613"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8612" name="Rectangle 4"/>
          <p:cNvSpPr>
            <a:spLocks noGrp="1" noChangeArrowheads="1"/>
          </p:cNvSpPr>
          <p:nvPr>
            <p:ph type="ftr" sz="quarter" idx="2"/>
          </p:nvPr>
        </p:nvSpPr>
        <p:spPr bwMode="auto">
          <a:xfrm>
            <a:off x="0"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8613" name="Rectangle 5"/>
          <p:cNvSpPr>
            <a:spLocks noGrp="1" noChangeArrowheads="1"/>
          </p:cNvSpPr>
          <p:nvPr>
            <p:ph type="sldNum" sz="quarter" idx="3"/>
          </p:nvPr>
        </p:nvSpPr>
        <p:spPr bwMode="auto">
          <a:xfrm>
            <a:off x="3884613"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9291658-B58F-4830-9DF8-08E632DB051D}" type="slidenum">
              <a:rPr lang="en-GB"/>
              <a:pPr>
                <a:defRPr/>
              </a:pPr>
              <a:t>‹#›</a:t>
            </a:fld>
            <a:endParaRPr lang="en-GB"/>
          </a:p>
        </p:txBody>
      </p:sp>
    </p:spTree>
    <p:extLst>
      <p:ext uri="{BB962C8B-B14F-4D97-AF65-F5344CB8AC3E}">
        <p14:creationId xmlns:p14="http://schemas.microsoft.com/office/powerpoint/2010/main" val="21024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5299" name="Rectangle 3"/>
          <p:cNvSpPr>
            <a:spLocks noGrp="1" noChangeArrowheads="1"/>
          </p:cNvSpPr>
          <p:nvPr>
            <p:ph type="dt" idx="1"/>
          </p:nvPr>
        </p:nvSpPr>
        <p:spPr bwMode="auto">
          <a:xfrm>
            <a:off x="3884613"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373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724400"/>
            <a:ext cx="5486400" cy="44751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5302" name="Rectangle 6"/>
          <p:cNvSpPr>
            <a:spLocks noGrp="1" noChangeArrowheads="1"/>
          </p:cNvSpPr>
          <p:nvPr>
            <p:ph type="ftr" sz="quarter" idx="4"/>
          </p:nvPr>
        </p:nvSpPr>
        <p:spPr bwMode="auto">
          <a:xfrm>
            <a:off x="0"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5303" name="Rectangle 7"/>
          <p:cNvSpPr>
            <a:spLocks noGrp="1" noChangeArrowheads="1"/>
          </p:cNvSpPr>
          <p:nvPr>
            <p:ph type="sldNum" sz="quarter" idx="5"/>
          </p:nvPr>
        </p:nvSpPr>
        <p:spPr bwMode="auto">
          <a:xfrm>
            <a:off x="3884613"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669A9D2-CDD7-4059-BE64-AC462A07B53F}" type="slidenum">
              <a:rPr lang="en-GB"/>
              <a:pPr>
                <a:defRPr/>
              </a:pPr>
              <a:t>‹#›</a:t>
            </a:fld>
            <a:endParaRPr lang="en-GB"/>
          </a:p>
        </p:txBody>
      </p:sp>
    </p:spTree>
    <p:extLst>
      <p:ext uri="{BB962C8B-B14F-4D97-AF65-F5344CB8AC3E}">
        <p14:creationId xmlns:p14="http://schemas.microsoft.com/office/powerpoint/2010/main" val="4093304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69A9D2-CDD7-4059-BE64-AC462A07B53F}" type="slidenum">
              <a:rPr lang="en-GB" smtClean="0"/>
              <a:pPr>
                <a:defRPr/>
              </a:pPr>
              <a:t>1</a:t>
            </a:fld>
            <a:endParaRPr lang="en-GB"/>
          </a:p>
        </p:txBody>
      </p:sp>
    </p:spTree>
    <p:extLst>
      <p:ext uri="{BB962C8B-B14F-4D97-AF65-F5344CB8AC3E}">
        <p14:creationId xmlns:p14="http://schemas.microsoft.com/office/powerpoint/2010/main" val="401073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E474042-8977-43C4-BE16-209B953EFC47}" type="slidenum">
              <a:rPr lang="en-GB" altLang="en-US" smtClean="0"/>
              <a:pPr eaLnBrk="1" hangingPunct="1">
                <a:spcBef>
                  <a:spcPct val="0"/>
                </a:spcBef>
              </a:pPr>
              <a:t>2</a:t>
            </a:fld>
            <a:endParaRPr lang="en-GB"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6165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1C58B95-67FC-4F61-86F9-186ADB8D425C}" type="slidenum">
              <a:rPr lang="en-GB" altLang="en-US" smtClean="0"/>
              <a:pPr eaLnBrk="1" hangingPunct="1">
                <a:spcBef>
                  <a:spcPct val="0"/>
                </a:spcBef>
              </a:pPr>
              <a:t>13</a:t>
            </a:fld>
            <a:endParaRPr lang="en-GB"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99505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9972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a:p>
          </p:txBody>
        </p:sp>
      </p:grpSp>
      <p:sp>
        <p:nvSpPr>
          <p:cNvPr id="7180" name="Rectangle 12"/>
          <p:cNvSpPr>
            <a:spLocks noGrp="1" noChangeArrowheads="1"/>
          </p:cNvSpPr>
          <p:nvPr>
            <p:ph type="ctrTitle"/>
          </p:nvPr>
        </p:nvSpPr>
        <p:spPr>
          <a:xfrm>
            <a:off x="990600" y="1676400"/>
            <a:ext cx="7772400" cy="1462088"/>
          </a:xfrm>
        </p:spPr>
        <p:txBody>
          <a:bodyPr/>
          <a:lstStyle>
            <a:lvl1pPr>
              <a:defRPr/>
            </a:lvl1pPr>
          </a:lstStyle>
          <a:p>
            <a:pPr lvl="0"/>
            <a:r>
              <a:rPr lang="en-GB" noProof="0"/>
              <a:t>Click to edit Master title style</a:t>
            </a:r>
          </a:p>
        </p:txBody>
      </p:sp>
      <p:sp>
        <p:nvSpPr>
          <p:cNvPr id="7181" name="Rectangle 13"/>
          <p:cNvSpPr>
            <a:spLocks noGrp="1" noChangeArrowheads="1"/>
          </p:cNvSpPr>
          <p:nvPr>
            <p:ph type="subTitle" idx="1"/>
          </p:nvPr>
        </p:nvSpPr>
        <p:spPr>
          <a:xfrm>
            <a:off x="1371600" y="3886200"/>
            <a:ext cx="6400800" cy="1752600"/>
          </a:xfrm>
        </p:spPr>
        <p:txBody>
          <a:bodyPr/>
          <a:lstStyle>
            <a:lvl1pPr algn="ctr">
              <a:defRPr/>
            </a:lvl1pPr>
          </a:lstStyle>
          <a:p>
            <a:pPr lvl="0"/>
            <a:r>
              <a:rPr lang="en-GB" noProof="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GB"/>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GB"/>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B198ECF-959B-43CA-A805-D4946F03BEFD}" type="slidenum">
              <a:rPr lang="en-GB"/>
              <a:pPr>
                <a:defRPr/>
              </a:pPr>
              <a:t>‹#›</a:t>
            </a:fld>
            <a:endParaRPr lang="en-GB"/>
          </a:p>
        </p:txBody>
      </p:sp>
    </p:spTree>
    <p:extLst>
      <p:ext uri="{BB962C8B-B14F-4D97-AF65-F5344CB8AC3E}">
        <p14:creationId xmlns:p14="http://schemas.microsoft.com/office/powerpoint/2010/main" val="26362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D7B3D984-481D-4202-972D-125227EF4341}" type="slidenum">
              <a:rPr lang="en-GB"/>
              <a:pPr>
                <a:defRPr/>
              </a:pPr>
              <a:t>‹#›</a:t>
            </a:fld>
            <a:endParaRPr lang="en-GB"/>
          </a:p>
        </p:txBody>
      </p:sp>
    </p:spTree>
    <p:extLst>
      <p:ext uri="{BB962C8B-B14F-4D97-AF65-F5344CB8AC3E}">
        <p14:creationId xmlns:p14="http://schemas.microsoft.com/office/powerpoint/2010/main" val="81229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C2E5FB88-8BFC-4CCE-9F22-402502C0BECB}" type="slidenum">
              <a:rPr lang="en-GB"/>
              <a:pPr>
                <a:defRPr/>
              </a:pPr>
              <a:t>‹#›</a:t>
            </a:fld>
            <a:endParaRPr lang="en-GB"/>
          </a:p>
        </p:txBody>
      </p:sp>
    </p:spTree>
    <p:extLst>
      <p:ext uri="{BB962C8B-B14F-4D97-AF65-F5344CB8AC3E}">
        <p14:creationId xmlns:p14="http://schemas.microsoft.com/office/powerpoint/2010/main" val="22310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05E34634-D226-4481-B6A5-3F6E8F4535C7}" type="slidenum">
              <a:rPr lang="en-GB"/>
              <a:pPr>
                <a:defRPr/>
              </a:pPr>
              <a:t>‹#›</a:t>
            </a:fld>
            <a:endParaRPr lang="en-GB"/>
          </a:p>
        </p:txBody>
      </p:sp>
    </p:spTree>
    <p:extLst>
      <p:ext uri="{BB962C8B-B14F-4D97-AF65-F5344CB8AC3E}">
        <p14:creationId xmlns:p14="http://schemas.microsoft.com/office/powerpoint/2010/main" val="62876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E3987286-ECD1-4424-AA40-A275AECC4F77}" type="slidenum">
              <a:rPr lang="en-GB"/>
              <a:pPr>
                <a:defRPr/>
              </a:pPr>
              <a:t>‹#›</a:t>
            </a:fld>
            <a:endParaRPr lang="en-GB"/>
          </a:p>
        </p:txBody>
      </p:sp>
    </p:spTree>
    <p:extLst>
      <p:ext uri="{BB962C8B-B14F-4D97-AF65-F5344CB8AC3E}">
        <p14:creationId xmlns:p14="http://schemas.microsoft.com/office/powerpoint/2010/main" val="11255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AFFE7F89-F8CC-4005-9F44-033E3D2C5833}" type="slidenum">
              <a:rPr lang="en-GB"/>
              <a:pPr>
                <a:defRPr/>
              </a:pPr>
              <a:t>‹#›</a:t>
            </a:fld>
            <a:endParaRPr lang="en-GB"/>
          </a:p>
        </p:txBody>
      </p:sp>
    </p:spTree>
    <p:extLst>
      <p:ext uri="{BB962C8B-B14F-4D97-AF65-F5344CB8AC3E}">
        <p14:creationId xmlns:p14="http://schemas.microsoft.com/office/powerpoint/2010/main" val="18116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8E6108A2-6E0D-49AA-B0CB-83173F9869DD}" type="slidenum">
              <a:rPr lang="en-GB"/>
              <a:pPr>
                <a:defRPr/>
              </a:pPr>
              <a:t>‹#›</a:t>
            </a:fld>
            <a:endParaRPr lang="en-GB"/>
          </a:p>
        </p:txBody>
      </p:sp>
    </p:spTree>
    <p:extLst>
      <p:ext uri="{BB962C8B-B14F-4D97-AF65-F5344CB8AC3E}">
        <p14:creationId xmlns:p14="http://schemas.microsoft.com/office/powerpoint/2010/main" val="178450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E2B1030E-6185-451F-99DC-E306B5793C79}" type="slidenum">
              <a:rPr lang="en-GB"/>
              <a:pPr>
                <a:defRPr/>
              </a:pPr>
              <a:t>‹#›</a:t>
            </a:fld>
            <a:endParaRPr lang="en-GB"/>
          </a:p>
        </p:txBody>
      </p:sp>
    </p:spTree>
    <p:extLst>
      <p:ext uri="{BB962C8B-B14F-4D97-AF65-F5344CB8AC3E}">
        <p14:creationId xmlns:p14="http://schemas.microsoft.com/office/powerpoint/2010/main" val="102160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1F22D57A-6A9A-4035-85F4-0933793DC8F2}" type="slidenum">
              <a:rPr lang="en-GB"/>
              <a:pPr>
                <a:defRPr/>
              </a:pPr>
              <a:t>‹#›</a:t>
            </a:fld>
            <a:endParaRPr lang="en-GB"/>
          </a:p>
        </p:txBody>
      </p:sp>
    </p:spTree>
    <p:extLst>
      <p:ext uri="{BB962C8B-B14F-4D97-AF65-F5344CB8AC3E}">
        <p14:creationId xmlns:p14="http://schemas.microsoft.com/office/powerpoint/2010/main" val="41758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59CF86E3-826E-4656-8A2D-D6C6A5E71EC3}" type="slidenum">
              <a:rPr lang="en-GB"/>
              <a:pPr>
                <a:defRPr/>
              </a:pPr>
              <a:t>‹#›</a:t>
            </a:fld>
            <a:endParaRPr lang="en-GB"/>
          </a:p>
        </p:txBody>
      </p:sp>
    </p:spTree>
    <p:extLst>
      <p:ext uri="{BB962C8B-B14F-4D97-AF65-F5344CB8AC3E}">
        <p14:creationId xmlns:p14="http://schemas.microsoft.com/office/powerpoint/2010/main" val="205376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1171B131-D9D5-4EE4-AC8E-3158586C95FD}" type="slidenum">
              <a:rPr lang="en-GB"/>
              <a:pPr>
                <a:defRPr/>
              </a:pPr>
              <a:t>‹#›</a:t>
            </a:fld>
            <a:endParaRPr lang="en-GB"/>
          </a:p>
        </p:txBody>
      </p:sp>
    </p:spTree>
    <p:extLst>
      <p:ext uri="{BB962C8B-B14F-4D97-AF65-F5344CB8AC3E}">
        <p14:creationId xmlns:p14="http://schemas.microsoft.com/office/powerpoint/2010/main" val="203701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7CE88E46-45A3-489A-B6F6-A09F19131635}" type="slidenum">
              <a:rPr lang="en-GB"/>
              <a:pPr>
                <a:defRPr/>
              </a:pPr>
              <a:t>‹#›</a:t>
            </a:fld>
            <a:endParaRPr lang="en-GB"/>
          </a:p>
        </p:txBody>
      </p:sp>
    </p:spTree>
    <p:extLst>
      <p:ext uri="{BB962C8B-B14F-4D97-AF65-F5344CB8AC3E}">
        <p14:creationId xmlns:p14="http://schemas.microsoft.com/office/powerpoint/2010/main" val="125417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55"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6156"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6157"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vl1pPr>
          </a:lstStyle>
          <a:p>
            <a:pPr>
              <a:defRPr/>
            </a:pPr>
            <a:fld id="{72AB90DF-F48F-4959-903B-7E905D17E2F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fontAlgn="base">
        <a:spcBef>
          <a:spcPct val="0"/>
        </a:spcBef>
        <a:spcAft>
          <a:spcPct val="0"/>
        </a:spcAft>
        <a:defRPr sz="3600">
          <a:solidFill>
            <a:schemeClr val="tx2"/>
          </a:solidFill>
          <a:latin typeface="Tahoma" pitchFamily="34" charset="0"/>
          <a:cs typeface="Arial" charset="0"/>
        </a:defRPr>
      </a:lvl6pPr>
      <a:lvl7pPr marL="914400" algn="l" rtl="0" fontAlgn="base">
        <a:spcBef>
          <a:spcPct val="0"/>
        </a:spcBef>
        <a:spcAft>
          <a:spcPct val="0"/>
        </a:spcAft>
        <a:defRPr sz="3600">
          <a:solidFill>
            <a:schemeClr val="tx2"/>
          </a:solidFill>
          <a:latin typeface="Tahoma" pitchFamily="34" charset="0"/>
          <a:cs typeface="Arial" charset="0"/>
        </a:defRPr>
      </a:lvl7pPr>
      <a:lvl8pPr marL="1371600" algn="l" rtl="0" fontAlgn="base">
        <a:spcBef>
          <a:spcPct val="0"/>
        </a:spcBef>
        <a:spcAft>
          <a:spcPct val="0"/>
        </a:spcAft>
        <a:defRPr sz="3600">
          <a:solidFill>
            <a:schemeClr val="tx2"/>
          </a:solidFill>
          <a:latin typeface="Tahoma" pitchFamily="34" charset="0"/>
          <a:cs typeface="Arial" charset="0"/>
        </a:defRPr>
      </a:lvl8pPr>
      <a:lvl9pPr marL="1828800" algn="l" rtl="0" fontAlgn="base">
        <a:spcBef>
          <a:spcPct val="0"/>
        </a:spcBef>
        <a:spcAft>
          <a:spcPct val="0"/>
        </a:spcAft>
        <a:defRPr sz="3600">
          <a:solidFill>
            <a:schemeClr val="tx2"/>
          </a:solidFill>
          <a:latin typeface="Tahoma" pitchFamily="34" charset="0"/>
          <a:cs typeface="Arial" charset="0"/>
        </a:defRPr>
      </a:lvl9pPr>
    </p:titleStyle>
    <p:bodyStyle>
      <a:lvl1pPr marL="342900" indent="-339725" algn="l" rtl="0" eaLnBrk="0" fontAlgn="base" hangingPunct="0">
        <a:spcBef>
          <a:spcPct val="20000"/>
        </a:spcBef>
        <a:spcAft>
          <a:spcPct val="0"/>
        </a:spcAft>
        <a:buClr>
          <a:srgbClr val="009999"/>
        </a:buClr>
        <a:buFont typeface="Wingdings" pitchFamily="2" charset="2"/>
        <a:buChar char="Ø"/>
        <a:defRPr sz="3200">
          <a:solidFill>
            <a:schemeClr val="tx2"/>
          </a:solidFill>
          <a:latin typeface="+mn-lt"/>
          <a:ea typeface="+mn-ea"/>
          <a:cs typeface="+mn-cs"/>
        </a:defRPr>
      </a:lvl1pPr>
      <a:lvl2pPr marL="912813" indent="-285750" algn="l" rtl="0" eaLnBrk="0" fontAlgn="base" hangingPunct="0">
        <a:spcBef>
          <a:spcPct val="20000"/>
        </a:spcBef>
        <a:spcAft>
          <a:spcPct val="0"/>
        </a:spcAft>
        <a:buClr>
          <a:srgbClr val="009999"/>
        </a:buClr>
        <a:buFont typeface="Wingdings" pitchFamily="2" charset="2"/>
        <a:buChar char="Ø"/>
        <a:defRPr sz="2800">
          <a:solidFill>
            <a:schemeClr val="tx2"/>
          </a:solidFill>
          <a:latin typeface="+mn-lt"/>
          <a:cs typeface="+mn-cs"/>
        </a:defRPr>
      </a:lvl2pPr>
      <a:lvl3pPr marL="13208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3pPr>
      <a:lvl4pPr marL="1728788"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4pPr>
      <a:lvl5pPr marL="2136775"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5pPr>
      <a:lvl6pPr marL="2593975"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6pPr>
      <a:lvl7pPr marL="3051175"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7pPr>
      <a:lvl8pPr marL="3508375"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8pPr>
      <a:lvl9pPr marL="3965575"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gXOMbXeQNNA&amp;feature=relat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gXOMbXeQNNA&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35696" y="836712"/>
            <a:ext cx="6188224" cy="1920875"/>
          </a:xfrm>
        </p:spPr>
        <p:txBody>
          <a:bodyPr/>
          <a:lstStyle/>
          <a:p>
            <a:pPr algn="ctr" eaLnBrk="1" hangingPunct="1"/>
            <a:r>
              <a:rPr lang="en-GB" altLang="en-US" sz="4000" dirty="0"/>
              <a:t>Assessment </a:t>
            </a:r>
            <a:r>
              <a:rPr lang="en-GB" altLang="en-US" sz="4000" b="1" dirty="0"/>
              <a:t>of </a:t>
            </a:r>
            <a:r>
              <a:rPr lang="en-GB" altLang="en-US" sz="4000" dirty="0"/>
              <a:t>Learning</a:t>
            </a:r>
            <a:br>
              <a:rPr lang="en-GB" altLang="en-US" sz="4000" dirty="0"/>
            </a:br>
            <a:r>
              <a:rPr lang="en-GB" altLang="en-US" sz="4000" i="1" dirty="0"/>
              <a:t>and</a:t>
            </a:r>
            <a:br>
              <a:rPr lang="en-GB" altLang="en-US" sz="4000" dirty="0"/>
            </a:br>
            <a:r>
              <a:rPr lang="en-GB" altLang="en-US" sz="4000" dirty="0"/>
              <a:t>Assessment </a:t>
            </a:r>
            <a:r>
              <a:rPr lang="en-GB" altLang="en-US" sz="4000" b="1" dirty="0"/>
              <a:t>for </a:t>
            </a:r>
            <a:r>
              <a:rPr lang="en-GB" altLang="en-US" sz="4000" dirty="0"/>
              <a:t>Learning</a:t>
            </a:r>
          </a:p>
        </p:txBody>
      </p:sp>
      <p:sp>
        <p:nvSpPr>
          <p:cNvPr id="3076" name="AutoShape 4"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endParaRPr lang="en-US" altLang="en-US" sz="1800">
              <a:solidFill>
                <a:schemeClr val="tx1"/>
              </a:solidFill>
            </a:endParaRPr>
          </a:p>
        </p:txBody>
      </p:sp>
      <p:sp>
        <p:nvSpPr>
          <p:cNvPr id="3077" name="AutoShape 5"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endParaRPr lang="en-US" altLang="en-US" sz="1800">
              <a:solidFill>
                <a:schemeClr val="tx1"/>
              </a:solidFill>
            </a:endParaRPr>
          </a:p>
        </p:txBody>
      </p:sp>
      <p:pic>
        <p:nvPicPr>
          <p:cNvPr id="3078" name="Picture 6" descr="jigsaw_puzz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5300663"/>
            <a:ext cx="18002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dirty="0"/>
              <a:t>Assessment Reform Group</a:t>
            </a:r>
          </a:p>
        </p:txBody>
      </p:sp>
      <p:sp>
        <p:nvSpPr>
          <p:cNvPr id="17411" name="Rectangle 3"/>
          <p:cNvSpPr>
            <a:spLocks noGrp="1" noChangeArrowheads="1"/>
          </p:cNvSpPr>
          <p:nvPr>
            <p:ph type="body" idx="1"/>
          </p:nvPr>
        </p:nvSpPr>
        <p:spPr>
          <a:xfrm>
            <a:off x="1763688" y="2492896"/>
            <a:ext cx="4752379" cy="2952154"/>
          </a:xfrm>
        </p:spPr>
        <p:txBody>
          <a:bodyPr/>
          <a:lstStyle/>
          <a:p>
            <a:pPr marL="0" indent="3175" eaLnBrk="1" hangingPunct="1">
              <a:buFont typeface="Wingdings" pitchFamily="2" charset="2"/>
              <a:buNone/>
            </a:pPr>
            <a:r>
              <a:rPr lang="en-GB" altLang="en-US" sz="2400" dirty="0"/>
              <a:t>“Assessment for learning is the process of seeking and interpreting evidence for use by learners and their teachers to decide where the learners are in their learning, where they need to go and how best to get there.”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3200" dirty="0"/>
              <a:t>Learning and assessment paradigm shifts</a:t>
            </a:r>
          </a:p>
        </p:txBody>
      </p:sp>
      <p:sp>
        <p:nvSpPr>
          <p:cNvPr id="182275" name="Rectangle 3"/>
          <p:cNvSpPr>
            <a:spLocks noGrp="1" noChangeArrowheads="1"/>
          </p:cNvSpPr>
          <p:nvPr>
            <p:ph type="body" idx="1"/>
          </p:nvPr>
        </p:nvSpPr>
        <p:spPr>
          <a:xfrm>
            <a:off x="971550" y="2276475"/>
            <a:ext cx="7772400" cy="4114800"/>
          </a:xfrm>
        </p:spPr>
        <p:txBody>
          <a:bodyPr/>
          <a:lstStyle/>
          <a:p>
            <a:pPr marL="0" indent="3175" eaLnBrk="1" hangingPunct="1">
              <a:buFont typeface="Wingdings" pitchFamily="2" charset="2"/>
              <a:buNone/>
            </a:pPr>
            <a:r>
              <a:rPr lang="en-GB" altLang="en-US" sz="2400" b="1" dirty="0"/>
              <a:t>Teaching/ learning paradigm</a:t>
            </a:r>
          </a:p>
          <a:p>
            <a:pPr marL="0" indent="3175" eaLnBrk="1" hangingPunct="1"/>
            <a:endParaRPr lang="en-GB" altLang="en-US" sz="2400" dirty="0"/>
          </a:p>
          <a:p>
            <a:pPr marL="0" indent="3175" eaLnBrk="1" hangingPunct="1">
              <a:buFont typeface="Wingdings" pitchFamily="2" charset="2"/>
              <a:buNone/>
            </a:pPr>
            <a:r>
              <a:rPr lang="en-GB" altLang="en-US" sz="2400" dirty="0"/>
              <a:t>   transmission                                       constructivist</a:t>
            </a:r>
          </a:p>
          <a:p>
            <a:pPr marL="0" indent="3175" eaLnBrk="1" hangingPunct="1"/>
            <a:endParaRPr lang="en-GB" altLang="en-US" sz="2400" dirty="0"/>
          </a:p>
          <a:p>
            <a:pPr marL="0" indent="3175" eaLnBrk="1" hangingPunct="1"/>
            <a:endParaRPr lang="en-GB" altLang="en-US" sz="2400" dirty="0"/>
          </a:p>
          <a:p>
            <a:pPr marL="0" indent="3175" eaLnBrk="1" hangingPunct="1">
              <a:buFont typeface="Wingdings" pitchFamily="2" charset="2"/>
              <a:buNone/>
            </a:pPr>
            <a:r>
              <a:rPr lang="en-GB" altLang="en-US" sz="2400" b="1" dirty="0"/>
              <a:t>Assessment paradigm</a:t>
            </a:r>
          </a:p>
          <a:p>
            <a:pPr marL="0" indent="3175" eaLnBrk="1" hangingPunct="1"/>
            <a:endParaRPr lang="en-GB" altLang="en-US" sz="2400" dirty="0"/>
          </a:p>
          <a:p>
            <a:pPr marL="0" indent="3175" eaLnBrk="1" hangingPunct="1">
              <a:buFont typeface="Wingdings" pitchFamily="2" charset="2"/>
              <a:buNone/>
            </a:pPr>
            <a:r>
              <a:rPr lang="en-GB" altLang="en-US" sz="2400" dirty="0"/>
              <a:t>   traditional                                           authentic</a:t>
            </a:r>
          </a:p>
        </p:txBody>
      </p:sp>
      <p:sp>
        <p:nvSpPr>
          <p:cNvPr id="182276" name="Line 4"/>
          <p:cNvSpPr>
            <a:spLocks noChangeShapeType="1"/>
          </p:cNvSpPr>
          <p:nvPr/>
        </p:nvSpPr>
        <p:spPr bwMode="auto">
          <a:xfrm>
            <a:off x="3851275" y="3429000"/>
            <a:ext cx="1944688"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2277" name="Line 5"/>
          <p:cNvSpPr>
            <a:spLocks noChangeShapeType="1"/>
          </p:cNvSpPr>
          <p:nvPr/>
        </p:nvSpPr>
        <p:spPr bwMode="auto">
          <a:xfrm>
            <a:off x="3851275" y="5589588"/>
            <a:ext cx="1944688"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uiExpand="1" build="p"/>
      <p:bldP spid="182276" grpId="0" animBg="1"/>
      <p:bldP spid="1822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dirty="0" err="1"/>
              <a:t>AoL</a:t>
            </a:r>
            <a:r>
              <a:rPr lang="en-GB" altLang="en-US" dirty="0"/>
              <a:t> &amp; </a:t>
            </a:r>
            <a:r>
              <a:rPr lang="en-GB" altLang="en-US" dirty="0" err="1"/>
              <a:t>AfL</a:t>
            </a:r>
            <a:r>
              <a:rPr lang="en-GB" altLang="en-US" dirty="0"/>
              <a:t> in perspective</a:t>
            </a:r>
          </a:p>
        </p:txBody>
      </p:sp>
      <p:sp>
        <p:nvSpPr>
          <p:cNvPr id="140291" name="Rectangle 3"/>
          <p:cNvSpPr>
            <a:spLocks noGrp="1" noChangeArrowheads="1"/>
          </p:cNvSpPr>
          <p:nvPr>
            <p:ph type="body" idx="1"/>
          </p:nvPr>
        </p:nvSpPr>
        <p:spPr>
          <a:xfrm>
            <a:off x="755650" y="2205038"/>
            <a:ext cx="5400526" cy="4114800"/>
          </a:xfrm>
        </p:spPr>
        <p:txBody>
          <a:bodyPr/>
          <a:lstStyle/>
          <a:p>
            <a:pPr marL="0" indent="3175" eaLnBrk="1" hangingPunct="1">
              <a:buFont typeface="Wingdings" pitchFamily="2" charset="2"/>
              <a:buNone/>
            </a:pPr>
            <a:r>
              <a:rPr lang="en-GB" altLang="en-US" sz="2400" b="1" dirty="0" err="1"/>
              <a:t>AoL</a:t>
            </a:r>
            <a:r>
              <a:rPr lang="en-GB" altLang="en-US" sz="2400" b="1" dirty="0"/>
              <a:t> and summative assessment</a:t>
            </a:r>
          </a:p>
          <a:p>
            <a:pPr marL="0" indent="3175" eaLnBrk="1" hangingPunct="1">
              <a:buFont typeface="Wingdings" pitchFamily="2" charset="2"/>
              <a:buNone/>
            </a:pPr>
            <a:r>
              <a:rPr lang="en-GB" altLang="en-US" sz="2400" dirty="0"/>
              <a:t>has traditionally ‘held sway’ and dominated classroom assessment</a:t>
            </a:r>
          </a:p>
          <a:p>
            <a:pPr marL="0" indent="3175" eaLnBrk="1" hangingPunct="1"/>
            <a:endParaRPr lang="en-GB" altLang="en-US" sz="2400" dirty="0"/>
          </a:p>
          <a:p>
            <a:pPr marL="0" indent="3175" eaLnBrk="1" hangingPunct="1">
              <a:buFont typeface="Wingdings" pitchFamily="2" charset="2"/>
              <a:buNone/>
            </a:pPr>
            <a:r>
              <a:rPr lang="en-GB" altLang="en-US" sz="2400" b="1" dirty="0" err="1"/>
              <a:t>AfL</a:t>
            </a:r>
            <a:r>
              <a:rPr lang="en-GB" altLang="en-US" sz="2400" b="1" dirty="0"/>
              <a:t> and formative assessment</a:t>
            </a:r>
          </a:p>
          <a:p>
            <a:pPr marL="0" indent="3175" eaLnBrk="1" hangingPunct="1">
              <a:buFont typeface="Wingdings" pitchFamily="2" charset="2"/>
              <a:buNone/>
            </a:pPr>
            <a:r>
              <a:rPr lang="en-GB" altLang="en-US" sz="2400" dirty="0"/>
              <a:t>has latterly influenced assessment in classrooms, largely as a result of work originally at King’s College, London by Paul Black and Dylan </a:t>
            </a:r>
            <a:r>
              <a:rPr lang="en-GB" altLang="en-US" sz="2400" dirty="0" err="1"/>
              <a:t>Wiliam</a:t>
            </a:r>
            <a:endParaRPr lang="en-GB" altLang="en-US" sz="2400" dirty="0"/>
          </a:p>
          <a:p>
            <a:pPr marL="0" indent="3175" eaLnBrk="1" hangingPunct="1"/>
            <a:endParaRPr lang="en-GB" altLang="en-US" sz="2400" dirty="0"/>
          </a:p>
          <a:p>
            <a:pPr marL="0" indent="3175" eaLnBrk="1" hangingPunct="1">
              <a:buFont typeface="Wingdings" pitchFamily="2" charset="2"/>
              <a:buNone/>
            </a:pPr>
            <a:r>
              <a:rPr lang="en-GB" altLang="en-US" sz="2800" dirty="0"/>
              <a:t>	</a:t>
            </a:r>
          </a:p>
        </p:txBody>
      </p:sp>
      <p:pic>
        <p:nvPicPr>
          <p:cNvPr id="4098" name="Picture 2" descr="http://storage15.gear3rd.com/files/thumbs/2014/05/25/140102707164084-origin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405" y="2492896"/>
            <a:ext cx="2232248" cy="1674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ylanwiliam.org/Dylan_Wiliams_website/Photos_files/DSC016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509120"/>
            <a:ext cx="1488677" cy="1986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dirty="0" err="1"/>
              <a:t>AfL</a:t>
            </a:r>
            <a:r>
              <a:rPr lang="en-GB" altLang="en-US" dirty="0"/>
              <a:t> and </a:t>
            </a:r>
            <a:r>
              <a:rPr lang="en-GB" altLang="en-US" dirty="0" err="1"/>
              <a:t>AoL</a:t>
            </a:r>
            <a:endParaRPr lang="en-GB" altLang="en-US" dirty="0"/>
          </a:p>
        </p:txBody>
      </p:sp>
      <p:sp>
        <p:nvSpPr>
          <p:cNvPr id="147459" name="Rectangle 3"/>
          <p:cNvSpPr>
            <a:spLocks noGrp="1" noChangeArrowheads="1"/>
          </p:cNvSpPr>
          <p:nvPr>
            <p:ph type="body" idx="1"/>
          </p:nvPr>
        </p:nvSpPr>
        <p:spPr>
          <a:xfrm>
            <a:off x="5292725" y="1844675"/>
            <a:ext cx="3519488" cy="5329238"/>
          </a:xfrm>
        </p:spPr>
        <p:txBody>
          <a:bodyPr/>
          <a:lstStyle/>
          <a:p>
            <a:pPr marL="0" indent="3175" eaLnBrk="1" hangingPunct="1">
              <a:buFont typeface="Wingdings" pitchFamily="2" charset="2"/>
              <a:buNone/>
            </a:pPr>
            <a:r>
              <a:rPr lang="en-GB" altLang="en-US" sz="2000" dirty="0"/>
              <a:t>To what extent do you think </a:t>
            </a:r>
            <a:r>
              <a:rPr lang="en-GB" altLang="en-US" sz="2000" dirty="0" err="1"/>
              <a:t>AfL</a:t>
            </a:r>
            <a:r>
              <a:rPr lang="en-GB" altLang="en-US" sz="2000" dirty="0"/>
              <a:t> and </a:t>
            </a:r>
            <a:r>
              <a:rPr lang="en-GB" altLang="en-US" sz="2000" dirty="0" err="1"/>
              <a:t>AoL</a:t>
            </a:r>
            <a:r>
              <a:rPr lang="en-GB" altLang="en-US" sz="2000" dirty="0"/>
              <a:t> overlap (2)?</a:t>
            </a:r>
          </a:p>
          <a:p>
            <a:pPr marL="0" indent="3175" eaLnBrk="1" hangingPunct="1"/>
            <a:endParaRPr lang="en-GB" altLang="en-US" sz="2000" dirty="0"/>
          </a:p>
          <a:p>
            <a:pPr marL="0" indent="3175" eaLnBrk="1" hangingPunct="1">
              <a:buFont typeface="Wingdings" pitchFamily="2" charset="2"/>
              <a:buNone/>
            </a:pPr>
            <a:r>
              <a:rPr lang="en-GB" altLang="en-US" sz="2000" dirty="0"/>
              <a:t>What is your reasoning, and can you give examples to support this?</a:t>
            </a:r>
          </a:p>
          <a:p>
            <a:pPr marL="0" indent="3175" eaLnBrk="1" hangingPunct="1"/>
            <a:endParaRPr lang="en-GB" altLang="en-US" sz="2000" dirty="0"/>
          </a:p>
          <a:p>
            <a:pPr marL="0" indent="3175" eaLnBrk="1" hangingPunct="1">
              <a:buFont typeface="Wingdings" pitchFamily="2" charset="2"/>
              <a:buNone/>
            </a:pPr>
            <a:r>
              <a:rPr lang="en-GB" altLang="en-US" sz="2000" dirty="0"/>
              <a:t>Can you identify examples where this overlap creates a tension?</a:t>
            </a:r>
          </a:p>
          <a:p>
            <a:pPr marL="0" indent="3175" eaLnBrk="1" hangingPunct="1"/>
            <a:endParaRPr lang="en-GB" altLang="en-US" sz="2000" dirty="0"/>
          </a:p>
          <a:p>
            <a:pPr marL="0" indent="3175" eaLnBrk="1" hangingPunct="1">
              <a:buFont typeface="Wingdings" pitchFamily="2" charset="2"/>
              <a:buNone/>
            </a:pPr>
            <a:r>
              <a:rPr lang="en-GB" altLang="en-US" sz="2000" dirty="0"/>
              <a:t>Where they are distinct (1 and 3) can you give examples.  </a:t>
            </a:r>
          </a:p>
          <a:p>
            <a:pPr marL="0" indent="3175" eaLnBrk="1" hangingPunct="1"/>
            <a:endParaRPr lang="en-GB" altLang="en-US" sz="2000" dirty="0"/>
          </a:p>
          <a:p>
            <a:pPr marL="0" indent="3175" eaLnBrk="1" hangingPunct="1"/>
            <a:endParaRPr lang="en-GB" altLang="en-US" sz="2000" dirty="0"/>
          </a:p>
          <a:p>
            <a:pPr marL="0" indent="3175" eaLnBrk="1" hangingPunct="1"/>
            <a:endParaRPr lang="en-GB" altLang="en-US" sz="2800" dirty="0"/>
          </a:p>
        </p:txBody>
      </p:sp>
      <p:grpSp>
        <p:nvGrpSpPr>
          <p:cNvPr id="24580" name="Group 14"/>
          <p:cNvGrpSpPr>
            <a:grpSpLocks/>
          </p:cNvGrpSpPr>
          <p:nvPr/>
        </p:nvGrpSpPr>
        <p:grpSpPr bwMode="auto">
          <a:xfrm>
            <a:off x="395288" y="2636838"/>
            <a:ext cx="4602162" cy="2506662"/>
            <a:chOff x="249" y="1661"/>
            <a:chExt cx="2899" cy="1579"/>
          </a:xfrm>
        </p:grpSpPr>
        <p:sp>
          <p:nvSpPr>
            <p:cNvPr id="24581" name="Oval 4"/>
            <p:cNvSpPr>
              <a:spLocks noChangeArrowheads="1"/>
            </p:cNvSpPr>
            <p:nvPr/>
          </p:nvSpPr>
          <p:spPr bwMode="auto">
            <a:xfrm>
              <a:off x="385" y="1698"/>
              <a:ext cx="1542" cy="154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endParaRPr lang="en-US" altLang="en-US" sz="1800">
                <a:solidFill>
                  <a:schemeClr val="tx1"/>
                </a:solidFill>
              </a:endParaRPr>
            </a:p>
          </p:txBody>
        </p:sp>
        <p:sp>
          <p:nvSpPr>
            <p:cNvPr id="24582" name="Oval 5"/>
            <p:cNvSpPr>
              <a:spLocks noChangeArrowheads="1"/>
            </p:cNvSpPr>
            <p:nvPr/>
          </p:nvSpPr>
          <p:spPr bwMode="auto">
            <a:xfrm>
              <a:off x="1383" y="1698"/>
              <a:ext cx="1542" cy="154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endParaRPr lang="en-US" altLang="en-US" sz="1800">
                <a:solidFill>
                  <a:schemeClr val="tx1"/>
                </a:solidFill>
              </a:endParaRPr>
            </a:p>
          </p:txBody>
        </p:sp>
        <p:sp>
          <p:nvSpPr>
            <p:cNvPr id="24583" name="Text Box 6"/>
            <p:cNvSpPr txBox="1">
              <a:spLocks noChangeArrowheads="1"/>
            </p:cNvSpPr>
            <p:nvPr/>
          </p:nvSpPr>
          <p:spPr bwMode="auto">
            <a:xfrm>
              <a:off x="249" y="1661"/>
              <a:ext cx="3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r>
                <a:rPr lang="en-GB" altLang="en-US" sz="1800" b="1" dirty="0" err="1">
                  <a:solidFill>
                    <a:schemeClr val="folHlink"/>
                  </a:solidFill>
                  <a:latin typeface="Candara" pitchFamily="34" charset="0"/>
                </a:rPr>
                <a:t>AfL</a:t>
              </a:r>
              <a:endParaRPr lang="en-GB" altLang="en-US" sz="1800" b="1" dirty="0">
                <a:solidFill>
                  <a:schemeClr val="folHlink"/>
                </a:solidFill>
                <a:latin typeface="Candara" pitchFamily="34" charset="0"/>
              </a:endParaRPr>
            </a:p>
          </p:txBody>
        </p:sp>
        <p:sp>
          <p:nvSpPr>
            <p:cNvPr id="24584" name="Text Box 7"/>
            <p:cNvSpPr txBox="1">
              <a:spLocks noChangeArrowheads="1"/>
            </p:cNvSpPr>
            <p:nvPr/>
          </p:nvSpPr>
          <p:spPr bwMode="auto">
            <a:xfrm>
              <a:off x="2789" y="1842"/>
              <a:ext cx="3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r>
                <a:rPr lang="en-GB" altLang="en-US" sz="1800" b="1" dirty="0" err="1">
                  <a:solidFill>
                    <a:schemeClr val="folHlink"/>
                  </a:solidFill>
                  <a:latin typeface="Candara" pitchFamily="34" charset="0"/>
                </a:rPr>
                <a:t>AoL</a:t>
              </a:r>
              <a:endParaRPr lang="en-GB" altLang="en-US" sz="1800" b="1" dirty="0">
                <a:solidFill>
                  <a:schemeClr val="folHlink"/>
                </a:solidFill>
                <a:latin typeface="Candara" pitchFamily="34" charset="0"/>
              </a:endParaRPr>
            </a:p>
          </p:txBody>
        </p:sp>
        <p:sp>
          <p:nvSpPr>
            <p:cNvPr id="24585" name="Text Box 9"/>
            <p:cNvSpPr txBox="1">
              <a:spLocks noChangeArrowheads="1"/>
            </p:cNvSpPr>
            <p:nvPr/>
          </p:nvSpPr>
          <p:spPr bwMode="auto">
            <a:xfrm>
              <a:off x="861" y="2304"/>
              <a:ext cx="3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algn="ctr" eaLnBrk="1" hangingPunct="1">
                <a:spcBef>
                  <a:spcPct val="50000"/>
                </a:spcBef>
                <a:buClrTx/>
                <a:buFontTx/>
                <a:buNone/>
              </a:pPr>
              <a:r>
                <a:rPr lang="en-GB" altLang="en-US" sz="2800" dirty="0">
                  <a:solidFill>
                    <a:schemeClr val="folHlink"/>
                  </a:solidFill>
                  <a:latin typeface="Candara" pitchFamily="34" charset="0"/>
                </a:rPr>
                <a:t>1</a:t>
              </a:r>
            </a:p>
          </p:txBody>
        </p:sp>
        <p:sp>
          <p:nvSpPr>
            <p:cNvPr id="24586" name="Text Box 11"/>
            <p:cNvSpPr txBox="1">
              <a:spLocks noChangeArrowheads="1"/>
            </p:cNvSpPr>
            <p:nvPr/>
          </p:nvSpPr>
          <p:spPr bwMode="auto">
            <a:xfrm>
              <a:off x="2152" y="2304"/>
              <a:ext cx="3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algn="ctr" eaLnBrk="1" hangingPunct="1">
                <a:spcBef>
                  <a:spcPct val="50000"/>
                </a:spcBef>
                <a:buClrTx/>
                <a:buFontTx/>
                <a:buNone/>
              </a:pPr>
              <a:r>
                <a:rPr lang="en-GB" altLang="en-US" sz="2800" dirty="0">
                  <a:solidFill>
                    <a:schemeClr val="folHlink"/>
                  </a:solidFill>
                  <a:latin typeface="Candara" pitchFamily="34" charset="0"/>
                </a:rPr>
                <a:t>3</a:t>
              </a:r>
            </a:p>
          </p:txBody>
        </p:sp>
        <p:sp>
          <p:nvSpPr>
            <p:cNvPr id="24587" name="Text Box 12"/>
            <p:cNvSpPr txBox="1">
              <a:spLocks noChangeArrowheads="1"/>
            </p:cNvSpPr>
            <p:nvPr/>
          </p:nvSpPr>
          <p:spPr bwMode="auto">
            <a:xfrm>
              <a:off x="1517" y="2304"/>
              <a:ext cx="3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algn="ctr" eaLnBrk="1" hangingPunct="1">
                <a:spcBef>
                  <a:spcPct val="50000"/>
                </a:spcBef>
                <a:buClrTx/>
                <a:buFontTx/>
                <a:buNone/>
              </a:pPr>
              <a:r>
                <a:rPr lang="en-GB" altLang="en-US" sz="2800" dirty="0">
                  <a:solidFill>
                    <a:schemeClr val="folHlink"/>
                  </a:solidFill>
                  <a:latin typeface="Candara" pitchFamily="34"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‘Inside the Black Box’</a:t>
            </a:r>
          </a:p>
        </p:txBody>
      </p:sp>
      <p:sp>
        <p:nvSpPr>
          <p:cNvPr id="26627" name="Rectangle 3"/>
          <p:cNvSpPr>
            <a:spLocks noGrp="1" noChangeArrowheads="1"/>
          </p:cNvSpPr>
          <p:nvPr>
            <p:ph type="body" idx="1"/>
          </p:nvPr>
        </p:nvSpPr>
        <p:spPr/>
        <p:txBody>
          <a:bodyPr/>
          <a:lstStyle/>
          <a:p>
            <a:pPr marL="612775" indent="-609600" eaLnBrk="1" hangingPunct="1">
              <a:buFont typeface="Wingdings" pitchFamily="2" charset="2"/>
              <a:buAutoNum type="arabicPeriod"/>
            </a:pPr>
            <a:r>
              <a:rPr lang="en-GB" altLang="en-US" sz="2800" dirty="0"/>
              <a:t>What was the aim of this publication?  Why was it written?</a:t>
            </a:r>
          </a:p>
          <a:p>
            <a:pPr marL="612775" indent="-609600" eaLnBrk="1" hangingPunct="1">
              <a:buFont typeface="Wingdings" pitchFamily="2" charset="2"/>
              <a:buAutoNum type="arabicPeriod"/>
            </a:pPr>
            <a:r>
              <a:rPr lang="en-GB" altLang="en-US" sz="2800" dirty="0"/>
              <a:t>To what extent do you agree with the principles outlined?  Does it match your experience?</a:t>
            </a:r>
          </a:p>
          <a:p>
            <a:pPr marL="612775" indent="-609600" eaLnBrk="1" hangingPunct="1">
              <a:buFont typeface="Wingdings" pitchFamily="2" charset="2"/>
              <a:buAutoNum type="arabicPeriod"/>
            </a:pPr>
            <a:r>
              <a:rPr lang="en-GB" altLang="en-US" sz="2800" dirty="0"/>
              <a:t>What one thing would you take from it?</a:t>
            </a:r>
          </a:p>
          <a:p>
            <a:pPr marL="612775" indent="-609600" eaLnBrk="1" hangingPunct="1">
              <a:buFont typeface="Wingdings" pitchFamily="2" charset="2"/>
              <a:buAutoNum type="arabicPeriod"/>
            </a:pPr>
            <a:r>
              <a:rPr lang="en-GB" altLang="en-US" sz="2800" dirty="0"/>
              <a:t>Are there any outstanding issues in your view?</a:t>
            </a:r>
          </a:p>
          <a:p>
            <a:pPr marL="612775" indent="-609600" eaLnBrk="1" hangingPunct="1"/>
            <a:endParaRPr lang="en-GB"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47664" y="548680"/>
            <a:ext cx="5832648" cy="1102047"/>
          </a:xfrm>
        </p:spPr>
        <p:txBody>
          <a:bodyPr/>
          <a:lstStyle/>
          <a:p>
            <a:r>
              <a:rPr lang="en-GB" altLang="en-US" sz="3200" dirty="0"/>
              <a:t>Pre-Black Box: shortcomings in formative assessment practice</a:t>
            </a:r>
          </a:p>
        </p:txBody>
      </p:sp>
      <p:sp>
        <p:nvSpPr>
          <p:cNvPr id="27651" name="Rectangle 3"/>
          <p:cNvSpPr>
            <a:spLocks noGrp="1" noChangeArrowheads="1"/>
          </p:cNvSpPr>
          <p:nvPr>
            <p:ph type="body" idx="1"/>
          </p:nvPr>
        </p:nvSpPr>
        <p:spPr/>
        <p:txBody>
          <a:bodyPr/>
          <a:lstStyle/>
          <a:p>
            <a:r>
              <a:rPr lang="en-GB" altLang="en-US" sz="2800"/>
              <a:t>tests that encourage rote learning</a:t>
            </a:r>
          </a:p>
          <a:p>
            <a:r>
              <a:rPr lang="en-GB" altLang="en-US" sz="2800"/>
              <a:t>no sharing of assessment practices</a:t>
            </a:r>
          </a:p>
          <a:p>
            <a:r>
              <a:rPr lang="en-GB" altLang="en-US" sz="2800"/>
              <a:t>no critical review of practices</a:t>
            </a:r>
          </a:p>
          <a:p>
            <a:r>
              <a:rPr lang="en-GB" altLang="en-US" sz="2800"/>
              <a:t>marks and grading over-emphasised</a:t>
            </a:r>
          </a:p>
          <a:p>
            <a:r>
              <a:rPr lang="en-GB" altLang="en-US" sz="2800"/>
              <a:t>giving advice and learning under-emphasised</a:t>
            </a:r>
          </a:p>
          <a:p>
            <a:r>
              <a:rPr lang="en-GB" altLang="en-US" sz="2800"/>
              <a:t>inter-pupil comparison; competitive emphasis</a:t>
            </a:r>
          </a:p>
          <a:p>
            <a:r>
              <a:rPr lang="en-GB" altLang="en-US" sz="2800"/>
              <a:t>feedback for social and managerial purposes</a:t>
            </a:r>
          </a:p>
          <a:p>
            <a:r>
              <a:rPr lang="en-GB" altLang="en-US" sz="2800"/>
              <a:t>record-keeping for its own sake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dirty="0"/>
              <a:t>IBB: the key questions</a:t>
            </a:r>
          </a:p>
        </p:txBody>
      </p:sp>
      <p:sp>
        <p:nvSpPr>
          <p:cNvPr id="28675" name="Rectangle 3"/>
          <p:cNvSpPr>
            <a:spLocks noGrp="1" noChangeArrowheads="1"/>
          </p:cNvSpPr>
          <p:nvPr>
            <p:ph type="body" idx="1"/>
          </p:nvPr>
        </p:nvSpPr>
        <p:spPr>
          <a:xfrm>
            <a:off x="1043608" y="2492896"/>
            <a:ext cx="7772400" cy="3067471"/>
          </a:xfrm>
        </p:spPr>
        <p:txBody>
          <a:bodyPr/>
          <a:lstStyle/>
          <a:p>
            <a:pPr marL="612775" indent="-609600" eaLnBrk="1" hangingPunct="1">
              <a:buFont typeface="Wingdings" pitchFamily="2" charset="2"/>
              <a:buAutoNum type="arabicPeriod"/>
            </a:pPr>
            <a:r>
              <a:rPr lang="en-GB" altLang="en-US" sz="2800" dirty="0"/>
              <a:t>Is there evidence that improving formative assessment raises standards?</a:t>
            </a:r>
          </a:p>
          <a:p>
            <a:pPr marL="612775" indent="-609600" eaLnBrk="1" hangingPunct="1">
              <a:buFont typeface="Wingdings" pitchFamily="2" charset="2"/>
              <a:buAutoNum type="arabicPeriod"/>
            </a:pPr>
            <a:r>
              <a:rPr lang="en-GB" altLang="en-US" sz="2800" dirty="0"/>
              <a:t>Is there evidence that there is room for improvement?</a:t>
            </a:r>
          </a:p>
          <a:p>
            <a:pPr marL="612775" indent="-609600" eaLnBrk="1" hangingPunct="1">
              <a:buFont typeface="Wingdings" pitchFamily="2" charset="2"/>
              <a:buAutoNum type="arabicPeriod"/>
            </a:pPr>
            <a:r>
              <a:rPr lang="en-GB" altLang="en-US" sz="2800" dirty="0"/>
              <a:t>Is there evidence about how to improve formative assessment?</a:t>
            </a:r>
          </a:p>
          <a:p>
            <a:pPr marL="612775" indent="-609600" eaLnBrk="1" hangingPunct="1"/>
            <a:endParaRPr lang="en-GB"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ltLang="en-US" dirty="0"/>
              <a:t>IBB: main findings</a:t>
            </a:r>
          </a:p>
        </p:txBody>
      </p:sp>
      <p:sp>
        <p:nvSpPr>
          <p:cNvPr id="66563" name="Rectangle 3"/>
          <p:cNvSpPr>
            <a:spLocks noGrp="1" noChangeArrowheads="1"/>
          </p:cNvSpPr>
          <p:nvPr>
            <p:ph type="body" idx="1"/>
          </p:nvPr>
        </p:nvSpPr>
        <p:spPr>
          <a:xfrm>
            <a:off x="539552" y="2276872"/>
            <a:ext cx="8136904" cy="4114800"/>
          </a:xfrm>
        </p:spPr>
        <p:txBody>
          <a:bodyPr/>
          <a:lstStyle/>
          <a:p>
            <a:pPr marL="0" indent="3175" eaLnBrk="1" hangingPunct="1">
              <a:buFont typeface="Wingdings" pitchFamily="2" charset="2"/>
              <a:buNone/>
            </a:pPr>
            <a:endParaRPr lang="en-GB" altLang="en-US" sz="2800" dirty="0"/>
          </a:p>
          <a:p>
            <a:pPr marL="457200" indent="-457200" eaLnBrk="1" hangingPunct="1"/>
            <a:r>
              <a:rPr lang="en-GB" altLang="en-US" sz="2800" dirty="0"/>
              <a:t>Improving the practice of formative assessment can produce substantial learning gains*</a:t>
            </a:r>
          </a:p>
          <a:p>
            <a:pPr marL="457200" indent="-457200" eaLnBrk="1" hangingPunct="1"/>
            <a:endParaRPr lang="en-GB" altLang="en-US" sz="2800" dirty="0"/>
          </a:p>
          <a:p>
            <a:pPr marL="457200" indent="-457200" eaLnBrk="1" hangingPunct="1"/>
            <a:r>
              <a:rPr lang="en-GB" altLang="en-US" sz="2800" dirty="0"/>
              <a:t>The gains are often greatest for lower achievers</a:t>
            </a:r>
          </a:p>
          <a:p>
            <a:pPr marL="0" indent="3175" eaLnBrk="1" hangingPunct="1">
              <a:buFont typeface="Wingdings" pitchFamily="2" charset="2"/>
              <a:buNone/>
            </a:pPr>
            <a:endParaRPr lang="en-GB" altLang="en-US" sz="2800" dirty="0"/>
          </a:p>
          <a:p>
            <a:pPr marL="268288" indent="-268288" eaLnBrk="1" hangingPunct="1">
              <a:buFont typeface="Wingdings" pitchFamily="2" charset="2"/>
              <a:buNone/>
            </a:pPr>
            <a:r>
              <a:rPr lang="en-GB" altLang="en-US" sz="1600" dirty="0"/>
              <a:t>* It has been suggested that this could shift UK to the top of international comparisons</a:t>
            </a:r>
            <a:endParaRPr lang="en-GB"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43608" y="2204864"/>
            <a:ext cx="6552728" cy="4114800"/>
          </a:xfrm>
        </p:spPr>
        <p:txBody>
          <a:bodyPr/>
          <a:lstStyle/>
          <a:p>
            <a:pPr marL="534988" indent="-531813" eaLnBrk="1" hangingPunct="1"/>
            <a:r>
              <a:rPr lang="en-GB" altLang="en-US" sz="2800" dirty="0"/>
              <a:t>learners understand the goals they are aiming for; </a:t>
            </a:r>
          </a:p>
          <a:p>
            <a:pPr marL="534988" indent="-531813" eaLnBrk="1" hangingPunct="1">
              <a:buNone/>
            </a:pPr>
            <a:endParaRPr lang="en-GB" altLang="en-US" sz="2800" dirty="0"/>
          </a:p>
          <a:p>
            <a:pPr marL="534988" indent="-531813" eaLnBrk="1" hangingPunct="1"/>
            <a:r>
              <a:rPr lang="en-GB" altLang="en-US" sz="2800" dirty="0"/>
              <a:t>learners are motivated; </a:t>
            </a:r>
          </a:p>
          <a:p>
            <a:pPr marL="534988" indent="-531813" eaLnBrk="1" hangingPunct="1">
              <a:buNone/>
            </a:pPr>
            <a:endParaRPr lang="en-GB" altLang="en-US" sz="2800" dirty="0"/>
          </a:p>
          <a:p>
            <a:pPr marL="534988" indent="-531813" eaLnBrk="1" hangingPunct="1"/>
            <a:r>
              <a:rPr lang="en-GB" altLang="en-US" sz="2800" dirty="0"/>
              <a:t>learners have the skills to achieve success.</a:t>
            </a:r>
          </a:p>
        </p:txBody>
      </p:sp>
      <p:sp>
        <p:nvSpPr>
          <p:cNvPr id="4" name="Rectangle 2"/>
          <p:cNvSpPr>
            <a:spLocks noGrp="1" noChangeArrowheads="1"/>
          </p:cNvSpPr>
          <p:nvPr>
            <p:ph type="title"/>
          </p:nvPr>
        </p:nvSpPr>
        <p:spPr>
          <a:xfrm>
            <a:off x="1209932" y="188640"/>
            <a:ext cx="7900367" cy="1462087"/>
          </a:xfrm>
        </p:spPr>
        <p:txBody>
          <a:bodyPr/>
          <a:lstStyle/>
          <a:p>
            <a:pPr eaLnBrk="1" hangingPunct="1"/>
            <a:r>
              <a:rPr lang="en-GB" altLang="en-US" dirty="0"/>
              <a:t>IBB: conditions for successful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fade">
                                      <p:cBhvr>
                                        <p:cTn id="1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27088" y="2060848"/>
            <a:ext cx="7772400" cy="3456086"/>
          </a:xfrm>
        </p:spPr>
        <p:txBody>
          <a:bodyPr/>
          <a:lstStyle/>
          <a:p>
            <a:pPr marL="534988" indent="-531813" eaLnBrk="1" hangingPunct="1">
              <a:lnSpc>
                <a:spcPct val="90000"/>
              </a:lnSpc>
              <a:defRPr/>
            </a:pPr>
            <a:r>
              <a:rPr lang="en-GB" sz="2400" dirty="0"/>
              <a:t>the provision of effective feedback to pupils</a:t>
            </a:r>
          </a:p>
          <a:p>
            <a:pPr marL="534988" indent="-531813" eaLnBrk="1" hangingPunct="1">
              <a:lnSpc>
                <a:spcPct val="90000"/>
              </a:lnSpc>
              <a:defRPr/>
            </a:pPr>
            <a:r>
              <a:rPr lang="en-GB" sz="2400" dirty="0"/>
              <a:t>the active involvement of pupils in their own learning</a:t>
            </a:r>
          </a:p>
          <a:p>
            <a:pPr marL="534988" indent="-531813" eaLnBrk="1" hangingPunct="1">
              <a:lnSpc>
                <a:spcPct val="90000"/>
              </a:lnSpc>
              <a:defRPr/>
            </a:pPr>
            <a:r>
              <a:rPr lang="en-GB" sz="2400" dirty="0"/>
              <a:t>adjusting teaching to take account of the results of assessment</a:t>
            </a:r>
          </a:p>
          <a:p>
            <a:pPr marL="534988" indent="-531813" eaLnBrk="1" hangingPunct="1">
              <a:lnSpc>
                <a:spcPct val="90000"/>
              </a:lnSpc>
              <a:defRPr/>
            </a:pPr>
            <a:r>
              <a:rPr lang="en-GB" sz="2400" dirty="0"/>
              <a:t>a recognition of the influence assessment has on the motivation and self-esteem of pupils</a:t>
            </a:r>
          </a:p>
          <a:p>
            <a:pPr marL="534988" indent="-531813" eaLnBrk="1" hangingPunct="1">
              <a:lnSpc>
                <a:spcPct val="90000"/>
              </a:lnSpc>
              <a:defRPr/>
            </a:pPr>
            <a:r>
              <a:rPr lang="en-GB" sz="2400" dirty="0"/>
              <a:t>the need for pupils to be able to assess themselves and understand how to improve</a:t>
            </a:r>
          </a:p>
        </p:txBody>
      </p:sp>
      <p:sp>
        <p:nvSpPr>
          <p:cNvPr id="30724" name="Text Box 4"/>
          <p:cNvSpPr txBox="1">
            <a:spLocks noChangeArrowheads="1"/>
          </p:cNvSpPr>
          <p:nvPr/>
        </p:nvSpPr>
        <p:spPr bwMode="auto">
          <a:xfrm>
            <a:off x="823184" y="5517232"/>
            <a:ext cx="76327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50000"/>
              </a:spcBef>
              <a:buClrTx/>
              <a:buFontTx/>
              <a:buNone/>
            </a:pPr>
            <a:r>
              <a:rPr lang="en-GB" altLang="en-US" sz="1400" dirty="0"/>
              <a:t>Assessment Reform Group, 1999.  </a:t>
            </a:r>
            <a:r>
              <a:rPr lang="en-GB" altLang="en-US" sz="1400" i="1" dirty="0"/>
              <a:t>Assessment for Learning: beyond the black box</a:t>
            </a:r>
            <a:r>
              <a:rPr lang="en-GB" altLang="en-US" sz="1400" dirty="0"/>
              <a:t>. Cambridge, University of Cambridge School of Education</a:t>
            </a:r>
          </a:p>
          <a:p>
            <a:pPr eaLnBrk="1" hangingPunct="1">
              <a:spcBef>
                <a:spcPct val="50000"/>
              </a:spcBef>
              <a:buClrTx/>
              <a:buFontTx/>
              <a:buNone/>
            </a:pPr>
            <a:r>
              <a:rPr lang="en-GB" altLang="en-US" sz="1400" dirty="0"/>
              <a:t>Black, P. and </a:t>
            </a:r>
            <a:r>
              <a:rPr lang="en-GB" altLang="en-US" sz="1400" dirty="0" err="1"/>
              <a:t>Wiliam</a:t>
            </a:r>
            <a:r>
              <a:rPr lang="en-GB" altLang="en-US" sz="1400" dirty="0"/>
              <a:t>, D., 1998.  Assessment and classroom learning, </a:t>
            </a:r>
            <a:r>
              <a:rPr lang="en-GB" altLang="en-US" sz="1400" i="1" dirty="0"/>
              <a:t>Assessment in Education</a:t>
            </a:r>
            <a:r>
              <a:rPr lang="en-GB" altLang="en-US" sz="1400" dirty="0"/>
              <a:t>, 5(1), pp.7-74</a:t>
            </a:r>
          </a:p>
        </p:txBody>
      </p:sp>
      <p:sp>
        <p:nvSpPr>
          <p:cNvPr id="5" name="Rectangle 2"/>
          <p:cNvSpPr>
            <a:spLocks noGrp="1" noChangeArrowheads="1"/>
          </p:cNvSpPr>
          <p:nvPr>
            <p:ph type="title"/>
          </p:nvPr>
        </p:nvSpPr>
        <p:spPr>
          <a:xfrm>
            <a:off x="1150938" y="214313"/>
            <a:ext cx="7793037" cy="1462087"/>
          </a:xfrm>
        </p:spPr>
        <p:txBody>
          <a:bodyPr/>
          <a:lstStyle/>
          <a:p>
            <a:pPr eaLnBrk="1" hangingPunct="1"/>
            <a:r>
              <a:rPr lang="en-GB" altLang="en-US" dirty="0"/>
              <a:t>IBB: factors affecting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Aim</a:t>
            </a:r>
          </a:p>
        </p:txBody>
      </p:sp>
      <p:sp>
        <p:nvSpPr>
          <p:cNvPr id="4099" name="Rectangle 3"/>
          <p:cNvSpPr>
            <a:spLocks noGrp="1" noChangeArrowheads="1"/>
          </p:cNvSpPr>
          <p:nvPr>
            <p:ph type="body" idx="1"/>
          </p:nvPr>
        </p:nvSpPr>
        <p:spPr>
          <a:xfrm>
            <a:off x="1042988" y="2205038"/>
            <a:ext cx="7772400" cy="4114800"/>
          </a:xfrm>
        </p:spPr>
        <p:txBody>
          <a:bodyPr/>
          <a:lstStyle/>
          <a:p>
            <a:pPr marL="0" indent="0" eaLnBrk="1" hangingPunct="1">
              <a:buNone/>
            </a:pPr>
            <a:r>
              <a:rPr lang="en-GB" altLang="en-US" dirty="0"/>
              <a:t>To understand the distinctions between the different purposes and characteristics of </a:t>
            </a:r>
            <a:r>
              <a:rPr lang="en-GB" altLang="en-US" dirty="0" err="1"/>
              <a:t>AoL</a:t>
            </a:r>
            <a:r>
              <a:rPr lang="en-GB" altLang="en-US" dirty="0"/>
              <a:t> and </a:t>
            </a:r>
            <a:r>
              <a:rPr lang="en-GB" altLang="en-US" dirty="0" err="1"/>
              <a:t>AfL</a:t>
            </a:r>
            <a:r>
              <a:rPr lang="en-GB" altLang="en-US" dirty="0"/>
              <a:t> and hence their use, and some of the consequences, with particular emphasis on </a:t>
            </a:r>
            <a:r>
              <a:rPr lang="en-GB" altLang="en-US" dirty="0" err="1"/>
              <a:t>AfL</a:t>
            </a:r>
            <a:r>
              <a:rPr lang="en-GB" alt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03648" y="764704"/>
            <a:ext cx="6157366" cy="911696"/>
          </a:xfrm>
        </p:spPr>
        <p:txBody>
          <a:bodyPr/>
          <a:lstStyle/>
          <a:p>
            <a:pPr eaLnBrk="1" hangingPunct="1"/>
            <a:r>
              <a:rPr lang="en-GB" altLang="en-US" sz="2800" dirty="0"/>
              <a:t>Practical ways for assessment to promote learning (Black &amp; </a:t>
            </a:r>
            <a:r>
              <a:rPr lang="en-GB" altLang="en-US" sz="2800" dirty="0" err="1"/>
              <a:t>Wiliam</a:t>
            </a:r>
            <a:r>
              <a:rPr lang="en-GB" altLang="en-US" sz="2800" dirty="0"/>
              <a:t>)</a:t>
            </a:r>
          </a:p>
        </p:txBody>
      </p:sp>
      <p:sp>
        <p:nvSpPr>
          <p:cNvPr id="32771" name="Rectangle 3"/>
          <p:cNvSpPr>
            <a:spLocks noGrp="1" noChangeArrowheads="1"/>
          </p:cNvSpPr>
          <p:nvPr>
            <p:ph type="body" idx="1"/>
          </p:nvPr>
        </p:nvSpPr>
        <p:spPr>
          <a:xfrm>
            <a:off x="539750" y="2132856"/>
            <a:ext cx="5976938" cy="4114800"/>
          </a:xfrm>
        </p:spPr>
        <p:txBody>
          <a:bodyPr/>
          <a:lstStyle/>
          <a:p>
            <a:pPr marL="609600" indent="-609600" eaLnBrk="1" hangingPunct="1">
              <a:lnSpc>
                <a:spcPct val="80000"/>
              </a:lnSpc>
              <a:buFont typeface="Wingdings" pitchFamily="2" charset="2"/>
              <a:buAutoNum type="arabicPeriod"/>
            </a:pPr>
            <a:r>
              <a:rPr lang="en-GB" altLang="en-US" sz="1800" dirty="0"/>
              <a:t>'Better' questioning in class that promotes thought and discussion. </a:t>
            </a:r>
          </a:p>
          <a:p>
            <a:pPr marL="609600" indent="-609600" eaLnBrk="1" hangingPunct="1">
              <a:lnSpc>
                <a:spcPct val="80000"/>
              </a:lnSpc>
              <a:buFont typeface="Wingdings" pitchFamily="2" charset="2"/>
              <a:buAutoNum type="arabicPeriod"/>
            </a:pPr>
            <a:r>
              <a:rPr lang="en-GB" altLang="en-US" sz="1800" dirty="0"/>
              <a:t>Taking students' answers seriously, not just as 'right' or 'wrong'. </a:t>
            </a:r>
          </a:p>
          <a:p>
            <a:pPr marL="609600" indent="-609600" eaLnBrk="1" hangingPunct="1">
              <a:lnSpc>
                <a:spcPct val="80000"/>
              </a:lnSpc>
              <a:buFont typeface="Wingdings" pitchFamily="2" charset="2"/>
              <a:buAutoNum type="arabicPeriod"/>
            </a:pPr>
            <a:r>
              <a:rPr lang="en-GB" altLang="en-US" sz="1800" dirty="0"/>
              <a:t>Setting tasks in ways that require students to apply certain skills or ideas. </a:t>
            </a:r>
          </a:p>
          <a:p>
            <a:pPr marL="609600" indent="-609600" eaLnBrk="1" hangingPunct="1">
              <a:lnSpc>
                <a:spcPct val="80000"/>
              </a:lnSpc>
              <a:buFont typeface="Wingdings" pitchFamily="2" charset="2"/>
              <a:buAutoNum type="arabicPeriod"/>
            </a:pPr>
            <a:r>
              <a:rPr lang="en-GB" altLang="en-US" sz="1800" dirty="0"/>
              <a:t>Asking students to communicate their thinking in a variety of different ways. </a:t>
            </a:r>
          </a:p>
          <a:p>
            <a:pPr marL="609600" indent="-609600" eaLnBrk="1" hangingPunct="1">
              <a:lnSpc>
                <a:spcPct val="80000"/>
              </a:lnSpc>
              <a:buFont typeface="Wingdings" pitchFamily="2" charset="2"/>
              <a:buAutoNum type="arabicPeriod"/>
            </a:pPr>
            <a:r>
              <a:rPr lang="en-GB" altLang="en-US" sz="1800" dirty="0"/>
              <a:t>Giving less attention to marks and grades and more to directed feedback. </a:t>
            </a:r>
          </a:p>
          <a:p>
            <a:pPr marL="609600" indent="-609600" eaLnBrk="1" hangingPunct="1">
              <a:lnSpc>
                <a:spcPct val="80000"/>
              </a:lnSpc>
              <a:buFont typeface="Wingdings" pitchFamily="2" charset="2"/>
              <a:buAutoNum type="arabicPeriod"/>
            </a:pPr>
            <a:r>
              <a:rPr lang="en-GB" altLang="en-US" sz="1800" dirty="0"/>
              <a:t>Giving feedback that helps students recognise their next steps and how to take them. </a:t>
            </a:r>
          </a:p>
          <a:p>
            <a:pPr marL="609600" indent="-609600" eaLnBrk="1" hangingPunct="1">
              <a:lnSpc>
                <a:spcPct val="80000"/>
              </a:lnSpc>
              <a:buFont typeface="Wingdings" pitchFamily="2" charset="2"/>
              <a:buAutoNum type="arabicPeriod"/>
            </a:pPr>
            <a:r>
              <a:rPr lang="en-GB" altLang="en-US" sz="1800" dirty="0"/>
              <a:t>Assessing the quality of learning, not just amount of work or its presentation. </a:t>
            </a:r>
          </a:p>
          <a:p>
            <a:pPr marL="609600" indent="-609600" eaLnBrk="1" hangingPunct="1">
              <a:lnSpc>
                <a:spcPct val="80000"/>
              </a:lnSpc>
              <a:buFont typeface="Wingdings" pitchFamily="2" charset="2"/>
              <a:buAutoNum type="arabicPeriod"/>
            </a:pPr>
            <a:r>
              <a:rPr lang="en-GB" altLang="en-US" sz="1800" dirty="0"/>
              <a:t>Sharing learning goals with students. </a:t>
            </a:r>
          </a:p>
          <a:p>
            <a:pPr marL="609600" indent="-609600" eaLnBrk="1" hangingPunct="1">
              <a:lnSpc>
                <a:spcPct val="80000"/>
              </a:lnSpc>
              <a:buFont typeface="Wingdings" pitchFamily="2" charset="2"/>
              <a:buAutoNum type="arabicPeriod"/>
            </a:pPr>
            <a:r>
              <a:rPr lang="en-GB" altLang="en-US" sz="1800" dirty="0"/>
              <a:t>Involving students in self- and peer-assessment. </a:t>
            </a:r>
          </a:p>
        </p:txBody>
      </p:sp>
      <p:sp>
        <p:nvSpPr>
          <p:cNvPr id="143364" name="Rectangle 4"/>
          <p:cNvSpPr>
            <a:spLocks noChangeArrowheads="1"/>
          </p:cNvSpPr>
          <p:nvPr/>
        </p:nvSpPr>
        <p:spPr bwMode="auto">
          <a:xfrm>
            <a:off x="6516688" y="2924175"/>
            <a:ext cx="24479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algn="ctr" eaLnBrk="1" hangingPunct="1">
              <a:spcBef>
                <a:spcPct val="0"/>
              </a:spcBef>
              <a:buClrTx/>
              <a:buFontTx/>
              <a:buNone/>
            </a:pPr>
            <a:r>
              <a:rPr lang="en-GB" altLang="en-US" sz="2000" dirty="0">
                <a:solidFill>
                  <a:srgbClr val="009999"/>
                </a:solidFill>
              </a:rPr>
              <a:t>Which would you consider to be the most important for you to do (if not already)?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a:t>Summary of Principles of AfL</a:t>
            </a:r>
          </a:p>
        </p:txBody>
      </p:sp>
      <p:sp>
        <p:nvSpPr>
          <p:cNvPr id="51203" name="Content Placeholder 2"/>
          <p:cNvSpPr>
            <a:spLocks noGrp="1"/>
          </p:cNvSpPr>
          <p:nvPr>
            <p:ph idx="1"/>
          </p:nvPr>
        </p:nvSpPr>
        <p:spPr>
          <a:xfrm>
            <a:off x="2267744" y="6093296"/>
            <a:ext cx="4757464" cy="475183"/>
          </a:xfrm>
        </p:spPr>
        <p:txBody>
          <a:bodyPr/>
          <a:lstStyle/>
          <a:p>
            <a:pPr marL="0" indent="0">
              <a:buFont typeface="Wingdings" pitchFamily="2" charset="2"/>
              <a:buNone/>
            </a:pPr>
            <a:r>
              <a:rPr lang="en-GB" altLang="en-US" sz="2400" dirty="0">
                <a:solidFill>
                  <a:srgbClr val="333399"/>
                </a:solidFill>
                <a:hlinkClick r:id="rId2"/>
              </a:rPr>
              <a:t>[Black and Harrison 00:00-06:32]</a:t>
            </a:r>
            <a:endParaRPr lang="en-GB" altLang="en-US" sz="2400" dirty="0">
              <a:solidFill>
                <a:srgbClr val="333399"/>
              </a:solidFill>
            </a:endParaRPr>
          </a:p>
          <a:p>
            <a:pPr marL="0" indent="0">
              <a:buFont typeface="Wingdings" pitchFamily="2" charset="2"/>
              <a:buNone/>
            </a:pPr>
            <a:endParaRPr lang="en-GB" altLang="en-US" dirty="0">
              <a:solidFill>
                <a:srgbClr val="333399"/>
              </a:solidFill>
            </a:endParaRPr>
          </a:p>
          <a:p>
            <a:pPr marL="0" indent="0">
              <a:buFont typeface="Wingdings" pitchFamily="2" charset="2"/>
              <a:buNone/>
            </a:pPr>
            <a:endParaRPr lang="en-GB" altLang="en-US" dirty="0"/>
          </a:p>
        </p:txBody>
      </p:sp>
      <p:pic>
        <p:nvPicPr>
          <p:cNvPr id="2050" name="Picture 2" descr="http://www.richmondpark.amdro.org.uk/Pictures/Images/logos/assessment%20for%20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580072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er.educ.cam.ac.uk/w/images/thumb/6/6b/AfL_Cycle.jpeg/750px-AfL_Cyc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1"/>
            <a:ext cx="9144000" cy="635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3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Overview</a:t>
            </a:r>
          </a:p>
        </p:txBody>
      </p:sp>
      <p:sp>
        <p:nvSpPr>
          <p:cNvPr id="5123" name="Rectangle 3"/>
          <p:cNvSpPr>
            <a:spLocks noGrp="1" noChangeArrowheads="1"/>
          </p:cNvSpPr>
          <p:nvPr>
            <p:ph type="body" idx="1"/>
          </p:nvPr>
        </p:nvSpPr>
        <p:spPr>
          <a:xfrm>
            <a:off x="1475656" y="2132856"/>
            <a:ext cx="5765576" cy="4363615"/>
          </a:xfrm>
        </p:spPr>
        <p:txBody>
          <a:bodyPr/>
          <a:lstStyle/>
          <a:p>
            <a:pPr marL="541338" indent="-538163" eaLnBrk="1" hangingPunct="1">
              <a:lnSpc>
                <a:spcPct val="90000"/>
              </a:lnSpc>
            </a:pPr>
            <a:r>
              <a:rPr lang="en-GB" altLang="en-US" sz="2800" dirty="0"/>
              <a:t>Starting points</a:t>
            </a:r>
          </a:p>
          <a:p>
            <a:pPr marL="541338" indent="-538163" eaLnBrk="1" hangingPunct="1">
              <a:lnSpc>
                <a:spcPct val="90000"/>
              </a:lnSpc>
            </a:pPr>
            <a:r>
              <a:rPr lang="en-GB" altLang="en-US" sz="2800" dirty="0"/>
              <a:t>Background and context</a:t>
            </a:r>
          </a:p>
          <a:p>
            <a:pPr marL="541338" indent="-538163" eaLnBrk="1" hangingPunct="1">
              <a:lnSpc>
                <a:spcPct val="90000"/>
              </a:lnSpc>
            </a:pPr>
            <a:r>
              <a:rPr lang="en-GB" altLang="en-US" sz="2800" dirty="0"/>
              <a:t>Definitions</a:t>
            </a:r>
          </a:p>
          <a:p>
            <a:pPr marL="541338" indent="-538163" eaLnBrk="1" hangingPunct="1">
              <a:lnSpc>
                <a:spcPct val="90000"/>
              </a:lnSpc>
            </a:pPr>
            <a:r>
              <a:rPr lang="en-GB" altLang="en-US" sz="2800" dirty="0"/>
              <a:t>Some of the benefits of </a:t>
            </a:r>
            <a:r>
              <a:rPr lang="en-GB" altLang="en-US" sz="2800" dirty="0" err="1"/>
              <a:t>AfL</a:t>
            </a:r>
            <a:endParaRPr lang="en-GB" altLang="en-US" sz="2800" dirty="0"/>
          </a:p>
          <a:p>
            <a:pPr marL="541338" indent="-538163" eaLnBrk="1" hangingPunct="1">
              <a:lnSpc>
                <a:spcPct val="90000"/>
              </a:lnSpc>
            </a:pPr>
            <a:r>
              <a:rPr lang="en-GB" altLang="en-US" sz="2800" dirty="0"/>
              <a:t>A closer look at the ‘Black Box’</a:t>
            </a:r>
          </a:p>
          <a:p>
            <a:pPr marL="541338" indent="-538163" eaLnBrk="1" hangingPunct="1">
              <a:lnSpc>
                <a:spcPct val="90000"/>
              </a:lnSpc>
            </a:pPr>
            <a:r>
              <a:rPr lang="en-GB" altLang="en-US" sz="2800" dirty="0"/>
              <a:t>Strategies</a:t>
            </a:r>
          </a:p>
          <a:p>
            <a:pPr lvl="1" eaLnBrk="1" hangingPunct="1">
              <a:lnSpc>
                <a:spcPct val="90000"/>
              </a:lnSpc>
              <a:buClr>
                <a:schemeClr val="tx2"/>
              </a:buClr>
            </a:pPr>
            <a:r>
              <a:rPr lang="en-GB" altLang="en-US" sz="2400" dirty="0"/>
              <a:t>Feedback</a:t>
            </a:r>
          </a:p>
          <a:p>
            <a:pPr lvl="1" eaLnBrk="1" hangingPunct="1">
              <a:lnSpc>
                <a:spcPct val="90000"/>
              </a:lnSpc>
              <a:buClr>
                <a:schemeClr val="tx2"/>
              </a:buClr>
            </a:pPr>
            <a:r>
              <a:rPr lang="en-GB" altLang="en-US" sz="2400" dirty="0"/>
              <a:t>Questioning</a:t>
            </a:r>
          </a:p>
          <a:p>
            <a:pPr lvl="1" eaLnBrk="1" hangingPunct="1">
              <a:lnSpc>
                <a:spcPct val="90000"/>
              </a:lnSpc>
              <a:buClr>
                <a:schemeClr val="tx2"/>
              </a:buClr>
            </a:pPr>
            <a:r>
              <a:rPr lang="en-GB" altLang="en-US" sz="2400" dirty="0"/>
              <a:t>Self- and peer-assessment</a:t>
            </a:r>
          </a:p>
          <a:p>
            <a:pPr marL="0" indent="3175" eaLnBrk="1" hangingPunct="1">
              <a:lnSpc>
                <a:spcPct val="90000"/>
              </a:lnSpc>
            </a:pPr>
            <a:endParaRPr lang="en-GB" altLang="en-US" sz="2800" dirty="0"/>
          </a:p>
          <a:p>
            <a:pPr marL="0" indent="3175" eaLnBrk="1" hangingPunct="1">
              <a:lnSpc>
                <a:spcPct val="90000"/>
              </a:lnSpc>
            </a:pPr>
            <a:endParaRPr lang="en-GB"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a:t>The (UK) context …</a:t>
            </a:r>
          </a:p>
        </p:txBody>
      </p:sp>
      <p:sp>
        <p:nvSpPr>
          <p:cNvPr id="8195" name="Rectangle 3"/>
          <p:cNvSpPr>
            <a:spLocks noGrp="1" noChangeArrowheads="1"/>
          </p:cNvSpPr>
          <p:nvPr>
            <p:ph type="body" idx="1"/>
          </p:nvPr>
        </p:nvSpPr>
        <p:spPr>
          <a:xfrm>
            <a:off x="1187624" y="2276872"/>
            <a:ext cx="7061720" cy="3600400"/>
          </a:xfrm>
        </p:spPr>
        <p:txBody>
          <a:bodyPr/>
          <a:lstStyle/>
          <a:p>
            <a:pPr marL="457200" indent="-457200" eaLnBrk="1" hangingPunct="1"/>
            <a:r>
              <a:rPr lang="en-GB" altLang="en-US" dirty="0"/>
              <a:t>Politicisation of education</a:t>
            </a:r>
          </a:p>
          <a:p>
            <a:pPr marL="457200" indent="-457200" eaLnBrk="1" hangingPunct="1"/>
            <a:r>
              <a:rPr lang="en-GB" altLang="en-US" dirty="0"/>
              <a:t>National Curriculum </a:t>
            </a:r>
          </a:p>
          <a:p>
            <a:pPr marL="457200" indent="-457200" eaLnBrk="1" hangingPunct="1"/>
            <a:r>
              <a:rPr lang="en-GB" altLang="en-US" dirty="0"/>
              <a:t>NC Assessment</a:t>
            </a:r>
          </a:p>
          <a:p>
            <a:pPr marL="457200" indent="-457200" eaLnBrk="1" hangingPunct="1"/>
            <a:r>
              <a:rPr lang="en-GB" altLang="en-US" dirty="0"/>
              <a:t>Emphasis on the summative/terminal</a:t>
            </a:r>
          </a:p>
          <a:p>
            <a:pPr marL="457200" indent="-457200" eaLnBrk="1" hangingPunct="1"/>
            <a:r>
              <a:rPr lang="en-GB" altLang="en-US" dirty="0"/>
              <a:t>Accountability and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50963" y="188913"/>
            <a:ext cx="7793037" cy="1462087"/>
          </a:xfrm>
        </p:spPr>
        <p:txBody>
          <a:bodyPr/>
          <a:lstStyle/>
          <a:p>
            <a:pPr eaLnBrk="1" hangingPunct="1"/>
            <a:r>
              <a:rPr lang="en-GB" altLang="en-US"/>
              <a:t>Definitions …</a:t>
            </a:r>
          </a:p>
        </p:txBody>
      </p:sp>
      <p:sp>
        <p:nvSpPr>
          <p:cNvPr id="161795" name="Rectangle 3"/>
          <p:cNvSpPr>
            <a:spLocks noGrp="1" noChangeArrowheads="1"/>
          </p:cNvSpPr>
          <p:nvPr>
            <p:ph type="body" idx="1"/>
          </p:nvPr>
        </p:nvSpPr>
        <p:spPr>
          <a:xfrm>
            <a:off x="971550" y="2205038"/>
            <a:ext cx="5688013" cy="4114800"/>
          </a:xfrm>
        </p:spPr>
        <p:txBody>
          <a:bodyPr/>
          <a:lstStyle/>
          <a:p>
            <a:pPr marL="0" indent="0" eaLnBrk="1" hangingPunct="1">
              <a:lnSpc>
                <a:spcPct val="80000"/>
              </a:lnSpc>
              <a:buFont typeface="Wingdings" pitchFamily="2" charset="2"/>
              <a:buNone/>
              <a:defRPr/>
            </a:pPr>
            <a:r>
              <a:rPr lang="en-GB" sz="2400" b="1" dirty="0"/>
              <a:t>Assessment of learning (</a:t>
            </a:r>
            <a:r>
              <a:rPr lang="en-GB" sz="2400" b="1" dirty="0" err="1"/>
              <a:t>AoL</a:t>
            </a:r>
            <a:r>
              <a:rPr lang="en-GB" sz="2400" b="1" dirty="0"/>
              <a:t>)</a:t>
            </a:r>
          </a:p>
          <a:p>
            <a:pPr marL="361950" indent="-361950" eaLnBrk="1" hangingPunct="1">
              <a:lnSpc>
                <a:spcPct val="80000"/>
              </a:lnSpc>
              <a:defRPr/>
            </a:pPr>
            <a:r>
              <a:rPr lang="en-GB" sz="2400" dirty="0"/>
              <a:t>?</a:t>
            </a:r>
          </a:p>
          <a:p>
            <a:pPr marL="361950" indent="-361950" eaLnBrk="1" hangingPunct="1">
              <a:lnSpc>
                <a:spcPct val="80000"/>
              </a:lnSpc>
              <a:defRPr/>
            </a:pPr>
            <a:r>
              <a:rPr lang="en-GB" sz="2400" dirty="0"/>
              <a:t>Measuring what has been learned (already)</a:t>
            </a:r>
          </a:p>
          <a:p>
            <a:pPr marL="361950" indent="-361950" eaLnBrk="1" hangingPunct="1">
              <a:lnSpc>
                <a:spcPct val="80000"/>
              </a:lnSpc>
              <a:defRPr/>
            </a:pPr>
            <a:r>
              <a:rPr lang="en-GB" sz="2400" dirty="0"/>
              <a:t>Purpose(s) of </a:t>
            </a:r>
            <a:r>
              <a:rPr lang="en-GB" sz="2400" dirty="0" err="1"/>
              <a:t>AoL</a:t>
            </a:r>
            <a:r>
              <a:rPr lang="en-GB" sz="2400" dirty="0"/>
              <a:t>?</a:t>
            </a:r>
          </a:p>
          <a:p>
            <a:pPr marL="361950" indent="-361950" eaLnBrk="1" hangingPunct="1">
              <a:lnSpc>
                <a:spcPct val="80000"/>
              </a:lnSpc>
              <a:defRPr/>
            </a:pPr>
            <a:endParaRPr lang="en-GB" sz="2400" dirty="0"/>
          </a:p>
          <a:p>
            <a:pPr marL="361950" indent="-361950" eaLnBrk="1" hangingPunct="1">
              <a:lnSpc>
                <a:spcPct val="80000"/>
              </a:lnSpc>
              <a:buFont typeface="Wingdings" pitchFamily="2" charset="2"/>
              <a:buNone/>
              <a:defRPr/>
            </a:pPr>
            <a:r>
              <a:rPr lang="en-GB" sz="2400" b="1" dirty="0"/>
              <a:t>Assessment for learning (</a:t>
            </a:r>
            <a:r>
              <a:rPr lang="en-GB" sz="2400" b="1" dirty="0" err="1"/>
              <a:t>AfL</a:t>
            </a:r>
            <a:r>
              <a:rPr lang="en-GB" sz="2400" b="1" dirty="0"/>
              <a:t>)</a:t>
            </a:r>
          </a:p>
          <a:p>
            <a:pPr marL="361950" indent="-361950" eaLnBrk="1" hangingPunct="1">
              <a:lnSpc>
                <a:spcPct val="80000"/>
              </a:lnSpc>
              <a:defRPr/>
            </a:pPr>
            <a:r>
              <a:rPr lang="en-GB" sz="2400" dirty="0"/>
              <a:t>?</a:t>
            </a:r>
          </a:p>
          <a:p>
            <a:pPr marL="361950" indent="-361950" eaLnBrk="1" hangingPunct="1">
              <a:lnSpc>
                <a:spcPct val="80000"/>
              </a:lnSpc>
              <a:defRPr/>
            </a:pPr>
            <a:r>
              <a:rPr lang="en-GB" sz="2400" dirty="0"/>
              <a:t>A process by which pupils are made aware of how they can make progress</a:t>
            </a:r>
          </a:p>
          <a:p>
            <a:pPr marL="361950" indent="-361950" eaLnBrk="1" hangingPunct="1">
              <a:lnSpc>
                <a:spcPct val="80000"/>
              </a:lnSpc>
              <a:defRPr/>
            </a:pPr>
            <a:r>
              <a:rPr lang="en-GB" sz="2400" dirty="0"/>
              <a:t>Purpose(s) of </a:t>
            </a:r>
            <a:r>
              <a:rPr lang="en-GB" sz="2400" dirty="0" err="1"/>
              <a:t>AfL</a:t>
            </a:r>
            <a:r>
              <a:rPr lang="en-GB" sz="2400" dirty="0"/>
              <a:t>?</a:t>
            </a:r>
          </a:p>
          <a:p>
            <a:pPr marL="0" indent="3175" eaLnBrk="1" hangingPunct="1">
              <a:lnSpc>
                <a:spcPct val="80000"/>
              </a:lnSpc>
              <a:defRPr/>
            </a:pPr>
            <a:endParaRPr lang="en-GB" sz="2400" dirty="0"/>
          </a:p>
        </p:txBody>
      </p:sp>
      <p:sp>
        <p:nvSpPr>
          <p:cNvPr id="15364" name="Text Box 4"/>
          <p:cNvSpPr txBox="1">
            <a:spLocks noChangeArrowheads="1"/>
          </p:cNvSpPr>
          <p:nvPr/>
        </p:nvSpPr>
        <p:spPr bwMode="auto">
          <a:xfrm>
            <a:off x="6424613" y="1931988"/>
            <a:ext cx="246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999"/>
              </a:buClr>
              <a:buFont typeface="Wingdings" pitchFamily="2" charset="2"/>
              <a:buChar char="Ø"/>
              <a:defRPr sz="3200">
                <a:solidFill>
                  <a:schemeClr val="tx2"/>
                </a:solidFill>
                <a:latin typeface="Tahoma" pitchFamily="34" charset="0"/>
                <a:cs typeface="Arial" charset="0"/>
              </a:defRPr>
            </a:lvl1pPr>
            <a:lvl2pPr marL="742950" indent="-285750" eaLnBrk="0" hangingPunct="0">
              <a:spcBef>
                <a:spcPct val="20000"/>
              </a:spcBef>
              <a:buClr>
                <a:srgbClr val="009999"/>
              </a:buClr>
              <a:buFont typeface="Wingdings" pitchFamily="2" charset="2"/>
              <a:buChar char="Ø"/>
              <a:defRPr sz="2800">
                <a:solidFill>
                  <a:schemeClr val="tx2"/>
                </a:solidFill>
                <a:latin typeface="Tahoma" pitchFamily="34" charset="0"/>
                <a:cs typeface="Arial" charset="0"/>
              </a:defRPr>
            </a:lvl2pPr>
            <a:lvl3pPr marL="1143000" indent="-228600" eaLnBrk="0" hangingPunct="0">
              <a:spcBef>
                <a:spcPct val="20000"/>
              </a:spcBef>
              <a:buClr>
                <a:srgbClr val="009999"/>
              </a:buClr>
              <a:buFont typeface="Wingdings" pitchFamily="2" charset="2"/>
              <a:buChar char="Ø"/>
              <a:defRPr sz="2400">
                <a:solidFill>
                  <a:schemeClr val="tx2"/>
                </a:solidFill>
                <a:latin typeface="Tahoma" pitchFamily="34" charset="0"/>
                <a:cs typeface="Arial" charset="0"/>
              </a:defRPr>
            </a:lvl3pPr>
            <a:lvl4pPr marL="16002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4pPr>
            <a:lvl5pPr marL="2057400" indent="-228600" eaLnBrk="0" hangingPunct="0">
              <a:spcBef>
                <a:spcPct val="20000"/>
              </a:spcBef>
              <a:buClr>
                <a:srgbClr val="009999"/>
              </a:buClr>
              <a:buFont typeface="Wingdings" pitchFamily="2" charset="2"/>
              <a:buChar char="Ø"/>
              <a:defRPr sz="2000">
                <a:solidFill>
                  <a:schemeClr val="tx2"/>
                </a:solidFill>
                <a:latin typeface="Tahoma" pitchFamily="34" charset="0"/>
                <a:cs typeface="Arial" charset="0"/>
              </a:defRPr>
            </a:lvl5pPr>
            <a:lvl6pPr marL="25146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6pPr>
            <a:lvl7pPr marL="29718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7pPr>
            <a:lvl8pPr marL="34290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8pPr>
            <a:lvl9pPr marL="3886200" indent="-228600" eaLnBrk="0" fontAlgn="base" hangingPunct="0">
              <a:spcBef>
                <a:spcPct val="20000"/>
              </a:spcBef>
              <a:spcAft>
                <a:spcPct val="0"/>
              </a:spcAft>
              <a:buClr>
                <a:srgbClr val="009999"/>
              </a:buClr>
              <a:buFont typeface="Wingdings" pitchFamily="2" charset="2"/>
              <a:buChar char="Ø"/>
              <a:defRPr sz="2000">
                <a:solidFill>
                  <a:schemeClr val="tx2"/>
                </a:solidFill>
                <a:latin typeface="Tahoma" pitchFamily="34" charset="0"/>
                <a:cs typeface="Arial" charset="0"/>
              </a:defRPr>
            </a:lvl9pPr>
          </a:lstStyle>
          <a:p>
            <a:pPr eaLnBrk="1" hangingPunct="1">
              <a:spcBef>
                <a:spcPct val="0"/>
              </a:spcBef>
              <a:buClrTx/>
              <a:buFontTx/>
              <a:buNone/>
            </a:pP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7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you agree?</a:t>
            </a:r>
          </a:p>
        </p:txBody>
      </p:sp>
      <p:pic>
        <p:nvPicPr>
          <p:cNvPr id="1028" name="Picture 4" descr="http://cdn.slidesharecdn.com/ss_thumbnails/cdocumentsandsettingsjcheekdesktopformativeassessmentsummativevsformative-090723103110-phpapp02-thumbnail-4.jpg?cb=1248363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4968552" cy="37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4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yllabus.bos.nsw.edu.au/assets/global/images/englishassess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420888"/>
            <a:ext cx="5182554"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50939" y="764704"/>
            <a:ext cx="4141142" cy="731043"/>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fontAlgn="base">
              <a:spcBef>
                <a:spcPct val="0"/>
              </a:spcBef>
              <a:spcAft>
                <a:spcPct val="0"/>
              </a:spcAft>
              <a:defRPr sz="3600">
                <a:solidFill>
                  <a:schemeClr val="tx2"/>
                </a:solidFill>
                <a:latin typeface="Tahoma" pitchFamily="34" charset="0"/>
                <a:cs typeface="Arial" charset="0"/>
              </a:defRPr>
            </a:lvl6pPr>
            <a:lvl7pPr marL="914400" algn="l" rtl="0" fontAlgn="base">
              <a:spcBef>
                <a:spcPct val="0"/>
              </a:spcBef>
              <a:spcAft>
                <a:spcPct val="0"/>
              </a:spcAft>
              <a:defRPr sz="3600">
                <a:solidFill>
                  <a:schemeClr val="tx2"/>
                </a:solidFill>
                <a:latin typeface="Tahoma" pitchFamily="34" charset="0"/>
                <a:cs typeface="Arial" charset="0"/>
              </a:defRPr>
            </a:lvl7pPr>
            <a:lvl8pPr marL="1371600" algn="l" rtl="0" fontAlgn="base">
              <a:spcBef>
                <a:spcPct val="0"/>
              </a:spcBef>
              <a:spcAft>
                <a:spcPct val="0"/>
              </a:spcAft>
              <a:defRPr sz="3600">
                <a:solidFill>
                  <a:schemeClr val="tx2"/>
                </a:solidFill>
                <a:latin typeface="Tahoma" pitchFamily="34" charset="0"/>
                <a:cs typeface="Arial" charset="0"/>
              </a:defRPr>
            </a:lvl8pPr>
            <a:lvl9pPr marL="1828800" algn="l" rtl="0" fontAlgn="base">
              <a:spcBef>
                <a:spcPct val="0"/>
              </a:spcBef>
              <a:spcAft>
                <a:spcPct val="0"/>
              </a:spcAft>
              <a:defRPr sz="3600">
                <a:solidFill>
                  <a:schemeClr val="tx2"/>
                </a:solidFill>
                <a:latin typeface="Tahoma" pitchFamily="34" charset="0"/>
                <a:cs typeface="Arial" charset="0"/>
              </a:defRPr>
            </a:lvl9pPr>
          </a:lstStyle>
          <a:p>
            <a:r>
              <a:rPr lang="en-GB" kern="0" dirty="0"/>
              <a:t>What about </a:t>
            </a:r>
            <a:r>
              <a:rPr lang="en-GB" kern="0" dirty="0" err="1"/>
              <a:t>AaL</a:t>
            </a:r>
            <a:r>
              <a:rPr lang="en-GB" kern="0" dirty="0"/>
              <a:t>?</a:t>
            </a:r>
          </a:p>
        </p:txBody>
      </p:sp>
    </p:spTree>
    <p:extLst>
      <p:ext uri="{BB962C8B-B14F-4D97-AF65-F5344CB8AC3E}">
        <p14:creationId xmlns:p14="http://schemas.microsoft.com/office/powerpoint/2010/main" val="224379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t>Formative assessment</a:t>
            </a:r>
          </a:p>
        </p:txBody>
      </p:sp>
      <p:sp>
        <p:nvSpPr>
          <p:cNvPr id="16387" name="Rectangle 3"/>
          <p:cNvSpPr>
            <a:spLocks noGrp="1" noChangeArrowheads="1"/>
          </p:cNvSpPr>
          <p:nvPr>
            <p:ph type="body" idx="1"/>
          </p:nvPr>
        </p:nvSpPr>
        <p:spPr>
          <a:xfrm>
            <a:off x="809278" y="2233062"/>
            <a:ext cx="4626818" cy="3068146"/>
          </a:xfrm>
        </p:spPr>
        <p:txBody>
          <a:bodyPr/>
          <a:lstStyle/>
          <a:p>
            <a:pPr marL="0" indent="3175" eaLnBrk="1" hangingPunct="1">
              <a:buFont typeface="Wingdings" pitchFamily="2" charset="2"/>
              <a:buNone/>
            </a:pPr>
            <a:r>
              <a:rPr lang="en-GB" altLang="en-US" sz="2400" dirty="0"/>
              <a:t>Concerns knowing how to improve … </a:t>
            </a:r>
          </a:p>
          <a:p>
            <a:pPr marL="0" indent="3175" eaLnBrk="1" hangingPunct="1">
              <a:buFont typeface="Wingdings" pitchFamily="2" charset="2"/>
              <a:buNone/>
            </a:pPr>
            <a:r>
              <a:rPr lang="en-GB" altLang="en-US" sz="2400" dirty="0"/>
              <a:t>… from where you are …</a:t>
            </a:r>
          </a:p>
          <a:p>
            <a:pPr marL="0" indent="3175" eaLnBrk="1" hangingPunct="1">
              <a:buFont typeface="Wingdings" pitchFamily="2" charset="2"/>
              <a:buNone/>
            </a:pPr>
            <a:r>
              <a:rPr lang="en-GB" altLang="en-US" sz="2400" dirty="0"/>
              <a:t>… to where you’re going. </a:t>
            </a:r>
          </a:p>
          <a:p>
            <a:pPr marL="0" indent="3175" eaLnBrk="1" hangingPunct="1">
              <a:buFont typeface="Wingdings" pitchFamily="2" charset="2"/>
              <a:buNone/>
            </a:pPr>
            <a:r>
              <a:rPr lang="en-GB" altLang="en-US" sz="2400" dirty="0"/>
              <a:t>So, first you need to know where you are before you can move in the right direction!</a:t>
            </a:r>
          </a:p>
          <a:p>
            <a:pPr marL="0" indent="3175" eaLnBrk="1" hangingPunct="1">
              <a:buFont typeface="Wingdings" pitchFamily="2" charset="2"/>
              <a:buNone/>
            </a:pPr>
            <a:endParaRPr lang="en-GB" altLang="en-US" sz="2400" dirty="0"/>
          </a:p>
          <a:p>
            <a:pPr marL="0" indent="3175" eaLnBrk="1" hangingPunct="1">
              <a:buFont typeface="Wingdings" pitchFamily="2" charset="2"/>
              <a:buNone/>
            </a:pPr>
            <a:endParaRPr lang="en-GB" altLang="en-US" sz="2400" dirty="0"/>
          </a:p>
        </p:txBody>
      </p:sp>
      <p:pic>
        <p:nvPicPr>
          <p:cNvPr id="6146" name="Picture 2" descr="https://mullinshe.files.wordpress.com/2011/11/fa-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24944"/>
            <a:ext cx="5741349" cy="3619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43808" y="6233820"/>
            <a:ext cx="4037384" cy="475183"/>
          </a:xfrm>
        </p:spPr>
        <p:txBody>
          <a:bodyPr/>
          <a:lstStyle/>
          <a:p>
            <a:pPr marL="0" lvl="0" indent="0" eaLnBrk="1" hangingPunct="1">
              <a:buNone/>
            </a:pPr>
            <a:r>
              <a:rPr lang="en-GB" sz="2000" dirty="0">
                <a:solidFill>
                  <a:srgbClr val="333399"/>
                </a:solidFill>
                <a:hlinkClick r:id="rId2"/>
              </a:rPr>
              <a:t>[Black and Harrison 08:20-14:30]</a:t>
            </a:r>
            <a:endParaRPr lang="en-GB" sz="2000" dirty="0">
              <a:solidFill>
                <a:srgbClr val="333399"/>
              </a:solidFill>
            </a:endParaRPr>
          </a:p>
        </p:txBody>
      </p:sp>
      <p:sp>
        <p:nvSpPr>
          <p:cNvPr id="4" name="Title 1"/>
          <p:cNvSpPr>
            <a:spLocks noGrp="1"/>
          </p:cNvSpPr>
          <p:nvPr>
            <p:ph type="title"/>
          </p:nvPr>
        </p:nvSpPr>
        <p:spPr>
          <a:xfrm>
            <a:off x="1115616" y="836712"/>
            <a:ext cx="7793037" cy="742008"/>
          </a:xfrm>
        </p:spPr>
        <p:txBody>
          <a:bodyPr/>
          <a:lstStyle/>
          <a:p>
            <a:pPr eaLnBrk="1" hangingPunct="1"/>
            <a:r>
              <a:rPr lang="en-GB" sz="3600" dirty="0"/>
              <a:t>Formative assessment</a:t>
            </a:r>
          </a:p>
        </p:txBody>
      </p:sp>
      <p:pic>
        <p:nvPicPr>
          <p:cNvPr id="2" name="Picture 1"/>
          <p:cNvPicPr>
            <a:picLocks noChangeAspect="1"/>
          </p:cNvPicPr>
          <p:nvPr/>
        </p:nvPicPr>
        <p:blipFill rotWithShape="1">
          <a:blip r:embed="rId3"/>
          <a:srcRect l="7143" t="23420" r="41429" b="20634"/>
          <a:stretch/>
        </p:blipFill>
        <p:spPr>
          <a:xfrm>
            <a:off x="1331640" y="2060848"/>
            <a:ext cx="6768752" cy="4042449"/>
          </a:xfrm>
          <a:prstGeom prst="rect">
            <a:avLst/>
          </a:prstGeom>
        </p:spPr>
      </p:pic>
    </p:spTree>
    <p:extLst>
      <p:ext uri="{BB962C8B-B14F-4D97-AF65-F5344CB8AC3E}">
        <p14:creationId xmlns:p14="http://schemas.microsoft.com/office/powerpoint/2010/main" val="1209765173"/>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6456</TotalTime>
  <Words>825</Words>
  <Application>Microsoft Office PowerPoint</Application>
  <PresentationFormat>On-screen Show (4:3)</PresentationFormat>
  <Paragraphs>126</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Candara</vt:lpstr>
      <vt:lpstr>Tahoma</vt:lpstr>
      <vt:lpstr>Wingdings</vt:lpstr>
      <vt:lpstr>Blends</vt:lpstr>
      <vt:lpstr>Assessment of Learning and Assessment for Learning</vt:lpstr>
      <vt:lpstr>Aim</vt:lpstr>
      <vt:lpstr>Overview</vt:lpstr>
      <vt:lpstr>The (UK) context …</vt:lpstr>
      <vt:lpstr>Definitions …</vt:lpstr>
      <vt:lpstr>Do you agree?</vt:lpstr>
      <vt:lpstr>PowerPoint Presentation</vt:lpstr>
      <vt:lpstr>Formative assessment</vt:lpstr>
      <vt:lpstr>Formative assessment</vt:lpstr>
      <vt:lpstr>Assessment Reform Group</vt:lpstr>
      <vt:lpstr>Learning and assessment paradigm shifts</vt:lpstr>
      <vt:lpstr>AoL &amp; AfL in perspective</vt:lpstr>
      <vt:lpstr>AfL and AoL</vt:lpstr>
      <vt:lpstr>‘Inside the Black Box’</vt:lpstr>
      <vt:lpstr>Pre-Black Box: shortcomings in formative assessment practice</vt:lpstr>
      <vt:lpstr>IBB: the key questions</vt:lpstr>
      <vt:lpstr>IBB: main findings</vt:lpstr>
      <vt:lpstr>IBB: conditions for successful learning</vt:lpstr>
      <vt:lpstr>IBB: factors affecting improvement</vt:lpstr>
      <vt:lpstr>Practical ways for assessment to promote learning (Black &amp; Wiliam)</vt:lpstr>
      <vt:lpstr>Summary of Principles of AfL</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potential for e-porfolio tools to support the professional and personal development of ITE students.</dc:title>
  <dc:creator>Sue Martin</dc:creator>
  <cp:lastModifiedBy>Paul Denley</cp:lastModifiedBy>
  <cp:revision>176</cp:revision>
  <dcterms:created xsi:type="dcterms:W3CDTF">2009-04-20T15:58:15Z</dcterms:created>
  <dcterms:modified xsi:type="dcterms:W3CDTF">2018-09-20T16:29:53Z</dcterms:modified>
</cp:coreProperties>
</file>