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43"/>
  </p:notesMasterIdLst>
  <p:handoutMasterIdLst>
    <p:handoutMasterId r:id="rId44"/>
  </p:handoutMasterIdLst>
  <p:sldIdLst>
    <p:sldId id="304" r:id="rId2"/>
    <p:sldId id="358" r:id="rId3"/>
    <p:sldId id="275" r:id="rId4"/>
    <p:sldId id="328" r:id="rId5"/>
    <p:sldId id="305" r:id="rId6"/>
    <p:sldId id="345" r:id="rId7"/>
    <p:sldId id="307" r:id="rId8"/>
    <p:sldId id="346" r:id="rId9"/>
    <p:sldId id="340" r:id="rId10"/>
    <p:sldId id="310" r:id="rId11"/>
    <p:sldId id="350" r:id="rId12"/>
    <p:sldId id="312" r:id="rId13"/>
    <p:sldId id="313" r:id="rId14"/>
    <p:sldId id="314" r:id="rId15"/>
    <p:sldId id="315" r:id="rId16"/>
    <p:sldId id="317" r:id="rId17"/>
    <p:sldId id="318" r:id="rId18"/>
    <p:sldId id="319" r:id="rId19"/>
    <p:sldId id="335" r:id="rId20"/>
    <p:sldId id="344" r:id="rId21"/>
    <p:sldId id="320" r:id="rId22"/>
    <p:sldId id="321" r:id="rId23"/>
    <p:sldId id="322" r:id="rId24"/>
    <p:sldId id="323" r:id="rId25"/>
    <p:sldId id="334" r:id="rId26"/>
    <p:sldId id="343" r:id="rId27"/>
    <p:sldId id="329" r:id="rId28"/>
    <p:sldId id="330" r:id="rId29"/>
    <p:sldId id="332" r:id="rId30"/>
    <p:sldId id="333" r:id="rId31"/>
    <p:sldId id="324" r:id="rId32"/>
    <p:sldId id="325" r:id="rId33"/>
    <p:sldId id="326" r:id="rId34"/>
    <p:sldId id="327" r:id="rId35"/>
    <p:sldId id="303" r:id="rId36"/>
    <p:sldId id="338" r:id="rId37"/>
    <p:sldId id="348" r:id="rId38"/>
    <p:sldId id="347" r:id="rId39"/>
    <p:sldId id="351" r:id="rId40"/>
    <p:sldId id="352" r:id="rId41"/>
    <p:sldId id="353" r:id="rId42"/>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66FF33"/>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55" autoAdjust="0"/>
    <p:restoredTop sz="77778" autoAdjust="0"/>
  </p:normalViewPr>
  <p:slideViewPr>
    <p:cSldViewPr>
      <p:cViewPr varScale="1">
        <p:scale>
          <a:sx n="50" d="100"/>
          <a:sy n="50" d="100"/>
        </p:scale>
        <p:origin x="1460" y="2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6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1"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70659" name="Rectangle 3"/>
          <p:cNvSpPr>
            <a:spLocks noGrp="1" noChangeArrowheads="1"/>
          </p:cNvSpPr>
          <p:nvPr>
            <p:ph type="dt" sz="quarter" idx="1"/>
          </p:nvPr>
        </p:nvSpPr>
        <p:spPr bwMode="auto">
          <a:xfrm>
            <a:off x="3884614"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70660" name="Rectangle 4"/>
          <p:cNvSpPr>
            <a:spLocks noGrp="1" noChangeArrowheads="1"/>
          </p:cNvSpPr>
          <p:nvPr>
            <p:ph type="ftr" sz="quarter" idx="2"/>
          </p:nvPr>
        </p:nvSpPr>
        <p:spPr bwMode="auto">
          <a:xfrm>
            <a:off x="1"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70661" name="Rectangle 5"/>
          <p:cNvSpPr>
            <a:spLocks noGrp="1" noChangeArrowheads="1"/>
          </p:cNvSpPr>
          <p:nvPr>
            <p:ph type="sldNum" sz="quarter" idx="3"/>
          </p:nvPr>
        </p:nvSpPr>
        <p:spPr bwMode="auto">
          <a:xfrm>
            <a:off x="3884614"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D72215A-2F36-4F19-901B-E19FB3700C09}" type="slidenum">
              <a:rPr lang="en-GB"/>
              <a:pPr>
                <a:defRPr/>
              </a:pPr>
              <a:t>‹#›</a:t>
            </a:fld>
            <a:endParaRPr lang="en-GB"/>
          </a:p>
        </p:txBody>
      </p:sp>
    </p:spTree>
    <p:extLst>
      <p:ext uri="{BB962C8B-B14F-4D97-AF65-F5344CB8AC3E}">
        <p14:creationId xmlns:p14="http://schemas.microsoft.com/office/powerpoint/2010/main" val="3929308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2994" name="Rectangle 2"/>
          <p:cNvSpPr>
            <a:spLocks noGrp="1" noChangeArrowheads="1"/>
          </p:cNvSpPr>
          <p:nvPr>
            <p:ph type="hdr" sz="quarter"/>
          </p:nvPr>
        </p:nvSpPr>
        <p:spPr bwMode="auto">
          <a:xfrm>
            <a:off x="1"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212995" name="Rectangle 3"/>
          <p:cNvSpPr>
            <a:spLocks noGrp="1" noChangeArrowheads="1"/>
          </p:cNvSpPr>
          <p:nvPr>
            <p:ph type="dt" idx="1"/>
          </p:nvPr>
        </p:nvSpPr>
        <p:spPr bwMode="auto">
          <a:xfrm>
            <a:off x="3884614"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2997" name="Rectangle 5"/>
          <p:cNvSpPr>
            <a:spLocks noGrp="1" noChangeArrowheads="1"/>
          </p:cNvSpPr>
          <p:nvPr>
            <p:ph type="body" sz="quarter" idx="3"/>
          </p:nvPr>
        </p:nvSpPr>
        <p:spPr bwMode="auto">
          <a:xfrm>
            <a:off x="685801" y="4343401"/>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2998" name="Rectangle 6"/>
          <p:cNvSpPr>
            <a:spLocks noGrp="1" noChangeArrowheads="1"/>
          </p:cNvSpPr>
          <p:nvPr>
            <p:ph type="ftr" sz="quarter" idx="4"/>
          </p:nvPr>
        </p:nvSpPr>
        <p:spPr bwMode="auto">
          <a:xfrm>
            <a:off x="1"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212999" name="Rectangle 7"/>
          <p:cNvSpPr>
            <a:spLocks noGrp="1" noChangeArrowheads="1"/>
          </p:cNvSpPr>
          <p:nvPr>
            <p:ph type="sldNum" sz="quarter" idx="5"/>
          </p:nvPr>
        </p:nvSpPr>
        <p:spPr bwMode="auto">
          <a:xfrm>
            <a:off x="3884614"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D1D4B799-FB5B-49BC-A9EE-ED9A34EAB21F}" type="slidenum">
              <a:rPr lang="en-GB"/>
              <a:pPr>
                <a:defRPr/>
              </a:pPr>
              <a:t>‹#›</a:t>
            </a:fld>
            <a:endParaRPr lang="en-GB"/>
          </a:p>
        </p:txBody>
      </p:sp>
    </p:spTree>
    <p:extLst>
      <p:ext uri="{BB962C8B-B14F-4D97-AF65-F5344CB8AC3E}">
        <p14:creationId xmlns:p14="http://schemas.microsoft.com/office/powerpoint/2010/main" val="6615133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1D4B799-FB5B-49BC-A9EE-ED9A34EAB21F}" type="slidenum">
              <a:rPr lang="en-GB" smtClean="0"/>
              <a:pPr>
                <a:defRPr/>
              </a:pPr>
              <a:t>6</a:t>
            </a:fld>
            <a:endParaRPr lang="en-GB"/>
          </a:p>
        </p:txBody>
      </p:sp>
    </p:spTree>
    <p:extLst>
      <p:ext uri="{BB962C8B-B14F-4D97-AF65-F5344CB8AC3E}">
        <p14:creationId xmlns:p14="http://schemas.microsoft.com/office/powerpoint/2010/main" val="3115732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1D4B799-FB5B-49BC-A9EE-ED9A34EAB21F}" type="slidenum">
              <a:rPr lang="en-GB" smtClean="0"/>
              <a:pPr>
                <a:defRPr/>
              </a:pPr>
              <a:t>9</a:t>
            </a:fld>
            <a:endParaRPr lang="en-GB"/>
          </a:p>
        </p:txBody>
      </p:sp>
    </p:spTree>
    <p:extLst>
      <p:ext uri="{BB962C8B-B14F-4D97-AF65-F5344CB8AC3E}">
        <p14:creationId xmlns:p14="http://schemas.microsoft.com/office/powerpoint/2010/main" val="3093425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BB0688A1-A3B0-4C39-938A-4A3E62740801}" type="slidenum">
              <a:rPr lang="en-GB" smtClean="0">
                <a:latin typeface="Arial" charset="0"/>
              </a:rPr>
              <a:pPr eaLnBrk="1" hangingPunct="1"/>
              <a:t>15</a:t>
            </a:fld>
            <a:endParaRPr lang="en-GB">
              <a:latin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GB" dirty="0"/>
          </a:p>
        </p:txBody>
      </p:sp>
    </p:spTree>
    <p:extLst>
      <p:ext uri="{BB962C8B-B14F-4D97-AF65-F5344CB8AC3E}">
        <p14:creationId xmlns:p14="http://schemas.microsoft.com/office/powerpoint/2010/main" val="4206596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7228" name="Rectangle 12"/>
          <p:cNvSpPr>
            <a:spLocks noGrp="1" noChangeArrowheads="1"/>
          </p:cNvSpPr>
          <p:nvPr>
            <p:ph type="ctrTitle"/>
          </p:nvPr>
        </p:nvSpPr>
        <p:spPr>
          <a:xfrm>
            <a:off x="990600" y="1676400"/>
            <a:ext cx="7772400" cy="1462088"/>
          </a:xfrm>
        </p:spPr>
        <p:txBody>
          <a:bodyPr/>
          <a:lstStyle>
            <a:lvl1pPr>
              <a:defRPr/>
            </a:lvl1pPr>
          </a:lstStyle>
          <a:p>
            <a:pPr lvl="0"/>
            <a:r>
              <a:rPr lang="en-GB" noProof="0"/>
              <a:t>Click to edit Master title style</a:t>
            </a:r>
          </a:p>
        </p:txBody>
      </p:sp>
      <p:sp>
        <p:nvSpPr>
          <p:cNvPr id="13722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GB" noProof="0"/>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GB"/>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GB"/>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3869E579-B02D-4A5C-8688-68EFD0F0A5B0}" type="slidenum">
              <a:rPr lang="en-GB"/>
              <a:pPr>
                <a:defRPr/>
              </a:pPr>
              <a:t>‹#›</a:t>
            </a:fld>
            <a:endParaRPr lang="en-GB"/>
          </a:p>
        </p:txBody>
      </p:sp>
    </p:spTree>
    <p:extLst>
      <p:ext uri="{BB962C8B-B14F-4D97-AF65-F5344CB8AC3E}">
        <p14:creationId xmlns:p14="http://schemas.microsoft.com/office/powerpoint/2010/main" val="1961100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1"/>
          <p:cNvSpPr>
            <a:spLocks noGrp="1" noChangeArrowheads="1"/>
          </p:cNvSpPr>
          <p:nvPr>
            <p:ph type="dt" sz="half" idx="10"/>
          </p:nvPr>
        </p:nvSpPr>
        <p:spPr>
          <a:ln/>
        </p:spPr>
        <p:txBody>
          <a:bodyPr/>
          <a:lstStyle>
            <a:lvl1pPr>
              <a:defRPr/>
            </a:lvl1pPr>
          </a:lstStyle>
          <a:p>
            <a:pPr>
              <a:defRPr/>
            </a:pPr>
            <a:endParaRPr lang="en-GB"/>
          </a:p>
        </p:txBody>
      </p:sp>
      <p:sp>
        <p:nvSpPr>
          <p:cNvPr id="5" name="Rectangle 12"/>
          <p:cNvSpPr>
            <a:spLocks noGrp="1" noChangeArrowheads="1"/>
          </p:cNvSpPr>
          <p:nvPr>
            <p:ph type="ftr" sz="quarter" idx="11"/>
          </p:nvPr>
        </p:nvSpPr>
        <p:spPr>
          <a:ln/>
        </p:spPr>
        <p:txBody>
          <a:bodyPr/>
          <a:lstStyle>
            <a:lvl1pPr>
              <a:defRPr/>
            </a:lvl1pPr>
          </a:lstStyle>
          <a:p>
            <a:pPr>
              <a:defRPr/>
            </a:pPr>
            <a:endParaRPr lang="en-GB"/>
          </a:p>
        </p:txBody>
      </p:sp>
      <p:sp>
        <p:nvSpPr>
          <p:cNvPr id="6" name="Rectangle 13"/>
          <p:cNvSpPr>
            <a:spLocks noGrp="1" noChangeArrowheads="1"/>
          </p:cNvSpPr>
          <p:nvPr>
            <p:ph type="sldNum" sz="quarter" idx="12"/>
          </p:nvPr>
        </p:nvSpPr>
        <p:spPr>
          <a:ln/>
        </p:spPr>
        <p:txBody>
          <a:bodyPr/>
          <a:lstStyle>
            <a:lvl1pPr>
              <a:defRPr/>
            </a:lvl1pPr>
          </a:lstStyle>
          <a:p>
            <a:pPr>
              <a:defRPr/>
            </a:pPr>
            <a:fld id="{1B9D019A-E892-4A33-94C3-CE7089ACA207}" type="slidenum">
              <a:rPr lang="en-GB"/>
              <a:pPr>
                <a:defRPr/>
              </a:pPr>
              <a:t>‹#›</a:t>
            </a:fld>
            <a:endParaRPr lang="en-GB"/>
          </a:p>
        </p:txBody>
      </p:sp>
    </p:spTree>
    <p:extLst>
      <p:ext uri="{BB962C8B-B14F-4D97-AF65-F5344CB8AC3E}">
        <p14:creationId xmlns:p14="http://schemas.microsoft.com/office/powerpoint/2010/main" val="417504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1"/>
          <p:cNvSpPr>
            <a:spLocks noGrp="1" noChangeArrowheads="1"/>
          </p:cNvSpPr>
          <p:nvPr>
            <p:ph type="dt" sz="half" idx="10"/>
          </p:nvPr>
        </p:nvSpPr>
        <p:spPr>
          <a:ln/>
        </p:spPr>
        <p:txBody>
          <a:bodyPr/>
          <a:lstStyle>
            <a:lvl1pPr>
              <a:defRPr/>
            </a:lvl1pPr>
          </a:lstStyle>
          <a:p>
            <a:pPr>
              <a:defRPr/>
            </a:pPr>
            <a:endParaRPr lang="en-GB"/>
          </a:p>
        </p:txBody>
      </p:sp>
      <p:sp>
        <p:nvSpPr>
          <p:cNvPr id="5" name="Rectangle 12"/>
          <p:cNvSpPr>
            <a:spLocks noGrp="1" noChangeArrowheads="1"/>
          </p:cNvSpPr>
          <p:nvPr>
            <p:ph type="ftr" sz="quarter" idx="11"/>
          </p:nvPr>
        </p:nvSpPr>
        <p:spPr>
          <a:ln/>
        </p:spPr>
        <p:txBody>
          <a:bodyPr/>
          <a:lstStyle>
            <a:lvl1pPr>
              <a:defRPr/>
            </a:lvl1pPr>
          </a:lstStyle>
          <a:p>
            <a:pPr>
              <a:defRPr/>
            </a:pPr>
            <a:endParaRPr lang="en-GB"/>
          </a:p>
        </p:txBody>
      </p:sp>
      <p:sp>
        <p:nvSpPr>
          <p:cNvPr id="6" name="Rectangle 13"/>
          <p:cNvSpPr>
            <a:spLocks noGrp="1" noChangeArrowheads="1"/>
          </p:cNvSpPr>
          <p:nvPr>
            <p:ph type="sldNum" sz="quarter" idx="12"/>
          </p:nvPr>
        </p:nvSpPr>
        <p:spPr>
          <a:ln/>
        </p:spPr>
        <p:txBody>
          <a:bodyPr/>
          <a:lstStyle>
            <a:lvl1pPr>
              <a:defRPr/>
            </a:lvl1pPr>
          </a:lstStyle>
          <a:p>
            <a:pPr>
              <a:defRPr/>
            </a:pPr>
            <a:fld id="{08665E57-F4E0-483C-9D28-C7E5DF4342F5}" type="slidenum">
              <a:rPr lang="en-GB"/>
              <a:pPr>
                <a:defRPr/>
              </a:pPr>
              <a:t>‹#›</a:t>
            </a:fld>
            <a:endParaRPr lang="en-GB"/>
          </a:p>
        </p:txBody>
      </p:sp>
    </p:spTree>
    <p:extLst>
      <p:ext uri="{BB962C8B-B14F-4D97-AF65-F5344CB8AC3E}">
        <p14:creationId xmlns:p14="http://schemas.microsoft.com/office/powerpoint/2010/main" val="426313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a:t>Click to edit Master title style</a:t>
            </a:r>
            <a:endParaRPr lang="en-GB"/>
          </a:p>
        </p:txBody>
      </p:sp>
      <p:sp>
        <p:nvSpPr>
          <p:cNvPr id="3" name="Text Placeholder 2"/>
          <p:cNvSpPr>
            <a:spLocks noGrp="1"/>
          </p:cNvSpPr>
          <p:nvPr>
            <p:ph type="body" sz="half" idx="1"/>
          </p:nvPr>
        </p:nvSpPr>
        <p:spPr>
          <a:xfrm>
            <a:off x="11826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450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1"/>
          <p:cNvSpPr>
            <a:spLocks noGrp="1" noChangeArrowheads="1"/>
          </p:cNvSpPr>
          <p:nvPr>
            <p:ph type="dt" sz="half" idx="10"/>
          </p:nvPr>
        </p:nvSpPr>
        <p:spPr>
          <a:ln/>
        </p:spPr>
        <p:txBody>
          <a:bodyPr/>
          <a:lstStyle>
            <a:lvl1pPr>
              <a:defRPr/>
            </a:lvl1pPr>
          </a:lstStyle>
          <a:p>
            <a:pPr>
              <a:defRPr/>
            </a:pPr>
            <a:endParaRPr lang="en-GB"/>
          </a:p>
        </p:txBody>
      </p:sp>
      <p:sp>
        <p:nvSpPr>
          <p:cNvPr id="6" name="Rectangle 12"/>
          <p:cNvSpPr>
            <a:spLocks noGrp="1" noChangeArrowheads="1"/>
          </p:cNvSpPr>
          <p:nvPr>
            <p:ph type="ftr" sz="quarter" idx="11"/>
          </p:nvPr>
        </p:nvSpPr>
        <p:spPr>
          <a:ln/>
        </p:spPr>
        <p:txBody>
          <a:bodyPr/>
          <a:lstStyle>
            <a:lvl1pPr>
              <a:defRPr/>
            </a:lvl1pPr>
          </a:lstStyle>
          <a:p>
            <a:pPr>
              <a:defRPr/>
            </a:pPr>
            <a:endParaRPr lang="en-GB"/>
          </a:p>
        </p:txBody>
      </p:sp>
      <p:sp>
        <p:nvSpPr>
          <p:cNvPr id="7" name="Rectangle 13"/>
          <p:cNvSpPr>
            <a:spLocks noGrp="1" noChangeArrowheads="1"/>
          </p:cNvSpPr>
          <p:nvPr>
            <p:ph type="sldNum" sz="quarter" idx="12"/>
          </p:nvPr>
        </p:nvSpPr>
        <p:spPr>
          <a:ln/>
        </p:spPr>
        <p:txBody>
          <a:bodyPr/>
          <a:lstStyle>
            <a:lvl1pPr>
              <a:defRPr/>
            </a:lvl1pPr>
          </a:lstStyle>
          <a:p>
            <a:pPr>
              <a:defRPr/>
            </a:pPr>
            <a:fld id="{A76DD142-96E1-44DB-A9E9-4445BC4C93A0}" type="slidenum">
              <a:rPr lang="en-GB"/>
              <a:pPr>
                <a:defRPr/>
              </a:pPr>
              <a:t>‹#›</a:t>
            </a:fld>
            <a:endParaRPr lang="en-GB"/>
          </a:p>
        </p:txBody>
      </p:sp>
    </p:spTree>
    <p:extLst>
      <p:ext uri="{BB962C8B-B14F-4D97-AF65-F5344CB8AC3E}">
        <p14:creationId xmlns:p14="http://schemas.microsoft.com/office/powerpoint/2010/main" val="4125585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1"/>
          <p:cNvSpPr>
            <a:spLocks noGrp="1" noChangeArrowheads="1"/>
          </p:cNvSpPr>
          <p:nvPr>
            <p:ph type="dt" sz="half" idx="10"/>
          </p:nvPr>
        </p:nvSpPr>
        <p:spPr>
          <a:ln/>
        </p:spPr>
        <p:txBody>
          <a:bodyPr/>
          <a:lstStyle>
            <a:lvl1pPr>
              <a:defRPr/>
            </a:lvl1pPr>
          </a:lstStyle>
          <a:p>
            <a:pPr>
              <a:defRPr/>
            </a:pPr>
            <a:endParaRPr lang="en-GB"/>
          </a:p>
        </p:txBody>
      </p:sp>
      <p:sp>
        <p:nvSpPr>
          <p:cNvPr id="5" name="Rectangle 12"/>
          <p:cNvSpPr>
            <a:spLocks noGrp="1" noChangeArrowheads="1"/>
          </p:cNvSpPr>
          <p:nvPr>
            <p:ph type="ftr" sz="quarter" idx="11"/>
          </p:nvPr>
        </p:nvSpPr>
        <p:spPr>
          <a:ln/>
        </p:spPr>
        <p:txBody>
          <a:bodyPr/>
          <a:lstStyle>
            <a:lvl1pPr>
              <a:defRPr/>
            </a:lvl1pPr>
          </a:lstStyle>
          <a:p>
            <a:pPr>
              <a:defRPr/>
            </a:pPr>
            <a:endParaRPr lang="en-GB"/>
          </a:p>
        </p:txBody>
      </p:sp>
      <p:sp>
        <p:nvSpPr>
          <p:cNvPr id="6" name="Rectangle 13"/>
          <p:cNvSpPr>
            <a:spLocks noGrp="1" noChangeArrowheads="1"/>
          </p:cNvSpPr>
          <p:nvPr>
            <p:ph type="sldNum" sz="quarter" idx="12"/>
          </p:nvPr>
        </p:nvSpPr>
        <p:spPr>
          <a:ln/>
        </p:spPr>
        <p:txBody>
          <a:bodyPr/>
          <a:lstStyle>
            <a:lvl1pPr>
              <a:defRPr/>
            </a:lvl1pPr>
          </a:lstStyle>
          <a:p>
            <a:pPr>
              <a:defRPr/>
            </a:pPr>
            <a:fld id="{237C9542-9564-47A0-9B1F-231FA9D9D619}" type="slidenum">
              <a:rPr lang="en-GB"/>
              <a:pPr>
                <a:defRPr/>
              </a:pPr>
              <a:t>‹#›</a:t>
            </a:fld>
            <a:endParaRPr lang="en-GB"/>
          </a:p>
        </p:txBody>
      </p:sp>
    </p:spTree>
    <p:extLst>
      <p:ext uri="{BB962C8B-B14F-4D97-AF65-F5344CB8AC3E}">
        <p14:creationId xmlns:p14="http://schemas.microsoft.com/office/powerpoint/2010/main" val="415719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GB"/>
          </a:p>
        </p:txBody>
      </p:sp>
      <p:sp>
        <p:nvSpPr>
          <p:cNvPr id="5" name="Rectangle 12"/>
          <p:cNvSpPr>
            <a:spLocks noGrp="1" noChangeArrowheads="1"/>
          </p:cNvSpPr>
          <p:nvPr>
            <p:ph type="ftr" sz="quarter" idx="11"/>
          </p:nvPr>
        </p:nvSpPr>
        <p:spPr>
          <a:ln/>
        </p:spPr>
        <p:txBody>
          <a:bodyPr/>
          <a:lstStyle>
            <a:lvl1pPr>
              <a:defRPr/>
            </a:lvl1pPr>
          </a:lstStyle>
          <a:p>
            <a:pPr>
              <a:defRPr/>
            </a:pPr>
            <a:endParaRPr lang="en-GB"/>
          </a:p>
        </p:txBody>
      </p:sp>
      <p:sp>
        <p:nvSpPr>
          <p:cNvPr id="6" name="Rectangle 13"/>
          <p:cNvSpPr>
            <a:spLocks noGrp="1" noChangeArrowheads="1"/>
          </p:cNvSpPr>
          <p:nvPr>
            <p:ph type="sldNum" sz="quarter" idx="12"/>
          </p:nvPr>
        </p:nvSpPr>
        <p:spPr>
          <a:ln/>
        </p:spPr>
        <p:txBody>
          <a:bodyPr/>
          <a:lstStyle>
            <a:lvl1pPr>
              <a:defRPr/>
            </a:lvl1pPr>
          </a:lstStyle>
          <a:p>
            <a:pPr>
              <a:defRPr/>
            </a:pPr>
            <a:fld id="{84D7E349-F833-4689-B530-400EE6F717CC}" type="slidenum">
              <a:rPr lang="en-GB"/>
              <a:pPr>
                <a:defRPr/>
              </a:pPr>
              <a:t>‹#›</a:t>
            </a:fld>
            <a:endParaRPr lang="en-GB"/>
          </a:p>
        </p:txBody>
      </p:sp>
    </p:spTree>
    <p:extLst>
      <p:ext uri="{BB962C8B-B14F-4D97-AF65-F5344CB8AC3E}">
        <p14:creationId xmlns:p14="http://schemas.microsoft.com/office/powerpoint/2010/main" val="392518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1"/>
          <p:cNvSpPr>
            <a:spLocks noGrp="1" noChangeArrowheads="1"/>
          </p:cNvSpPr>
          <p:nvPr>
            <p:ph type="dt" sz="half" idx="10"/>
          </p:nvPr>
        </p:nvSpPr>
        <p:spPr>
          <a:ln/>
        </p:spPr>
        <p:txBody>
          <a:bodyPr/>
          <a:lstStyle>
            <a:lvl1pPr>
              <a:defRPr/>
            </a:lvl1pPr>
          </a:lstStyle>
          <a:p>
            <a:pPr>
              <a:defRPr/>
            </a:pPr>
            <a:endParaRPr lang="en-GB"/>
          </a:p>
        </p:txBody>
      </p:sp>
      <p:sp>
        <p:nvSpPr>
          <p:cNvPr id="6" name="Rectangle 12"/>
          <p:cNvSpPr>
            <a:spLocks noGrp="1" noChangeArrowheads="1"/>
          </p:cNvSpPr>
          <p:nvPr>
            <p:ph type="ftr" sz="quarter" idx="11"/>
          </p:nvPr>
        </p:nvSpPr>
        <p:spPr>
          <a:ln/>
        </p:spPr>
        <p:txBody>
          <a:bodyPr/>
          <a:lstStyle>
            <a:lvl1pPr>
              <a:defRPr/>
            </a:lvl1pPr>
          </a:lstStyle>
          <a:p>
            <a:pPr>
              <a:defRPr/>
            </a:pPr>
            <a:endParaRPr lang="en-GB"/>
          </a:p>
        </p:txBody>
      </p:sp>
      <p:sp>
        <p:nvSpPr>
          <p:cNvPr id="7" name="Rectangle 13"/>
          <p:cNvSpPr>
            <a:spLocks noGrp="1" noChangeArrowheads="1"/>
          </p:cNvSpPr>
          <p:nvPr>
            <p:ph type="sldNum" sz="quarter" idx="12"/>
          </p:nvPr>
        </p:nvSpPr>
        <p:spPr>
          <a:ln/>
        </p:spPr>
        <p:txBody>
          <a:bodyPr/>
          <a:lstStyle>
            <a:lvl1pPr>
              <a:defRPr/>
            </a:lvl1pPr>
          </a:lstStyle>
          <a:p>
            <a:pPr>
              <a:defRPr/>
            </a:pPr>
            <a:fld id="{8D7B15DB-2B92-4A09-979D-36F52CC35F7F}" type="slidenum">
              <a:rPr lang="en-GB"/>
              <a:pPr>
                <a:defRPr/>
              </a:pPr>
              <a:t>‹#›</a:t>
            </a:fld>
            <a:endParaRPr lang="en-GB"/>
          </a:p>
        </p:txBody>
      </p:sp>
    </p:spTree>
    <p:extLst>
      <p:ext uri="{BB962C8B-B14F-4D97-AF65-F5344CB8AC3E}">
        <p14:creationId xmlns:p14="http://schemas.microsoft.com/office/powerpoint/2010/main" val="3005010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11"/>
          <p:cNvSpPr>
            <a:spLocks noGrp="1" noChangeArrowheads="1"/>
          </p:cNvSpPr>
          <p:nvPr>
            <p:ph type="dt" sz="half" idx="10"/>
          </p:nvPr>
        </p:nvSpPr>
        <p:spPr>
          <a:ln/>
        </p:spPr>
        <p:txBody>
          <a:bodyPr/>
          <a:lstStyle>
            <a:lvl1pPr>
              <a:defRPr/>
            </a:lvl1pPr>
          </a:lstStyle>
          <a:p>
            <a:pPr>
              <a:defRPr/>
            </a:pPr>
            <a:endParaRPr lang="en-GB"/>
          </a:p>
        </p:txBody>
      </p:sp>
      <p:sp>
        <p:nvSpPr>
          <p:cNvPr id="8" name="Rectangle 12"/>
          <p:cNvSpPr>
            <a:spLocks noGrp="1" noChangeArrowheads="1"/>
          </p:cNvSpPr>
          <p:nvPr>
            <p:ph type="ftr" sz="quarter" idx="11"/>
          </p:nvPr>
        </p:nvSpPr>
        <p:spPr>
          <a:ln/>
        </p:spPr>
        <p:txBody>
          <a:bodyPr/>
          <a:lstStyle>
            <a:lvl1pPr>
              <a:defRPr/>
            </a:lvl1pPr>
          </a:lstStyle>
          <a:p>
            <a:pPr>
              <a:defRPr/>
            </a:pPr>
            <a:endParaRPr lang="en-GB"/>
          </a:p>
        </p:txBody>
      </p:sp>
      <p:sp>
        <p:nvSpPr>
          <p:cNvPr id="9" name="Rectangle 13"/>
          <p:cNvSpPr>
            <a:spLocks noGrp="1" noChangeArrowheads="1"/>
          </p:cNvSpPr>
          <p:nvPr>
            <p:ph type="sldNum" sz="quarter" idx="12"/>
          </p:nvPr>
        </p:nvSpPr>
        <p:spPr>
          <a:ln/>
        </p:spPr>
        <p:txBody>
          <a:bodyPr/>
          <a:lstStyle>
            <a:lvl1pPr>
              <a:defRPr/>
            </a:lvl1pPr>
          </a:lstStyle>
          <a:p>
            <a:pPr>
              <a:defRPr/>
            </a:pPr>
            <a:fld id="{E6F17301-9A90-48BB-9BF8-1495517D4611}" type="slidenum">
              <a:rPr lang="en-GB"/>
              <a:pPr>
                <a:defRPr/>
              </a:pPr>
              <a:t>‹#›</a:t>
            </a:fld>
            <a:endParaRPr lang="en-GB"/>
          </a:p>
        </p:txBody>
      </p:sp>
    </p:spTree>
    <p:extLst>
      <p:ext uri="{BB962C8B-B14F-4D97-AF65-F5344CB8AC3E}">
        <p14:creationId xmlns:p14="http://schemas.microsoft.com/office/powerpoint/2010/main" val="3957436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11"/>
          <p:cNvSpPr>
            <a:spLocks noGrp="1" noChangeArrowheads="1"/>
          </p:cNvSpPr>
          <p:nvPr>
            <p:ph type="dt" sz="half" idx="10"/>
          </p:nvPr>
        </p:nvSpPr>
        <p:spPr>
          <a:ln/>
        </p:spPr>
        <p:txBody>
          <a:bodyPr/>
          <a:lstStyle>
            <a:lvl1pPr>
              <a:defRPr/>
            </a:lvl1pPr>
          </a:lstStyle>
          <a:p>
            <a:pPr>
              <a:defRPr/>
            </a:pPr>
            <a:endParaRPr lang="en-GB"/>
          </a:p>
        </p:txBody>
      </p:sp>
      <p:sp>
        <p:nvSpPr>
          <p:cNvPr id="4" name="Rectangle 12"/>
          <p:cNvSpPr>
            <a:spLocks noGrp="1" noChangeArrowheads="1"/>
          </p:cNvSpPr>
          <p:nvPr>
            <p:ph type="ftr" sz="quarter" idx="11"/>
          </p:nvPr>
        </p:nvSpPr>
        <p:spPr>
          <a:ln/>
        </p:spPr>
        <p:txBody>
          <a:bodyPr/>
          <a:lstStyle>
            <a:lvl1pPr>
              <a:defRPr/>
            </a:lvl1pPr>
          </a:lstStyle>
          <a:p>
            <a:pPr>
              <a:defRPr/>
            </a:pPr>
            <a:endParaRPr lang="en-GB"/>
          </a:p>
        </p:txBody>
      </p:sp>
      <p:sp>
        <p:nvSpPr>
          <p:cNvPr id="5" name="Rectangle 13"/>
          <p:cNvSpPr>
            <a:spLocks noGrp="1" noChangeArrowheads="1"/>
          </p:cNvSpPr>
          <p:nvPr>
            <p:ph type="sldNum" sz="quarter" idx="12"/>
          </p:nvPr>
        </p:nvSpPr>
        <p:spPr>
          <a:ln/>
        </p:spPr>
        <p:txBody>
          <a:bodyPr/>
          <a:lstStyle>
            <a:lvl1pPr>
              <a:defRPr/>
            </a:lvl1pPr>
          </a:lstStyle>
          <a:p>
            <a:pPr>
              <a:defRPr/>
            </a:pPr>
            <a:fld id="{F1867D5F-D7BD-454F-851A-ECB4C3548AC2}" type="slidenum">
              <a:rPr lang="en-GB"/>
              <a:pPr>
                <a:defRPr/>
              </a:pPr>
              <a:t>‹#›</a:t>
            </a:fld>
            <a:endParaRPr lang="en-GB"/>
          </a:p>
        </p:txBody>
      </p:sp>
    </p:spTree>
    <p:extLst>
      <p:ext uri="{BB962C8B-B14F-4D97-AF65-F5344CB8AC3E}">
        <p14:creationId xmlns:p14="http://schemas.microsoft.com/office/powerpoint/2010/main" val="2274757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GB"/>
          </a:p>
        </p:txBody>
      </p:sp>
      <p:sp>
        <p:nvSpPr>
          <p:cNvPr id="3" name="Rectangle 12"/>
          <p:cNvSpPr>
            <a:spLocks noGrp="1" noChangeArrowheads="1"/>
          </p:cNvSpPr>
          <p:nvPr>
            <p:ph type="ftr" sz="quarter" idx="11"/>
          </p:nvPr>
        </p:nvSpPr>
        <p:spPr>
          <a:ln/>
        </p:spPr>
        <p:txBody>
          <a:bodyPr/>
          <a:lstStyle>
            <a:lvl1pPr>
              <a:defRPr/>
            </a:lvl1pPr>
          </a:lstStyle>
          <a:p>
            <a:pPr>
              <a:defRPr/>
            </a:pPr>
            <a:endParaRPr lang="en-GB"/>
          </a:p>
        </p:txBody>
      </p:sp>
      <p:sp>
        <p:nvSpPr>
          <p:cNvPr id="4" name="Rectangle 13"/>
          <p:cNvSpPr>
            <a:spLocks noGrp="1" noChangeArrowheads="1"/>
          </p:cNvSpPr>
          <p:nvPr>
            <p:ph type="sldNum" sz="quarter" idx="12"/>
          </p:nvPr>
        </p:nvSpPr>
        <p:spPr>
          <a:ln/>
        </p:spPr>
        <p:txBody>
          <a:bodyPr/>
          <a:lstStyle>
            <a:lvl1pPr>
              <a:defRPr/>
            </a:lvl1pPr>
          </a:lstStyle>
          <a:p>
            <a:pPr>
              <a:defRPr/>
            </a:pPr>
            <a:fld id="{711C52EC-98D5-4A06-B141-695FC33146B3}" type="slidenum">
              <a:rPr lang="en-GB"/>
              <a:pPr>
                <a:defRPr/>
              </a:pPr>
              <a:t>‹#›</a:t>
            </a:fld>
            <a:endParaRPr lang="en-GB"/>
          </a:p>
        </p:txBody>
      </p:sp>
    </p:spTree>
    <p:extLst>
      <p:ext uri="{BB962C8B-B14F-4D97-AF65-F5344CB8AC3E}">
        <p14:creationId xmlns:p14="http://schemas.microsoft.com/office/powerpoint/2010/main" val="4137482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GB"/>
          </a:p>
        </p:txBody>
      </p:sp>
      <p:sp>
        <p:nvSpPr>
          <p:cNvPr id="6" name="Rectangle 12"/>
          <p:cNvSpPr>
            <a:spLocks noGrp="1" noChangeArrowheads="1"/>
          </p:cNvSpPr>
          <p:nvPr>
            <p:ph type="ftr" sz="quarter" idx="11"/>
          </p:nvPr>
        </p:nvSpPr>
        <p:spPr>
          <a:ln/>
        </p:spPr>
        <p:txBody>
          <a:bodyPr/>
          <a:lstStyle>
            <a:lvl1pPr>
              <a:defRPr/>
            </a:lvl1pPr>
          </a:lstStyle>
          <a:p>
            <a:pPr>
              <a:defRPr/>
            </a:pPr>
            <a:endParaRPr lang="en-GB"/>
          </a:p>
        </p:txBody>
      </p:sp>
      <p:sp>
        <p:nvSpPr>
          <p:cNvPr id="7" name="Rectangle 13"/>
          <p:cNvSpPr>
            <a:spLocks noGrp="1" noChangeArrowheads="1"/>
          </p:cNvSpPr>
          <p:nvPr>
            <p:ph type="sldNum" sz="quarter" idx="12"/>
          </p:nvPr>
        </p:nvSpPr>
        <p:spPr>
          <a:ln/>
        </p:spPr>
        <p:txBody>
          <a:bodyPr/>
          <a:lstStyle>
            <a:lvl1pPr>
              <a:defRPr/>
            </a:lvl1pPr>
          </a:lstStyle>
          <a:p>
            <a:pPr>
              <a:defRPr/>
            </a:pPr>
            <a:fld id="{C446436E-A123-4793-ACF7-F259718D8177}" type="slidenum">
              <a:rPr lang="en-GB"/>
              <a:pPr>
                <a:defRPr/>
              </a:pPr>
              <a:t>‹#›</a:t>
            </a:fld>
            <a:endParaRPr lang="en-GB"/>
          </a:p>
        </p:txBody>
      </p:sp>
    </p:spTree>
    <p:extLst>
      <p:ext uri="{BB962C8B-B14F-4D97-AF65-F5344CB8AC3E}">
        <p14:creationId xmlns:p14="http://schemas.microsoft.com/office/powerpoint/2010/main" val="551374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GB"/>
          </a:p>
        </p:txBody>
      </p:sp>
      <p:sp>
        <p:nvSpPr>
          <p:cNvPr id="6" name="Rectangle 12"/>
          <p:cNvSpPr>
            <a:spLocks noGrp="1" noChangeArrowheads="1"/>
          </p:cNvSpPr>
          <p:nvPr>
            <p:ph type="ftr" sz="quarter" idx="11"/>
          </p:nvPr>
        </p:nvSpPr>
        <p:spPr>
          <a:ln/>
        </p:spPr>
        <p:txBody>
          <a:bodyPr/>
          <a:lstStyle>
            <a:lvl1pPr>
              <a:defRPr/>
            </a:lvl1pPr>
          </a:lstStyle>
          <a:p>
            <a:pPr>
              <a:defRPr/>
            </a:pPr>
            <a:endParaRPr lang="en-GB"/>
          </a:p>
        </p:txBody>
      </p:sp>
      <p:sp>
        <p:nvSpPr>
          <p:cNvPr id="7" name="Rectangle 13"/>
          <p:cNvSpPr>
            <a:spLocks noGrp="1" noChangeArrowheads="1"/>
          </p:cNvSpPr>
          <p:nvPr>
            <p:ph type="sldNum" sz="quarter" idx="12"/>
          </p:nvPr>
        </p:nvSpPr>
        <p:spPr>
          <a:ln/>
        </p:spPr>
        <p:txBody>
          <a:bodyPr/>
          <a:lstStyle>
            <a:lvl1pPr>
              <a:defRPr/>
            </a:lvl1pPr>
          </a:lstStyle>
          <a:p>
            <a:pPr>
              <a:defRPr/>
            </a:pPr>
            <a:fld id="{1E93D6E6-8E42-413E-AC5C-8EEE2E47173B}" type="slidenum">
              <a:rPr lang="en-GB"/>
              <a:pPr>
                <a:defRPr/>
              </a:pPr>
              <a:t>‹#›</a:t>
            </a:fld>
            <a:endParaRPr lang="en-GB"/>
          </a:p>
        </p:txBody>
      </p:sp>
    </p:spTree>
    <p:extLst>
      <p:ext uri="{BB962C8B-B14F-4D97-AF65-F5344CB8AC3E}">
        <p14:creationId xmlns:p14="http://schemas.microsoft.com/office/powerpoint/2010/main" val="173949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p>
        </p:txBody>
      </p:sp>
      <p:sp>
        <p:nvSpPr>
          <p:cNvPr id="1033"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6203"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pPr>
              <a:defRPr/>
            </a:pPr>
            <a:endParaRPr lang="en-GB"/>
          </a:p>
        </p:txBody>
      </p:sp>
      <p:sp>
        <p:nvSpPr>
          <p:cNvPr id="136204"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n-GB"/>
          </a:p>
        </p:txBody>
      </p:sp>
      <p:sp>
        <p:nvSpPr>
          <p:cNvPr id="136205"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pPr>
              <a:defRPr/>
            </a:pPr>
            <a:fld id="{6B9F98D5-EC8D-40B5-9C81-F8FAB1760FD5}"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62"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cs typeface="Arial" charset="0"/>
        </a:defRPr>
      </a:lvl2pPr>
      <a:lvl3pPr algn="l" rtl="0" eaLnBrk="0" fontAlgn="base" hangingPunct="0">
        <a:spcBef>
          <a:spcPct val="0"/>
        </a:spcBef>
        <a:spcAft>
          <a:spcPct val="0"/>
        </a:spcAft>
        <a:defRPr sz="4400">
          <a:solidFill>
            <a:schemeClr val="tx2"/>
          </a:solidFill>
          <a:latin typeface="Tahoma" pitchFamily="34" charset="0"/>
          <a:cs typeface="Arial" charset="0"/>
        </a:defRPr>
      </a:lvl3pPr>
      <a:lvl4pPr algn="l" rtl="0" eaLnBrk="0" fontAlgn="base" hangingPunct="0">
        <a:spcBef>
          <a:spcPct val="0"/>
        </a:spcBef>
        <a:spcAft>
          <a:spcPct val="0"/>
        </a:spcAft>
        <a:defRPr sz="4400">
          <a:solidFill>
            <a:schemeClr val="tx2"/>
          </a:solidFill>
          <a:latin typeface="Tahoma" pitchFamily="34" charset="0"/>
          <a:cs typeface="Arial" charset="0"/>
        </a:defRPr>
      </a:lvl4pPr>
      <a:lvl5pPr algn="l" rtl="0" eaLnBrk="0" fontAlgn="base" hangingPunct="0">
        <a:spcBef>
          <a:spcPct val="0"/>
        </a:spcBef>
        <a:spcAft>
          <a:spcPct val="0"/>
        </a:spcAft>
        <a:defRPr sz="4400">
          <a:solidFill>
            <a:schemeClr val="tx2"/>
          </a:solidFill>
          <a:latin typeface="Tahoma" pitchFamily="34" charset="0"/>
          <a:cs typeface="Arial" charset="0"/>
        </a:defRPr>
      </a:lvl5pPr>
      <a:lvl6pPr marL="457200" algn="l" rtl="0" fontAlgn="base">
        <a:spcBef>
          <a:spcPct val="0"/>
        </a:spcBef>
        <a:spcAft>
          <a:spcPct val="0"/>
        </a:spcAft>
        <a:defRPr sz="4400">
          <a:solidFill>
            <a:schemeClr val="tx2"/>
          </a:solidFill>
          <a:latin typeface="Tahoma" pitchFamily="34" charset="0"/>
          <a:cs typeface="Arial" charset="0"/>
        </a:defRPr>
      </a:lvl6pPr>
      <a:lvl7pPr marL="914400" algn="l" rtl="0" fontAlgn="base">
        <a:spcBef>
          <a:spcPct val="0"/>
        </a:spcBef>
        <a:spcAft>
          <a:spcPct val="0"/>
        </a:spcAft>
        <a:defRPr sz="4400">
          <a:solidFill>
            <a:schemeClr val="tx2"/>
          </a:solidFill>
          <a:latin typeface="Tahoma" pitchFamily="34" charset="0"/>
          <a:cs typeface="Arial" charset="0"/>
        </a:defRPr>
      </a:lvl7pPr>
      <a:lvl8pPr marL="1371600" algn="l" rtl="0" fontAlgn="base">
        <a:spcBef>
          <a:spcPct val="0"/>
        </a:spcBef>
        <a:spcAft>
          <a:spcPct val="0"/>
        </a:spcAft>
        <a:defRPr sz="4400">
          <a:solidFill>
            <a:schemeClr val="tx2"/>
          </a:solidFill>
          <a:latin typeface="Tahoma" pitchFamily="34" charset="0"/>
          <a:cs typeface="Arial" charset="0"/>
        </a:defRPr>
      </a:lvl8pPr>
      <a:lvl9pPr marL="1828800" algn="l" rtl="0" fontAlgn="base">
        <a:spcBef>
          <a:spcPct val="0"/>
        </a:spcBef>
        <a:spcAft>
          <a:spcPct val="0"/>
        </a:spcAft>
        <a:defRPr sz="4400">
          <a:solidFill>
            <a:schemeClr val="tx2"/>
          </a:solidFill>
          <a:latin typeface="Tahoma" pitchFamily="34" charset="0"/>
          <a:cs typeface="Arial" charset="0"/>
        </a:defRPr>
      </a:lvl9pPr>
    </p:titleStyle>
    <p:bodyStyle>
      <a:lvl1pPr marL="342900" indent="-342900" algn="l" rtl="0" eaLnBrk="0" fontAlgn="base" hangingPunct="0">
        <a:spcBef>
          <a:spcPct val="20000"/>
        </a:spcBef>
        <a:spcAft>
          <a:spcPct val="0"/>
        </a:spcAft>
        <a:buClr>
          <a:srgbClr val="009999"/>
        </a:buClr>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rgbClr val="009999"/>
        </a:buClr>
        <a:buFont typeface="Wingdings" pitchFamily="2" charset="2"/>
        <a:buChar char="Ø"/>
        <a:defRPr sz="2800">
          <a:solidFill>
            <a:schemeClr val="tx2"/>
          </a:solidFill>
          <a:latin typeface="+mn-lt"/>
          <a:cs typeface="+mn-cs"/>
        </a:defRPr>
      </a:lvl2pPr>
      <a:lvl3pPr marL="1143000" indent="-228600" algn="l" rtl="0" eaLnBrk="0" fontAlgn="base" hangingPunct="0">
        <a:spcBef>
          <a:spcPct val="20000"/>
        </a:spcBef>
        <a:spcAft>
          <a:spcPct val="0"/>
        </a:spcAft>
        <a:buClr>
          <a:srgbClr val="009999"/>
        </a:buClr>
        <a:buFont typeface="Wingdings" pitchFamily="2" charset="2"/>
        <a:buChar char="Ø"/>
        <a:defRPr sz="2400">
          <a:solidFill>
            <a:schemeClr val="tx2"/>
          </a:solidFill>
          <a:latin typeface="+mn-lt"/>
          <a:cs typeface="+mn-cs"/>
        </a:defRPr>
      </a:lvl3pPr>
      <a:lvl4pPr marL="1600200" indent="-228600" algn="l" rtl="0" eaLnBrk="0" fontAlgn="base" hangingPunct="0">
        <a:spcBef>
          <a:spcPct val="20000"/>
        </a:spcBef>
        <a:spcAft>
          <a:spcPct val="0"/>
        </a:spcAft>
        <a:buClr>
          <a:srgbClr val="009999"/>
        </a:buClr>
        <a:buFont typeface="Wingdings" pitchFamily="2" charset="2"/>
        <a:buChar char="Ø"/>
        <a:defRPr sz="2000">
          <a:solidFill>
            <a:schemeClr val="tx2"/>
          </a:solidFill>
          <a:latin typeface="+mn-lt"/>
          <a:cs typeface="+mn-cs"/>
        </a:defRPr>
      </a:lvl4pPr>
      <a:lvl5pPr marL="2057400" indent="-228600" algn="l" rtl="0" eaLnBrk="0" fontAlgn="base" hangingPunct="0">
        <a:spcBef>
          <a:spcPct val="20000"/>
        </a:spcBef>
        <a:spcAft>
          <a:spcPct val="0"/>
        </a:spcAft>
        <a:buClr>
          <a:srgbClr val="009999"/>
        </a:buClr>
        <a:buFont typeface="Wingdings" pitchFamily="2" charset="2"/>
        <a:buChar char="Ø"/>
        <a:defRPr sz="2000">
          <a:solidFill>
            <a:schemeClr val="tx2"/>
          </a:solidFill>
          <a:latin typeface="+mn-lt"/>
          <a:cs typeface="+mn-cs"/>
        </a:defRPr>
      </a:lvl5pPr>
      <a:lvl6pPr marL="2514600" indent="-228600" algn="l" rtl="0" fontAlgn="base">
        <a:spcBef>
          <a:spcPct val="20000"/>
        </a:spcBef>
        <a:spcAft>
          <a:spcPct val="0"/>
        </a:spcAft>
        <a:buClr>
          <a:srgbClr val="009999"/>
        </a:buClr>
        <a:buFont typeface="Wingdings" pitchFamily="2" charset="2"/>
        <a:buChar char="Ø"/>
        <a:defRPr sz="2000">
          <a:solidFill>
            <a:schemeClr val="tx2"/>
          </a:solidFill>
          <a:latin typeface="+mn-lt"/>
          <a:cs typeface="+mn-cs"/>
        </a:defRPr>
      </a:lvl6pPr>
      <a:lvl7pPr marL="2971800" indent="-228600" algn="l" rtl="0" fontAlgn="base">
        <a:spcBef>
          <a:spcPct val="20000"/>
        </a:spcBef>
        <a:spcAft>
          <a:spcPct val="0"/>
        </a:spcAft>
        <a:buClr>
          <a:srgbClr val="009999"/>
        </a:buClr>
        <a:buFont typeface="Wingdings" pitchFamily="2" charset="2"/>
        <a:buChar char="Ø"/>
        <a:defRPr sz="2000">
          <a:solidFill>
            <a:schemeClr val="tx2"/>
          </a:solidFill>
          <a:latin typeface="+mn-lt"/>
          <a:cs typeface="+mn-cs"/>
        </a:defRPr>
      </a:lvl7pPr>
      <a:lvl8pPr marL="3429000" indent="-228600" algn="l" rtl="0" fontAlgn="base">
        <a:spcBef>
          <a:spcPct val="20000"/>
        </a:spcBef>
        <a:spcAft>
          <a:spcPct val="0"/>
        </a:spcAft>
        <a:buClr>
          <a:srgbClr val="009999"/>
        </a:buClr>
        <a:buFont typeface="Wingdings" pitchFamily="2" charset="2"/>
        <a:buChar char="Ø"/>
        <a:defRPr sz="2000">
          <a:solidFill>
            <a:schemeClr val="tx2"/>
          </a:solidFill>
          <a:latin typeface="+mn-lt"/>
          <a:cs typeface="+mn-cs"/>
        </a:defRPr>
      </a:lvl8pPr>
      <a:lvl9pPr marL="3886200" indent="-228600" algn="l" rtl="0" fontAlgn="base">
        <a:spcBef>
          <a:spcPct val="20000"/>
        </a:spcBef>
        <a:spcAft>
          <a:spcPct val="0"/>
        </a:spcAft>
        <a:buClr>
          <a:srgbClr val="009999"/>
        </a:buClr>
        <a:buFont typeface="Wingdings" pitchFamily="2" charset="2"/>
        <a:buChar char="Ø"/>
        <a:defRPr sz="2000">
          <a:solidFill>
            <a:schemeClr val="tx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flickr.com/photos/richlegg/1954902083/"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edugoog.com/assertion-and-reason/question-answer/1.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71550" y="1268413"/>
            <a:ext cx="7772400" cy="1462087"/>
          </a:xfrm>
        </p:spPr>
        <p:txBody>
          <a:bodyPr/>
          <a:lstStyle/>
          <a:p>
            <a:pPr algn="ctr" eaLnBrk="1" hangingPunct="1"/>
            <a:r>
              <a:rPr lang="en-GB" sz="3600" dirty="0"/>
              <a:t>How to assess?</a:t>
            </a:r>
          </a:p>
        </p:txBody>
      </p:sp>
      <p:pic>
        <p:nvPicPr>
          <p:cNvPr id="3076" name="Picture 4" descr="Teacher, Teacher by LeggNet">
            <a:hlinkClick r:id="rId2" tooltip="Teacher, Teacher by LeggNe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005263"/>
            <a:ext cx="1720850"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jigsaw_puzz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7050" y="5300663"/>
            <a:ext cx="18002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sz="3600" dirty="0"/>
              <a:t>How ‘objective’?</a:t>
            </a:r>
          </a:p>
        </p:txBody>
      </p:sp>
      <p:pic>
        <p:nvPicPr>
          <p:cNvPr id="3074" name="Picture 2" descr="http://odysseus.calumet.yorku.ca/courses/1731/images/course/calvintes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132856"/>
            <a:ext cx="3888432" cy="44559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sz="3600" dirty="0"/>
              <a:t>Objective questions</a:t>
            </a:r>
          </a:p>
        </p:txBody>
      </p:sp>
      <p:sp>
        <p:nvSpPr>
          <p:cNvPr id="12291" name="Rectangle 3"/>
          <p:cNvSpPr>
            <a:spLocks noGrp="1" noChangeArrowheads="1"/>
          </p:cNvSpPr>
          <p:nvPr>
            <p:ph type="body" idx="1"/>
          </p:nvPr>
        </p:nvSpPr>
        <p:spPr>
          <a:xfrm>
            <a:off x="899592" y="2132856"/>
            <a:ext cx="7637462" cy="4176166"/>
          </a:xfrm>
        </p:spPr>
        <p:txBody>
          <a:bodyPr/>
          <a:lstStyle/>
          <a:p>
            <a:pPr marL="0" indent="0" eaLnBrk="1" hangingPunct="1">
              <a:buFont typeface="Wingdings" pitchFamily="2" charset="2"/>
              <a:buNone/>
            </a:pPr>
            <a:r>
              <a:rPr lang="en-GB" sz="2400" dirty="0"/>
              <a:t>Look at the </a:t>
            </a:r>
            <a:r>
              <a:rPr lang="en-GB" sz="2400" dirty="0" err="1"/>
              <a:t>handout</a:t>
            </a:r>
            <a:r>
              <a:rPr lang="en-GB" sz="2400" dirty="0"/>
              <a:t>, which gives examples of different formats for 'objective' questions.  Try answering each of the items given and think about what each one is demanding of you.</a:t>
            </a:r>
          </a:p>
          <a:p>
            <a:pPr marL="0" indent="0" eaLnBrk="1" hangingPunct="1">
              <a:buFont typeface="Wingdings" pitchFamily="2" charset="2"/>
              <a:buNone/>
            </a:pPr>
            <a:endParaRPr lang="en-GB" sz="1000" dirty="0"/>
          </a:p>
          <a:p>
            <a:pPr marL="0" indent="0" eaLnBrk="1" hangingPunct="1">
              <a:buFont typeface="Wingdings" pitchFamily="2" charset="2"/>
              <a:buNone/>
            </a:pPr>
            <a:r>
              <a:rPr lang="en-GB" sz="2400" dirty="0"/>
              <a:t>Now think about these issues: </a:t>
            </a:r>
          </a:p>
          <a:p>
            <a:pPr eaLnBrk="1" hangingPunct="1">
              <a:buFont typeface="Wingdings" pitchFamily="2" charset="2"/>
              <a:buNone/>
            </a:pPr>
            <a:endParaRPr lang="en-GB" sz="1200" dirty="0"/>
          </a:p>
          <a:p>
            <a:pPr eaLnBrk="1" hangingPunct="1"/>
            <a:r>
              <a:rPr lang="en-GB" sz="2400" dirty="0">
                <a:solidFill>
                  <a:srgbClr val="009999"/>
                </a:solidFill>
              </a:rPr>
              <a:t>What is 'objective' about these questions?</a:t>
            </a:r>
          </a:p>
          <a:p>
            <a:pPr eaLnBrk="1" hangingPunct="1">
              <a:buFont typeface="Wingdings" pitchFamily="2" charset="2"/>
              <a:buNone/>
            </a:pPr>
            <a:endParaRPr lang="en-GB" sz="1200" dirty="0">
              <a:solidFill>
                <a:srgbClr val="009999"/>
              </a:solidFill>
            </a:endParaRPr>
          </a:p>
          <a:p>
            <a:pPr eaLnBrk="1" hangingPunct="1"/>
            <a:r>
              <a:rPr lang="en-GB" sz="2400" dirty="0">
                <a:solidFill>
                  <a:srgbClr val="009999"/>
                </a:solidFill>
              </a:rPr>
              <a:t>What basic skills do all of these questions demand compared to essay-type questions?</a:t>
            </a:r>
          </a:p>
        </p:txBody>
      </p:sp>
    </p:spTree>
    <p:extLst>
      <p:ext uri="{BB962C8B-B14F-4D97-AF65-F5344CB8AC3E}">
        <p14:creationId xmlns:p14="http://schemas.microsoft.com/office/powerpoint/2010/main" val="2676304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sz="3600" dirty="0"/>
              <a:t>Multiple choice and True/False items</a:t>
            </a:r>
          </a:p>
        </p:txBody>
      </p:sp>
      <p:sp>
        <p:nvSpPr>
          <p:cNvPr id="14339" name="Rectangle 3"/>
          <p:cNvSpPr>
            <a:spLocks noGrp="1" noChangeArrowheads="1"/>
          </p:cNvSpPr>
          <p:nvPr>
            <p:ph type="body" idx="1"/>
          </p:nvPr>
        </p:nvSpPr>
        <p:spPr>
          <a:xfrm>
            <a:off x="900113" y="2060575"/>
            <a:ext cx="7772400" cy="4114800"/>
          </a:xfrm>
        </p:spPr>
        <p:txBody>
          <a:bodyPr/>
          <a:lstStyle/>
          <a:p>
            <a:pPr eaLnBrk="1" hangingPunct="1"/>
            <a:r>
              <a:rPr lang="en-GB" sz="2400"/>
              <a:t>In terms of Bloom's taxonomy, what are these items testing?</a:t>
            </a:r>
          </a:p>
          <a:p>
            <a:pPr eaLnBrk="1" hangingPunct="1">
              <a:buFont typeface="Wingdings" pitchFamily="2" charset="2"/>
              <a:buNone/>
            </a:pPr>
            <a:endParaRPr lang="en-GB" sz="2400"/>
          </a:p>
          <a:p>
            <a:pPr eaLnBrk="1" hangingPunct="1"/>
            <a:r>
              <a:rPr lang="en-GB" sz="2400"/>
              <a:t>What answering strategy might such items encourage?</a:t>
            </a:r>
            <a:br>
              <a:rPr lang="en-GB" sz="2400"/>
            </a:br>
            <a:endParaRPr lang="en-GB" sz="2400"/>
          </a:p>
          <a:p>
            <a:pPr eaLnBrk="1" hangingPunct="1"/>
            <a:r>
              <a:rPr lang="en-GB" sz="2400"/>
              <a:t>Can anything be done in marking such items to discourage this strategy or to penalise students for adopting it?</a:t>
            </a:r>
            <a:br>
              <a:rPr lang="en-GB" sz="2400"/>
            </a:br>
            <a:endParaRPr lang="en-GB"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sz="3600"/>
              <a:t>Matching Pairs</a:t>
            </a:r>
          </a:p>
        </p:txBody>
      </p:sp>
      <p:sp>
        <p:nvSpPr>
          <p:cNvPr id="15363" name="Rectangle 3"/>
          <p:cNvSpPr>
            <a:spLocks noGrp="1" noChangeArrowheads="1"/>
          </p:cNvSpPr>
          <p:nvPr>
            <p:ph type="body" idx="1"/>
          </p:nvPr>
        </p:nvSpPr>
        <p:spPr>
          <a:xfrm>
            <a:off x="900113" y="2060575"/>
            <a:ext cx="7772400" cy="2448545"/>
          </a:xfrm>
        </p:spPr>
        <p:txBody>
          <a:bodyPr/>
          <a:lstStyle/>
          <a:p>
            <a:pPr eaLnBrk="1" hangingPunct="1"/>
            <a:r>
              <a:rPr lang="en-GB" sz="2400" dirty="0"/>
              <a:t>In </a:t>
            </a:r>
            <a:r>
              <a:rPr lang="en-GB" sz="2400" dirty="0" err="1"/>
              <a:t>Bloomian</a:t>
            </a:r>
            <a:r>
              <a:rPr lang="en-GB" sz="2400" dirty="0"/>
              <a:t> terms, what are these items testing?</a:t>
            </a:r>
          </a:p>
          <a:p>
            <a:pPr eaLnBrk="1" hangingPunct="1">
              <a:buFont typeface="Wingdings" pitchFamily="2" charset="2"/>
              <a:buNone/>
            </a:pPr>
            <a:endParaRPr lang="en-GB" sz="2400" dirty="0"/>
          </a:p>
          <a:p>
            <a:pPr eaLnBrk="1" hangingPunct="1"/>
            <a:r>
              <a:rPr lang="en-GB" sz="2400" dirty="0"/>
              <a:t>What weakness in the first item does the second item deal with?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sz="3600"/>
              <a:t>Multiple completion</a:t>
            </a:r>
          </a:p>
        </p:txBody>
      </p:sp>
      <p:sp>
        <p:nvSpPr>
          <p:cNvPr id="16387" name="Rectangle 3"/>
          <p:cNvSpPr>
            <a:spLocks noGrp="1" noChangeArrowheads="1"/>
          </p:cNvSpPr>
          <p:nvPr>
            <p:ph type="body" idx="1"/>
          </p:nvPr>
        </p:nvSpPr>
        <p:spPr>
          <a:xfrm>
            <a:off x="755650" y="2133600"/>
            <a:ext cx="7772400" cy="4114800"/>
          </a:xfrm>
        </p:spPr>
        <p:txBody>
          <a:bodyPr/>
          <a:lstStyle/>
          <a:p>
            <a:pPr eaLnBrk="1" hangingPunct="1"/>
            <a:r>
              <a:rPr lang="en-GB" sz="2400"/>
              <a:t>In terms of Bloom's taxonomy, what is this item testing?</a:t>
            </a:r>
          </a:p>
          <a:p>
            <a:pPr eaLnBrk="1" hangingPunct="1">
              <a:buFont typeface="Wingdings" pitchFamily="2" charset="2"/>
              <a:buNone/>
            </a:pPr>
            <a:endParaRPr lang="en-GB" sz="2400"/>
          </a:p>
          <a:p>
            <a:pPr eaLnBrk="1" hangingPunct="1"/>
            <a:r>
              <a:rPr lang="en-GB" sz="2400"/>
              <a:t>Does this form have any advantage over asking the pupils to write the correct answer in the space provided?</a:t>
            </a:r>
            <a:r>
              <a:rPr lang="en-GB"/>
              <a:t> </a:t>
            </a:r>
            <a:br>
              <a:rPr lang="en-GB"/>
            </a:br>
            <a:br>
              <a:rPr lang="en-GB"/>
            </a:br>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sz="3600" dirty="0">
                <a:hlinkClick r:id="rId3"/>
              </a:rPr>
              <a:t>Assertion–Reason</a:t>
            </a:r>
            <a:endParaRPr lang="en-GB" sz="3600" dirty="0"/>
          </a:p>
        </p:txBody>
      </p:sp>
      <p:sp>
        <p:nvSpPr>
          <p:cNvPr id="17411" name="Rectangle 3"/>
          <p:cNvSpPr>
            <a:spLocks noGrp="1" noChangeArrowheads="1"/>
          </p:cNvSpPr>
          <p:nvPr>
            <p:ph type="body" idx="1"/>
          </p:nvPr>
        </p:nvSpPr>
        <p:spPr>
          <a:xfrm>
            <a:off x="827088" y="2060575"/>
            <a:ext cx="7772400" cy="4114800"/>
          </a:xfrm>
        </p:spPr>
        <p:txBody>
          <a:bodyPr/>
          <a:lstStyle/>
          <a:p>
            <a:pPr eaLnBrk="1" hangingPunct="1"/>
            <a:r>
              <a:rPr lang="en-GB" sz="2400" dirty="0"/>
              <a:t>In terms of Bloom's taxonomy, what is this item testing?  What else – perhaps not on Bloom's scheme – does it demand?</a:t>
            </a:r>
          </a:p>
          <a:p>
            <a:pPr eaLnBrk="1" hangingPunct="1">
              <a:buFont typeface="Wingdings" pitchFamily="2" charset="2"/>
              <a:buNone/>
            </a:pPr>
            <a:endParaRPr lang="en-GB" sz="2400" dirty="0"/>
          </a:p>
          <a:p>
            <a:pPr eaLnBrk="1" hangingPunct="1"/>
            <a:r>
              <a:rPr lang="en-GB" sz="2400" dirty="0"/>
              <a:t>In what other way could the same cognitive skill be tested?  What are the advantages and disadvantages of each form? </a:t>
            </a:r>
            <a:br>
              <a:rPr lang="en-GB" sz="2400" dirty="0"/>
            </a:br>
            <a:endParaRPr lang="en-GB" sz="2400" dirty="0"/>
          </a:p>
          <a:p>
            <a:pPr eaLnBrk="1" hangingPunct="1"/>
            <a:r>
              <a:rPr lang="en-GB" sz="2400" dirty="0"/>
              <a:t>If either the Assertion or the Reason is False, is the item still testing the same cognitive skill? </a:t>
            </a:r>
            <a:br>
              <a:rPr lang="en-GB" sz="2400" dirty="0"/>
            </a:br>
            <a:endParaRPr lang="en-GB"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sz="3600"/>
              <a:t>Paired statements</a:t>
            </a:r>
          </a:p>
        </p:txBody>
      </p:sp>
      <p:sp>
        <p:nvSpPr>
          <p:cNvPr id="18435" name="Rectangle 3"/>
          <p:cNvSpPr>
            <a:spLocks noGrp="1" noChangeArrowheads="1"/>
          </p:cNvSpPr>
          <p:nvPr>
            <p:ph type="body" idx="1"/>
          </p:nvPr>
        </p:nvSpPr>
        <p:spPr>
          <a:xfrm>
            <a:off x="900113" y="2060575"/>
            <a:ext cx="7772400" cy="4114800"/>
          </a:xfrm>
        </p:spPr>
        <p:txBody>
          <a:bodyPr/>
          <a:lstStyle/>
          <a:p>
            <a:pPr eaLnBrk="1" hangingPunct="1"/>
            <a:r>
              <a:rPr lang="en-GB" sz="2400"/>
              <a:t>In terms of Bloom's taxonomy, what cognitive skill(s) are these items testing?</a:t>
            </a:r>
          </a:p>
          <a:p>
            <a:pPr eaLnBrk="1" hangingPunct="1">
              <a:buFont typeface="Wingdings" pitchFamily="2" charset="2"/>
              <a:buNone/>
            </a:pPr>
            <a:endParaRPr lang="en-GB" sz="2400"/>
          </a:p>
          <a:p>
            <a:pPr eaLnBrk="1" hangingPunct="1"/>
            <a:r>
              <a:rPr lang="en-GB" sz="2400"/>
              <a:t>How successful do you think the items are in revealing whether the person answering them has actually demonstrated this cognitive skill?  Could answers actually reflect a knowledge of empirical facts rather than any reasoning? </a:t>
            </a:r>
            <a:br>
              <a:rPr lang="en-GB" sz="2400"/>
            </a:br>
            <a:endParaRPr lang="en-GB"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sz="3600" dirty="0"/>
              <a:t>Advantages of objective questions</a:t>
            </a:r>
          </a:p>
        </p:txBody>
      </p:sp>
      <p:sp>
        <p:nvSpPr>
          <p:cNvPr id="19459" name="Rectangle 3"/>
          <p:cNvSpPr>
            <a:spLocks noGrp="1" noChangeArrowheads="1"/>
          </p:cNvSpPr>
          <p:nvPr>
            <p:ph type="body" idx="1"/>
          </p:nvPr>
        </p:nvSpPr>
        <p:spPr>
          <a:xfrm>
            <a:off x="755576" y="2132856"/>
            <a:ext cx="7772400" cy="4464496"/>
          </a:xfrm>
        </p:spPr>
        <p:txBody>
          <a:bodyPr/>
          <a:lstStyle/>
          <a:p>
            <a:pPr eaLnBrk="1" hangingPunct="1"/>
            <a:r>
              <a:rPr lang="en-GB" sz="2400" dirty="0"/>
              <a:t>Good for testing lower order cognitive skills e.g. recall</a:t>
            </a:r>
          </a:p>
          <a:p>
            <a:pPr eaLnBrk="1" hangingPunct="1">
              <a:buFont typeface="Wingdings" pitchFamily="2" charset="2"/>
              <a:buNone/>
            </a:pPr>
            <a:endParaRPr lang="en-GB" sz="1000" dirty="0"/>
          </a:p>
          <a:p>
            <a:pPr eaLnBrk="1" hangingPunct="1"/>
            <a:r>
              <a:rPr lang="en-GB" sz="2400" dirty="0"/>
              <a:t>Large number of items can be answered in short time</a:t>
            </a:r>
          </a:p>
          <a:p>
            <a:pPr eaLnBrk="1" hangingPunct="1">
              <a:buFont typeface="Wingdings" pitchFamily="2" charset="2"/>
              <a:buNone/>
            </a:pPr>
            <a:endParaRPr lang="en-GB" sz="1000" dirty="0"/>
          </a:p>
          <a:p>
            <a:pPr eaLnBrk="1" hangingPunct="1"/>
            <a:r>
              <a:rPr lang="en-GB" sz="2400" dirty="0"/>
              <a:t>Knowledge of a wide area of a subject (or domain) can be sampled</a:t>
            </a:r>
          </a:p>
          <a:p>
            <a:pPr eaLnBrk="1" hangingPunct="1">
              <a:buFont typeface="Wingdings" pitchFamily="2" charset="2"/>
              <a:buNone/>
            </a:pPr>
            <a:endParaRPr lang="en-GB" sz="1000" dirty="0"/>
          </a:p>
          <a:p>
            <a:pPr eaLnBrk="1" hangingPunct="1"/>
            <a:r>
              <a:rPr lang="en-GB" sz="2400" dirty="0"/>
              <a:t>Large number of items can be marked quickly</a:t>
            </a:r>
          </a:p>
          <a:p>
            <a:pPr eaLnBrk="1" hangingPunct="1">
              <a:buFont typeface="Wingdings" pitchFamily="2" charset="2"/>
              <a:buNone/>
            </a:pPr>
            <a:endParaRPr lang="en-GB" sz="1000" dirty="0"/>
          </a:p>
          <a:p>
            <a:pPr eaLnBrk="1" hangingPunct="1"/>
            <a:r>
              <a:rPr lang="en-GB" sz="2400" dirty="0"/>
              <a:t>Marking requires no expertise and could be done by machine </a:t>
            </a:r>
          </a:p>
          <a:p>
            <a:pPr eaLnBrk="1" hangingPunct="1">
              <a:buFont typeface="Wingdings" pitchFamily="2" charset="2"/>
              <a:buNone/>
            </a:pPr>
            <a:endParaRPr lang="en-GB" sz="1200" dirty="0"/>
          </a:p>
          <a:p>
            <a:pPr eaLnBrk="1" hangingPunct="1"/>
            <a:r>
              <a:rPr lang="en-GB" sz="2400" dirty="0"/>
              <a:t>No (?) examiner ‘bias’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9">
                                            <p:txEl>
                                              <p:pRg st="2" end="2"/>
                                            </p:txEl>
                                          </p:spTgt>
                                        </p:tgtEl>
                                        <p:attrNameLst>
                                          <p:attrName>style.visibility</p:attrName>
                                        </p:attrNameLst>
                                      </p:cBhvr>
                                      <p:to>
                                        <p:strVal val="visible"/>
                                      </p:to>
                                    </p:set>
                                    <p:animEffect transition="in" filter="fade">
                                      <p:cBhvr>
                                        <p:cTn id="12" dur="500"/>
                                        <p:tgtEl>
                                          <p:spTgt spid="1945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59">
                                            <p:txEl>
                                              <p:pRg st="4" end="4"/>
                                            </p:txEl>
                                          </p:spTgt>
                                        </p:tgtEl>
                                        <p:attrNameLst>
                                          <p:attrName>style.visibility</p:attrName>
                                        </p:attrNameLst>
                                      </p:cBhvr>
                                      <p:to>
                                        <p:strVal val="visible"/>
                                      </p:to>
                                    </p:set>
                                    <p:animEffect transition="in" filter="fade">
                                      <p:cBhvr>
                                        <p:cTn id="17" dur="500"/>
                                        <p:tgtEl>
                                          <p:spTgt spid="1945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459">
                                            <p:txEl>
                                              <p:pRg st="6" end="6"/>
                                            </p:txEl>
                                          </p:spTgt>
                                        </p:tgtEl>
                                        <p:attrNameLst>
                                          <p:attrName>style.visibility</p:attrName>
                                        </p:attrNameLst>
                                      </p:cBhvr>
                                      <p:to>
                                        <p:strVal val="visible"/>
                                      </p:to>
                                    </p:set>
                                    <p:animEffect transition="in" filter="fade">
                                      <p:cBhvr>
                                        <p:cTn id="22" dur="500"/>
                                        <p:tgtEl>
                                          <p:spTgt spid="1945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459">
                                            <p:txEl>
                                              <p:pRg st="8" end="8"/>
                                            </p:txEl>
                                          </p:spTgt>
                                        </p:tgtEl>
                                        <p:attrNameLst>
                                          <p:attrName>style.visibility</p:attrName>
                                        </p:attrNameLst>
                                      </p:cBhvr>
                                      <p:to>
                                        <p:strVal val="visible"/>
                                      </p:to>
                                    </p:set>
                                    <p:animEffect transition="in" filter="fade">
                                      <p:cBhvr>
                                        <p:cTn id="27" dur="500"/>
                                        <p:tgtEl>
                                          <p:spTgt spid="19459">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459">
                                            <p:txEl>
                                              <p:pRg st="10" end="10"/>
                                            </p:txEl>
                                          </p:spTgt>
                                        </p:tgtEl>
                                        <p:attrNameLst>
                                          <p:attrName>style.visibility</p:attrName>
                                        </p:attrNameLst>
                                      </p:cBhvr>
                                      <p:to>
                                        <p:strVal val="visible"/>
                                      </p:to>
                                    </p:set>
                                    <p:animEffect transition="in" filter="fade">
                                      <p:cBhvr>
                                        <p:cTn id="32" dur="500"/>
                                        <p:tgtEl>
                                          <p:spTgt spid="1945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GB" sz="3600" dirty="0"/>
              <a:t>Disadvantages of objective questions</a:t>
            </a:r>
          </a:p>
        </p:txBody>
      </p:sp>
      <p:sp>
        <p:nvSpPr>
          <p:cNvPr id="20483" name="Rectangle 3"/>
          <p:cNvSpPr>
            <a:spLocks noGrp="1" noChangeArrowheads="1"/>
          </p:cNvSpPr>
          <p:nvPr>
            <p:ph type="body" idx="1"/>
          </p:nvPr>
        </p:nvSpPr>
        <p:spPr>
          <a:xfrm>
            <a:off x="971550" y="1916113"/>
            <a:ext cx="7772400" cy="4114800"/>
          </a:xfrm>
        </p:spPr>
        <p:txBody>
          <a:bodyPr/>
          <a:lstStyle/>
          <a:p>
            <a:pPr eaLnBrk="1" hangingPunct="1"/>
            <a:r>
              <a:rPr lang="en-GB" sz="2400" dirty="0"/>
              <a:t>Provide no evidence of the processes by which an answer has actually been chosen</a:t>
            </a:r>
          </a:p>
          <a:p>
            <a:pPr eaLnBrk="1" hangingPunct="1">
              <a:buFont typeface="Wingdings" pitchFamily="2" charset="2"/>
              <a:buNone/>
            </a:pPr>
            <a:endParaRPr lang="en-GB" sz="1200" dirty="0"/>
          </a:p>
          <a:p>
            <a:pPr eaLnBrk="1" hangingPunct="1"/>
            <a:r>
              <a:rPr lang="en-GB" sz="2400" dirty="0"/>
              <a:t>‘Guessing factor’</a:t>
            </a:r>
          </a:p>
          <a:p>
            <a:pPr eaLnBrk="1" hangingPunct="1">
              <a:buFont typeface="Wingdings" pitchFamily="2" charset="2"/>
              <a:buNone/>
            </a:pPr>
            <a:endParaRPr lang="en-GB" sz="1200" dirty="0"/>
          </a:p>
          <a:p>
            <a:pPr eaLnBrk="1" hangingPunct="1"/>
            <a:r>
              <a:rPr lang="en-GB" sz="2400" dirty="0"/>
              <a:t>Difficult to use for testing higher order skills</a:t>
            </a:r>
          </a:p>
          <a:p>
            <a:pPr eaLnBrk="1" hangingPunct="1"/>
            <a:endParaRPr lang="en-GB" sz="1200" dirty="0"/>
          </a:p>
          <a:p>
            <a:pPr eaLnBrk="1" hangingPunct="1"/>
            <a:r>
              <a:rPr lang="en-GB" sz="2400" dirty="0"/>
              <a:t>Are only objective if carefully set (bias can creep in through setting)</a:t>
            </a:r>
          </a:p>
          <a:p>
            <a:pPr eaLnBrk="1" hangingPunct="1"/>
            <a:endParaRPr lang="en-GB" sz="1200" dirty="0"/>
          </a:p>
          <a:p>
            <a:pPr eaLnBrk="1" hangingPunct="1"/>
            <a:r>
              <a:rPr lang="en-GB" sz="2400" dirty="0"/>
              <a:t>Construction of good items is difficult and demands expertise (e.g. ambiguity of language, certainty of only one correct response)</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3">
                                            <p:txEl>
                                              <p:pRg st="2" end="2"/>
                                            </p:txEl>
                                          </p:spTgt>
                                        </p:tgtEl>
                                        <p:attrNameLst>
                                          <p:attrName>style.visibility</p:attrName>
                                        </p:attrNameLst>
                                      </p:cBhvr>
                                      <p:to>
                                        <p:strVal val="visible"/>
                                      </p:to>
                                    </p:set>
                                    <p:animEffect transition="in" filter="fade">
                                      <p:cBhvr>
                                        <p:cTn id="12" dur="500"/>
                                        <p:tgtEl>
                                          <p:spTgt spid="2048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83">
                                            <p:txEl>
                                              <p:pRg st="4" end="4"/>
                                            </p:txEl>
                                          </p:spTgt>
                                        </p:tgtEl>
                                        <p:attrNameLst>
                                          <p:attrName>style.visibility</p:attrName>
                                        </p:attrNameLst>
                                      </p:cBhvr>
                                      <p:to>
                                        <p:strVal val="visible"/>
                                      </p:to>
                                    </p:set>
                                    <p:animEffect transition="in" filter="fade">
                                      <p:cBhvr>
                                        <p:cTn id="17" dur="500"/>
                                        <p:tgtEl>
                                          <p:spTgt spid="2048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483">
                                            <p:txEl>
                                              <p:pRg st="6" end="6"/>
                                            </p:txEl>
                                          </p:spTgt>
                                        </p:tgtEl>
                                        <p:attrNameLst>
                                          <p:attrName>style.visibility</p:attrName>
                                        </p:attrNameLst>
                                      </p:cBhvr>
                                      <p:to>
                                        <p:strVal val="visible"/>
                                      </p:to>
                                    </p:set>
                                    <p:animEffect transition="in" filter="fade">
                                      <p:cBhvr>
                                        <p:cTn id="22" dur="500"/>
                                        <p:tgtEl>
                                          <p:spTgt spid="2048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483">
                                            <p:txEl>
                                              <p:pRg st="8" end="8"/>
                                            </p:txEl>
                                          </p:spTgt>
                                        </p:tgtEl>
                                        <p:attrNameLst>
                                          <p:attrName>style.visibility</p:attrName>
                                        </p:attrNameLst>
                                      </p:cBhvr>
                                      <p:to>
                                        <p:strVal val="visible"/>
                                      </p:to>
                                    </p:set>
                                    <p:animEffect transition="in" filter="fade">
                                      <p:cBhvr>
                                        <p:cTn id="27" dur="500"/>
                                        <p:tgtEl>
                                          <p:spTgt spid="2048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Grp="1" noChangeAspect="1" noChangeArrowheads="1"/>
          </p:cNvPicPr>
          <p:nvPr>
            <p:ph type="body" idx="1"/>
          </p:nvPr>
        </p:nvPicPr>
        <p:blipFill rotWithShape="1">
          <a:blip r:embed="rId2" cstate="print">
            <a:extLst>
              <a:ext uri="{28A0092B-C50C-407E-A947-70E740481C1C}">
                <a14:useLocalDpi xmlns:a14="http://schemas.microsoft.com/office/drawing/2010/main" val="0"/>
              </a:ext>
            </a:extLst>
          </a:blip>
          <a:srcRect r="9488" b="16024"/>
          <a:stretch/>
        </p:blipFill>
        <p:spPr>
          <a:xfrm>
            <a:off x="2627784" y="2132856"/>
            <a:ext cx="4032176" cy="4464595"/>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altLang="en-US"/>
              <a:t>Modes of assessment</a:t>
            </a:r>
          </a:p>
        </p:txBody>
      </p:sp>
      <p:sp>
        <p:nvSpPr>
          <p:cNvPr id="14339" name="Rectangle 3"/>
          <p:cNvSpPr>
            <a:spLocks noGrp="1" noChangeArrowheads="1"/>
          </p:cNvSpPr>
          <p:nvPr>
            <p:ph type="body" idx="1"/>
          </p:nvPr>
        </p:nvSpPr>
        <p:spPr/>
        <p:txBody>
          <a:bodyPr/>
          <a:lstStyle/>
          <a:p>
            <a:pPr marL="0" indent="3175" eaLnBrk="1" hangingPunct="1">
              <a:lnSpc>
                <a:spcPct val="80000"/>
              </a:lnSpc>
              <a:buFont typeface="Wingdings" pitchFamily="2" charset="2"/>
              <a:buNone/>
            </a:pPr>
            <a:r>
              <a:rPr lang="en-GB" altLang="en-US" sz="2400" dirty="0"/>
              <a:t>Mode may be seen as an organising principle or a reference point. Examples of modes of assessment (which may overlap):</a:t>
            </a:r>
          </a:p>
          <a:p>
            <a:pPr marL="0" indent="3175" eaLnBrk="1" hangingPunct="1">
              <a:lnSpc>
                <a:spcPct val="80000"/>
              </a:lnSpc>
              <a:buFont typeface="Wingdings" pitchFamily="2" charset="2"/>
              <a:buNone/>
            </a:pPr>
            <a:endParaRPr lang="en-GB" altLang="en-US" sz="2400" dirty="0"/>
          </a:p>
          <a:p>
            <a:pPr marL="541338" indent="-538163" eaLnBrk="1" hangingPunct="1">
              <a:lnSpc>
                <a:spcPct val="80000"/>
              </a:lnSpc>
            </a:pPr>
            <a:r>
              <a:rPr lang="en-GB" altLang="en-US" sz="2400" dirty="0"/>
              <a:t>formal ~ informal</a:t>
            </a:r>
          </a:p>
          <a:p>
            <a:pPr marL="541338" indent="-538163" eaLnBrk="1" hangingPunct="1">
              <a:lnSpc>
                <a:spcPct val="80000"/>
              </a:lnSpc>
            </a:pPr>
            <a:r>
              <a:rPr lang="en-GB" altLang="en-US" sz="2400" dirty="0"/>
              <a:t>internal ~ external</a:t>
            </a:r>
          </a:p>
          <a:p>
            <a:pPr marL="541338" indent="-538163" eaLnBrk="1" hangingPunct="1">
              <a:lnSpc>
                <a:spcPct val="80000"/>
              </a:lnSpc>
            </a:pPr>
            <a:r>
              <a:rPr lang="en-GB" altLang="en-US" sz="2400" dirty="0"/>
              <a:t>process ~ product</a:t>
            </a:r>
          </a:p>
          <a:p>
            <a:pPr marL="541338" indent="-538163" eaLnBrk="1" hangingPunct="1">
              <a:lnSpc>
                <a:spcPct val="80000"/>
              </a:lnSpc>
            </a:pPr>
            <a:r>
              <a:rPr lang="en-GB" altLang="en-US" sz="2400" dirty="0"/>
              <a:t>continuous ~ terminal</a:t>
            </a:r>
          </a:p>
          <a:p>
            <a:pPr marL="541338" indent="-538163" eaLnBrk="1" hangingPunct="1">
              <a:lnSpc>
                <a:spcPct val="80000"/>
              </a:lnSpc>
            </a:pPr>
            <a:r>
              <a:rPr lang="en-GB" altLang="en-US" sz="2400" dirty="0"/>
              <a:t>summative ~ formative</a:t>
            </a:r>
          </a:p>
          <a:p>
            <a:pPr marL="541338" indent="-538163" eaLnBrk="1" hangingPunct="1">
              <a:lnSpc>
                <a:spcPct val="80000"/>
              </a:lnSpc>
            </a:pPr>
            <a:r>
              <a:rPr lang="en-GB" altLang="en-US" sz="2400" dirty="0"/>
              <a:t>norm-referenced ~ criterion-referenced</a:t>
            </a:r>
          </a:p>
          <a:p>
            <a:pPr marL="541338" indent="-538163" eaLnBrk="1" hangingPunct="1">
              <a:lnSpc>
                <a:spcPct val="80000"/>
              </a:lnSpc>
            </a:pPr>
            <a:r>
              <a:rPr lang="en-GB" altLang="en-US" sz="2400" dirty="0"/>
              <a:t>idiographic (individual) ~ nomothetic (group)</a:t>
            </a:r>
          </a:p>
        </p:txBody>
      </p:sp>
    </p:spTree>
    <p:extLst>
      <p:ext uri="{BB962C8B-B14F-4D97-AF65-F5344CB8AC3E}">
        <p14:creationId xmlns:p14="http://schemas.microsoft.com/office/powerpoint/2010/main" val="29791009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fade">
                                      <p:cBhvr>
                                        <p:cTn id="12" dur="500"/>
                                        <p:tgtEl>
                                          <p:spTgt spid="1433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3" end="3"/>
                                            </p:txEl>
                                          </p:spTgt>
                                        </p:tgtEl>
                                        <p:attrNameLst>
                                          <p:attrName>style.visibility</p:attrName>
                                        </p:attrNameLst>
                                      </p:cBhvr>
                                      <p:to>
                                        <p:strVal val="visible"/>
                                      </p:to>
                                    </p:set>
                                    <p:animEffect transition="in" filter="fade">
                                      <p:cBhvr>
                                        <p:cTn id="17" dur="500"/>
                                        <p:tgtEl>
                                          <p:spTgt spid="1433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339">
                                            <p:txEl>
                                              <p:pRg st="4" end="4"/>
                                            </p:txEl>
                                          </p:spTgt>
                                        </p:tgtEl>
                                        <p:attrNameLst>
                                          <p:attrName>style.visibility</p:attrName>
                                        </p:attrNameLst>
                                      </p:cBhvr>
                                      <p:to>
                                        <p:strVal val="visible"/>
                                      </p:to>
                                    </p:set>
                                    <p:animEffect transition="in" filter="fade">
                                      <p:cBhvr>
                                        <p:cTn id="22" dur="500"/>
                                        <p:tgtEl>
                                          <p:spTgt spid="1433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339">
                                            <p:txEl>
                                              <p:pRg st="5" end="5"/>
                                            </p:txEl>
                                          </p:spTgt>
                                        </p:tgtEl>
                                        <p:attrNameLst>
                                          <p:attrName>style.visibility</p:attrName>
                                        </p:attrNameLst>
                                      </p:cBhvr>
                                      <p:to>
                                        <p:strVal val="visible"/>
                                      </p:to>
                                    </p:set>
                                    <p:animEffect transition="in" filter="fade">
                                      <p:cBhvr>
                                        <p:cTn id="27" dur="500"/>
                                        <p:tgtEl>
                                          <p:spTgt spid="14339">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339">
                                            <p:txEl>
                                              <p:pRg st="6" end="6"/>
                                            </p:txEl>
                                          </p:spTgt>
                                        </p:tgtEl>
                                        <p:attrNameLst>
                                          <p:attrName>style.visibility</p:attrName>
                                        </p:attrNameLst>
                                      </p:cBhvr>
                                      <p:to>
                                        <p:strVal val="visible"/>
                                      </p:to>
                                    </p:set>
                                    <p:animEffect transition="in" filter="fade">
                                      <p:cBhvr>
                                        <p:cTn id="32" dur="500"/>
                                        <p:tgtEl>
                                          <p:spTgt spid="14339">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339">
                                            <p:txEl>
                                              <p:pRg st="7" end="7"/>
                                            </p:txEl>
                                          </p:spTgt>
                                        </p:tgtEl>
                                        <p:attrNameLst>
                                          <p:attrName>style.visibility</p:attrName>
                                        </p:attrNameLst>
                                      </p:cBhvr>
                                      <p:to>
                                        <p:strVal val="visible"/>
                                      </p:to>
                                    </p:set>
                                    <p:animEffect transition="in" filter="fade">
                                      <p:cBhvr>
                                        <p:cTn id="37" dur="500"/>
                                        <p:tgtEl>
                                          <p:spTgt spid="14339">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339">
                                            <p:txEl>
                                              <p:pRg st="8" end="8"/>
                                            </p:txEl>
                                          </p:spTgt>
                                        </p:tgtEl>
                                        <p:attrNameLst>
                                          <p:attrName>style.visibility</p:attrName>
                                        </p:attrNameLst>
                                      </p:cBhvr>
                                      <p:to>
                                        <p:strVal val="visible"/>
                                      </p:to>
                                    </p:set>
                                    <p:animEffect transition="in" filter="fade">
                                      <p:cBhvr>
                                        <p:cTn id="42" dur="500"/>
                                        <p:tgtEl>
                                          <p:spTgt spid="143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p:txBody>
          <a:bodyPr/>
          <a:lstStyle/>
          <a:p>
            <a:pPr marL="609600" indent="-609600" eaLnBrk="1" hangingPunct="1">
              <a:buFont typeface="Wingdings" pitchFamily="2" charset="2"/>
              <a:buNone/>
            </a:pPr>
            <a:r>
              <a:rPr lang="en-GB" sz="2400" dirty="0"/>
              <a:t>What was ‘The Great Awakening’?</a:t>
            </a:r>
          </a:p>
          <a:p>
            <a:pPr marL="609600" indent="-609600" eaLnBrk="1" hangingPunct="1">
              <a:buFont typeface="Wingdings" pitchFamily="2" charset="2"/>
              <a:buNone/>
            </a:pPr>
            <a:endParaRPr lang="en-GB" sz="2400" dirty="0"/>
          </a:p>
          <a:p>
            <a:pPr marL="609600" indent="-609600" eaLnBrk="1" hangingPunct="1">
              <a:buFont typeface="Wingdings" pitchFamily="2" charset="2"/>
              <a:buAutoNum type="alphaLcParenBoth"/>
            </a:pPr>
            <a:r>
              <a:rPr lang="en-GB" sz="2400" dirty="0"/>
              <a:t>Having a strong, black coffee</a:t>
            </a:r>
          </a:p>
          <a:p>
            <a:pPr marL="609600" indent="-609600" eaLnBrk="1" hangingPunct="1">
              <a:buFont typeface="Wingdings" pitchFamily="2" charset="2"/>
              <a:buAutoNum type="alphaLcParenBoth"/>
            </a:pPr>
            <a:r>
              <a:rPr lang="en-GB" sz="2400" dirty="0"/>
              <a:t>An early morning radio show</a:t>
            </a:r>
          </a:p>
          <a:p>
            <a:pPr marL="609600" indent="-609600" eaLnBrk="1" hangingPunct="1">
              <a:buFont typeface="Wingdings" pitchFamily="2" charset="2"/>
              <a:buAutoNum type="alphaLcParenBoth"/>
            </a:pPr>
            <a:r>
              <a:rPr lang="en-GB" sz="2400" dirty="0"/>
              <a:t>A parent’s attempt to wake a teenage child for school</a:t>
            </a:r>
          </a:p>
          <a:p>
            <a:pPr marL="609600" indent="-609600" eaLnBrk="1" hangingPunct="1">
              <a:buFont typeface="Wingdings" pitchFamily="2" charset="2"/>
              <a:buAutoNum type="alphaLcParenBoth"/>
            </a:pPr>
            <a:r>
              <a:rPr lang="en-GB" sz="2400" dirty="0"/>
              <a:t>A dramatic religious revival in Anglo-American history.</a:t>
            </a:r>
            <a:endParaRPr lang="en-GB" dirty="0"/>
          </a:p>
        </p:txBody>
      </p:sp>
      <p:sp>
        <p:nvSpPr>
          <p:cNvPr id="4" name="Rectangle 2"/>
          <p:cNvSpPr>
            <a:spLocks noGrp="1" noChangeArrowheads="1"/>
          </p:cNvSpPr>
          <p:nvPr>
            <p:ph type="title"/>
          </p:nvPr>
        </p:nvSpPr>
        <p:spPr>
          <a:xfrm>
            <a:off x="1150938" y="214313"/>
            <a:ext cx="7793037" cy="1462087"/>
          </a:xfrm>
        </p:spPr>
        <p:txBody>
          <a:bodyPr/>
          <a:lstStyle/>
          <a:p>
            <a:pPr eaLnBrk="1" hangingPunct="1"/>
            <a:r>
              <a:rPr lang="en-GB" sz="3600" dirty="0"/>
              <a:t>Writing a ‘Good’ Objective Item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GB" sz="3600" dirty="0"/>
              <a:t>Writing a ‘Good’ Objective Item</a:t>
            </a:r>
          </a:p>
        </p:txBody>
      </p:sp>
      <p:sp>
        <p:nvSpPr>
          <p:cNvPr id="22531" name="Rectangle 3"/>
          <p:cNvSpPr>
            <a:spLocks noGrp="1" noChangeArrowheads="1"/>
          </p:cNvSpPr>
          <p:nvPr>
            <p:ph type="body" idx="1"/>
          </p:nvPr>
        </p:nvSpPr>
        <p:spPr>
          <a:xfrm>
            <a:off x="971600" y="3068960"/>
            <a:ext cx="7772400" cy="2707432"/>
          </a:xfrm>
        </p:spPr>
        <p:txBody>
          <a:bodyPr/>
          <a:lstStyle/>
          <a:p>
            <a:pPr eaLnBrk="1" hangingPunct="1">
              <a:spcBef>
                <a:spcPts val="0"/>
              </a:spcBef>
              <a:spcAft>
                <a:spcPts val="1200"/>
              </a:spcAft>
            </a:pPr>
            <a:r>
              <a:rPr lang="en-GB" sz="2400" dirty="0"/>
              <a:t>Is it in ‘the syllabus’?</a:t>
            </a:r>
          </a:p>
          <a:p>
            <a:pPr eaLnBrk="1" hangingPunct="1">
              <a:spcBef>
                <a:spcPts val="0"/>
              </a:spcBef>
              <a:spcAft>
                <a:spcPts val="1200"/>
              </a:spcAft>
            </a:pPr>
            <a:r>
              <a:rPr lang="en-GB" sz="2400" dirty="0"/>
              <a:t>Is it worth testing? </a:t>
            </a:r>
          </a:p>
          <a:p>
            <a:pPr eaLnBrk="1" hangingPunct="1">
              <a:spcBef>
                <a:spcPts val="0"/>
              </a:spcBef>
              <a:spcAft>
                <a:spcPts val="1200"/>
              </a:spcAft>
            </a:pPr>
            <a:r>
              <a:rPr lang="en-GB" sz="2400" dirty="0"/>
              <a:t>Is it realistic to test it this way? </a:t>
            </a:r>
          </a:p>
          <a:p>
            <a:pPr eaLnBrk="1" hangingPunct="1">
              <a:spcBef>
                <a:spcPts val="0"/>
              </a:spcBef>
              <a:spcAft>
                <a:spcPts val="1200"/>
              </a:spcAft>
            </a:pPr>
            <a:r>
              <a:rPr lang="en-GB" sz="2400" dirty="0"/>
              <a:t>Is the item well organised?</a:t>
            </a:r>
          </a:p>
          <a:p>
            <a:pPr eaLnBrk="1" hangingPunct="1">
              <a:spcBef>
                <a:spcPts val="0"/>
              </a:spcBef>
              <a:spcAft>
                <a:spcPts val="1200"/>
              </a:spcAft>
            </a:pPr>
            <a:r>
              <a:rPr lang="en-GB" sz="2400" dirty="0"/>
              <a:t>Check there is only one ‘key’ and that it is correct</a:t>
            </a:r>
          </a:p>
          <a:p>
            <a:pPr eaLnBrk="1" hangingPunct="1"/>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fade">
                                      <p:cBhvr>
                                        <p:cTn id="12" dur="500"/>
                                        <p:tgtEl>
                                          <p:spTgt spid="22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fade">
                                      <p:cBhvr>
                                        <p:cTn id="17" dur="500"/>
                                        <p:tgtEl>
                                          <p:spTgt spid="225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Effect transition="in" filter="fade">
                                      <p:cBhvr>
                                        <p:cTn id="22" dur="500"/>
                                        <p:tgtEl>
                                          <p:spTgt spid="225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531">
                                            <p:txEl>
                                              <p:pRg st="4" end="4"/>
                                            </p:txEl>
                                          </p:spTgt>
                                        </p:tgtEl>
                                        <p:attrNameLst>
                                          <p:attrName>style.visibility</p:attrName>
                                        </p:attrNameLst>
                                      </p:cBhvr>
                                      <p:to>
                                        <p:strVal val="visible"/>
                                      </p:to>
                                    </p:set>
                                    <p:animEffect transition="in" filter="fade">
                                      <p:cBhvr>
                                        <p:cTn id="27" dur="500"/>
                                        <p:tgtEl>
                                          <p:spTgt spid="225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899592" y="2204864"/>
            <a:ext cx="7772400" cy="4248174"/>
          </a:xfrm>
        </p:spPr>
        <p:txBody>
          <a:bodyPr/>
          <a:lstStyle/>
          <a:p>
            <a:pPr eaLnBrk="1" hangingPunct="1">
              <a:lnSpc>
                <a:spcPct val="80000"/>
              </a:lnSpc>
              <a:spcBef>
                <a:spcPts val="0"/>
              </a:spcBef>
              <a:spcAft>
                <a:spcPts val="1200"/>
              </a:spcAft>
            </a:pPr>
            <a:r>
              <a:rPr lang="en-GB" sz="2400" dirty="0"/>
              <a:t>Avoid ‘All/ None of the above’ if you can</a:t>
            </a:r>
            <a:endParaRPr lang="en-GB" sz="1200" dirty="0"/>
          </a:p>
          <a:p>
            <a:pPr eaLnBrk="1" hangingPunct="1">
              <a:lnSpc>
                <a:spcPct val="80000"/>
              </a:lnSpc>
              <a:spcBef>
                <a:spcPts val="0"/>
              </a:spcBef>
              <a:spcAft>
                <a:spcPts val="1200"/>
              </a:spcAft>
            </a:pPr>
            <a:r>
              <a:rPr lang="en-GB" sz="2400" dirty="0"/>
              <a:t>Are all the distractors plausible? </a:t>
            </a:r>
            <a:endParaRPr lang="en-GB" sz="1200" dirty="0"/>
          </a:p>
          <a:p>
            <a:pPr eaLnBrk="1" hangingPunct="1">
              <a:lnSpc>
                <a:spcPct val="80000"/>
              </a:lnSpc>
              <a:spcBef>
                <a:spcPts val="0"/>
              </a:spcBef>
              <a:spcAft>
                <a:spcPts val="1200"/>
              </a:spcAft>
            </a:pPr>
            <a:r>
              <a:rPr lang="en-GB" sz="2400" dirty="0"/>
              <a:t>Distractors should neither distract (!), nor direct, for irrelevant reasons:</a:t>
            </a:r>
            <a:br>
              <a:rPr lang="en-GB" sz="2400" dirty="0"/>
            </a:br>
            <a:r>
              <a:rPr lang="en-GB" sz="2400" i="1" dirty="0"/>
              <a:t>Vastly different lengths; grammatical incompatibility with the stem; the use of absolutes</a:t>
            </a:r>
            <a:r>
              <a:rPr lang="en-GB" sz="2400" dirty="0"/>
              <a:t> </a:t>
            </a:r>
            <a:endParaRPr lang="en-GB" sz="1200" dirty="0"/>
          </a:p>
          <a:p>
            <a:pPr eaLnBrk="1" hangingPunct="1">
              <a:lnSpc>
                <a:spcPct val="80000"/>
              </a:lnSpc>
              <a:spcBef>
                <a:spcPts val="0"/>
              </a:spcBef>
              <a:spcAft>
                <a:spcPts val="1200"/>
              </a:spcAft>
            </a:pPr>
            <a:r>
              <a:rPr lang="en-GB" sz="2400" dirty="0"/>
              <a:t>Keep the item short but unambiguous, and free from unnecessary technical terms</a:t>
            </a:r>
            <a:endParaRPr lang="en-GB" sz="1400" dirty="0"/>
          </a:p>
          <a:p>
            <a:pPr eaLnBrk="1" hangingPunct="1">
              <a:lnSpc>
                <a:spcPct val="80000"/>
              </a:lnSpc>
              <a:spcBef>
                <a:spcPts val="0"/>
              </a:spcBef>
              <a:spcAft>
                <a:spcPts val="1200"/>
              </a:spcAft>
            </a:pPr>
            <a:r>
              <a:rPr lang="en-GB" sz="2400" dirty="0"/>
              <a:t>Key should not always be in the same place (e.g. always answer ‘C’)</a:t>
            </a:r>
          </a:p>
        </p:txBody>
      </p:sp>
      <p:sp>
        <p:nvSpPr>
          <p:cNvPr id="6" name="Rectangle 2"/>
          <p:cNvSpPr>
            <a:spLocks noGrp="1" noChangeArrowheads="1"/>
          </p:cNvSpPr>
          <p:nvPr>
            <p:ph type="title"/>
          </p:nvPr>
        </p:nvSpPr>
        <p:spPr>
          <a:xfrm>
            <a:off x="1150938" y="214313"/>
            <a:ext cx="7793037" cy="1462087"/>
          </a:xfrm>
        </p:spPr>
        <p:txBody>
          <a:bodyPr/>
          <a:lstStyle/>
          <a:p>
            <a:pPr eaLnBrk="1" hangingPunct="1"/>
            <a:r>
              <a:rPr lang="en-GB" sz="3600" dirty="0"/>
              <a:t>Writing a ‘Good’ Objective Item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fade">
                                      <p:cBhvr>
                                        <p:cTn id="12" dur="500"/>
                                        <p:tgtEl>
                                          <p:spTgt spid="23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fade">
                                      <p:cBhvr>
                                        <p:cTn id="17" dur="500"/>
                                        <p:tgtEl>
                                          <p:spTgt spid="235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555">
                                            <p:txEl>
                                              <p:pRg st="3" end="3"/>
                                            </p:txEl>
                                          </p:spTgt>
                                        </p:tgtEl>
                                        <p:attrNameLst>
                                          <p:attrName>style.visibility</p:attrName>
                                        </p:attrNameLst>
                                      </p:cBhvr>
                                      <p:to>
                                        <p:strVal val="visible"/>
                                      </p:to>
                                    </p:set>
                                    <p:animEffect transition="in" filter="fade">
                                      <p:cBhvr>
                                        <p:cTn id="22" dur="500"/>
                                        <p:tgtEl>
                                          <p:spTgt spid="235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555">
                                            <p:txEl>
                                              <p:pRg st="4" end="4"/>
                                            </p:txEl>
                                          </p:spTgt>
                                        </p:tgtEl>
                                        <p:attrNameLst>
                                          <p:attrName>style.visibility</p:attrName>
                                        </p:attrNameLst>
                                      </p:cBhvr>
                                      <p:to>
                                        <p:strVal val="visible"/>
                                      </p:to>
                                    </p:set>
                                    <p:animEffect transition="in" filter="fade">
                                      <p:cBhvr>
                                        <p:cTn id="27" dur="500"/>
                                        <p:tgtEl>
                                          <p:spTgt spid="23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GB" sz="3600"/>
              <a:t>Structured questions</a:t>
            </a:r>
          </a:p>
        </p:txBody>
      </p:sp>
      <p:sp>
        <p:nvSpPr>
          <p:cNvPr id="25603" name="Rectangle 3"/>
          <p:cNvSpPr>
            <a:spLocks noGrp="1" noChangeArrowheads="1"/>
          </p:cNvSpPr>
          <p:nvPr>
            <p:ph type="body" idx="1"/>
          </p:nvPr>
        </p:nvSpPr>
        <p:spPr>
          <a:xfrm>
            <a:off x="900113" y="2060575"/>
            <a:ext cx="7772400" cy="4114800"/>
          </a:xfrm>
        </p:spPr>
        <p:txBody>
          <a:bodyPr/>
          <a:lstStyle/>
          <a:p>
            <a:pPr eaLnBrk="1" hangingPunct="1">
              <a:buFont typeface="Wingdings" pitchFamily="2" charset="2"/>
              <a:buNone/>
            </a:pPr>
            <a:r>
              <a:rPr lang="en-GB" sz="2400" dirty="0"/>
              <a:t>	Usually ‘stem’ plus a number of ‘sub questions’</a:t>
            </a:r>
          </a:p>
          <a:p>
            <a:pPr eaLnBrk="1" hangingPunct="1">
              <a:buFont typeface="Wingdings" pitchFamily="2" charset="2"/>
              <a:buNone/>
            </a:pPr>
            <a:endParaRPr lang="en-GB" sz="1200" dirty="0"/>
          </a:p>
          <a:p>
            <a:pPr eaLnBrk="1" hangingPunct="1"/>
            <a:r>
              <a:rPr lang="en-GB" sz="2400" dirty="0">
                <a:solidFill>
                  <a:srgbClr val="008080"/>
                </a:solidFill>
              </a:rPr>
              <a:t>Advantages:</a:t>
            </a:r>
            <a:r>
              <a:rPr lang="en-GB" sz="2400" dirty="0"/>
              <a:t> can assess higher order skills as well as recall; allow access to multi-step cognitive processes; be useful in diagnostic assessment; be marked relatively objectively</a:t>
            </a:r>
          </a:p>
          <a:p>
            <a:pPr eaLnBrk="1" hangingPunct="1">
              <a:buFont typeface="Wingdings" pitchFamily="2" charset="2"/>
              <a:buNone/>
            </a:pPr>
            <a:endParaRPr lang="en-GB" sz="1200" dirty="0"/>
          </a:p>
          <a:p>
            <a:pPr eaLnBrk="1" hangingPunct="1"/>
            <a:r>
              <a:rPr lang="en-GB" sz="2400" dirty="0">
                <a:solidFill>
                  <a:srgbClr val="008080"/>
                </a:solidFill>
              </a:rPr>
              <a:t>Disadvantages:</a:t>
            </a:r>
            <a:r>
              <a:rPr lang="en-GB" sz="2400" dirty="0"/>
              <a:t> difficult to be set (if it’s to be more than simply a number of ‘parts’); difficult to assess higher order skills (e.g. synthesis, evaluation) – especially in some areas</a:t>
            </a:r>
          </a:p>
          <a:p>
            <a:pPr eaLnBrk="1" hangingPunct="1"/>
            <a:endParaRPr lang="en-GB" sz="2400" dirty="0"/>
          </a:p>
          <a:p>
            <a:pPr eaLnBrk="1" hangingPunct="1"/>
            <a:endParaRPr lang="en-GB"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GB" sz="3600"/>
              <a:t>Extended/ open-ended questions</a:t>
            </a:r>
          </a:p>
        </p:txBody>
      </p:sp>
      <p:sp>
        <p:nvSpPr>
          <p:cNvPr id="26627" name="Rectangle 3"/>
          <p:cNvSpPr>
            <a:spLocks noGrp="1" noChangeArrowheads="1"/>
          </p:cNvSpPr>
          <p:nvPr>
            <p:ph type="body" idx="1"/>
          </p:nvPr>
        </p:nvSpPr>
        <p:spPr>
          <a:xfrm>
            <a:off x="900113" y="2133600"/>
            <a:ext cx="7705725" cy="4321175"/>
          </a:xfrm>
        </p:spPr>
        <p:txBody>
          <a:bodyPr/>
          <a:lstStyle/>
          <a:p>
            <a:pPr eaLnBrk="1" hangingPunct="1"/>
            <a:r>
              <a:rPr lang="en-GB" sz="2400"/>
              <a:t>e.g. ‘Can sport make a contribution to the cultural life of a nation?’</a:t>
            </a:r>
          </a:p>
          <a:p>
            <a:pPr eaLnBrk="1" hangingPunct="1">
              <a:buFont typeface="Wingdings" pitchFamily="2" charset="2"/>
              <a:buNone/>
            </a:pPr>
            <a:endParaRPr lang="en-GB" sz="1200"/>
          </a:p>
          <a:p>
            <a:pPr eaLnBrk="1" hangingPunct="1"/>
            <a:r>
              <a:rPr lang="en-GB" sz="2400">
                <a:solidFill>
                  <a:srgbClr val="008080"/>
                </a:solidFill>
              </a:rPr>
              <a:t>Advantages:</a:t>
            </a:r>
            <a:r>
              <a:rPr lang="en-GB" sz="2400"/>
              <a:t> easy to set; can access higher order skills; allows student to structure response as he/ she wishes; can assess interdisciplinary topics</a:t>
            </a:r>
          </a:p>
          <a:p>
            <a:pPr eaLnBrk="1" hangingPunct="1">
              <a:buFont typeface="Wingdings" pitchFamily="2" charset="2"/>
              <a:buNone/>
            </a:pPr>
            <a:endParaRPr lang="en-GB" sz="1200"/>
          </a:p>
          <a:p>
            <a:pPr eaLnBrk="1" hangingPunct="1"/>
            <a:r>
              <a:rPr lang="en-GB" sz="2400">
                <a:solidFill>
                  <a:srgbClr val="008080"/>
                </a:solidFill>
              </a:rPr>
              <a:t>Disadvantages:</a:t>
            </a:r>
            <a:r>
              <a:rPr lang="en-GB" sz="2400"/>
              <a:t> linguistic skills are being assessed as well as content; difficult to assess non-subjectively; time-consuming to assess; assessment requires subject-specific expertise; use in diagnosis is relatively difficult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GB" sz="3600"/>
              <a:t>Some useful words </a:t>
            </a:r>
            <a:r>
              <a:rPr lang="en-GB" sz="3600">
                <a:latin typeface="Garamond" pitchFamily="18" charset="0"/>
              </a:rPr>
              <a:t>…</a:t>
            </a:r>
            <a:endParaRPr lang="en-GB" sz="3600"/>
          </a:p>
        </p:txBody>
      </p:sp>
      <p:sp>
        <p:nvSpPr>
          <p:cNvPr id="29699" name="Rectangle 3"/>
          <p:cNvSpPr>
            <a:spLocks noGrp="1" noChangeArrowheads="1"/>
          </p:cNvSpPr>
          <p:nvPr>
            <p:ph type="body" idx="1"/>
          </p:nvPr>
        </p:nvSpPr>
        <p:spPr/>
        <p:txBody>
          <a:bodyPr/>
          <a:lstStyle/>
          <a:p>
            <a:pPr eaLnBrk="1" hangingPunct="1">
              <a:buFont typeface="Wingdings" pitchFamily="2" charset="2"/>
              <a:buNone/>
            </a:pPr>
            <a:r>
              <a:rPr lang="en-GB" sz="2400"/>
              <a:t>… when setting examination questions:</a:t>
            </a:r>
          </a:p>
          <a:p>
            <a:pPr eaLnBrk="1" hangingPunct="1">
              <a:buFont typeface="Wingdings" pitchFamily="2" charset="2"/>
              <a:buNone/>
            </a:pPr>
            <a:endParaRPr lang="en-GB" sz="1200"/>
          </a:p>
          <a:p>
            <a:pPr eaLnBrk="1" hangingPunct="1"/>
            <a:r>
              <a:rPr lang="en-GB" sz="2400">
                <a:solidFill>
                  <a:srgbClr val="008080"/>
                </a:solidFill>
              </a:rPr>
              <a:t>Knowledge</a:t>
            </a:r>
            <a:r>
              <a:rPr lang="en-GB" sz="2400"/>
              <a:t>: define, explain, recall, identify</a:t>
            </a:r>
          </a:p>
          <a:p>
            <a:pPr eaLnBrk="1" hangingPunct="1"/>
            <a:r>
              <a:rPr lang="en-GB" sz="2400">
                <a:solidFill>
                  <a:srgbClr val="008080"/>
                </a:solidFill>
              </a:rPr>
              <a:t>Comprehension</a:t>
            </a:r>
            <a:r>
              <a:rPr lang="en-GB" sz="2400"/>
              <a:t>: give in your own words, illustrate</a:t>
            </a:r>
          </a:p>
          <a:p>
            <a:pPr eaLnBrk="1" hangingPunct="1"/>
            <a:r>
              <a:rPr lang="en-GB" sz="2400">
                <a:solidFill>
                  <a:srgbClr val="008080"/>
                </a:solidFill>
              </a:rPr>
              <a:t>Application</a:t>
            </a:r>
            <a:r>
              <a:rPr lang="en-GB" sz="2400"/>
              <a:t>: develop, calculate</a:t>
            </a:r>
          </a:p>
          <a:p>
            <a:pPr eaLnBrk="1" hangingPunct="1"/>
            <a:r>
              <a:rPr lang="en-GB" sz="2400">
                <a:solidFill>
                  <a:srgbClr val="008080"/>
                </a:solidFill>
              </a:rPr>
              <a:t>Analysis</a:t>
            </a:r>
            <a:r>
              <a:rPr lang="en-GB" sz="2400"/>
              <a:t>: classify, categorise, distinguish</a:t>
            </a:r>
          </a:p>
          <a:p>
            <a:pPr eaLnBrk="1" hangingPunct="1"/>
            <a:r>
              <a:rPr lang="en-GB" sz="2400">
                <a:solidFill>
                  <a:srgbClr val="008080"/>
                </a:solidFill>
              </a:rPr>
              <a:t>Synthesis</a:t>
            </a:r>
            <a:r>
              <a:rPr lang="en-GB" sz="2400"/>
              <a:t>: derive, organise, formulate</a:t>
            </a:r>
          </a:p>
          <a:p>
            <a:pPr eaLnBrk="1" hangingPunct="1"/>
            <a:r>
              <a:rPr lang="en-GB" sz="2400">
                <a:solidFill>
                  <a:srgbClr val="008080"/>
                </a:solidFill>
              </a:rPr>
              <a:t>Evaluation</a:t>
            </a:r>
            <a:r>
              <a:rPr lang="en-GB" sz="2400"/>
              <a:t>: compare, judge, argue, contrast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150939" y="214313"/>
            <a:ext cx="5509293" cy="1462087"/>
          </a:xfrm>
        </p:spPr>
        <p:txBody>
          <a:bodyPr/>
          <a:lstStyle/>
          <a:p>
            <a:pPr eaLnBrk="1" hangingPunct="1"/>
            <a:r>
              <a:rPr lang="en-GB" sz="3600" dirty="0"/>
              <a:t>Written examinations</a:t>
            </a:r>
          </a:p>
        </p:txBody>
      </p:sp>
      <p:sp>
        <p:nvSpPr>
          <p:cNvPr id="32771" name="Rectangle 3"/>
          <p:cNvSpPr>
            <a:spLocks noGrp="1" noChangeArrowheads="1"/>
          </p:cNvSpPr>
          <p:nvPr>
            <p:ph type="body" idx="1"/>
          </p:nvPr>
        </p:nvSpPr>
        <p:spPr>
          <a:xfrm>
            <a:off x="755577" y="2564904"/>
            <a:ext cx="3816423" cy="3960439"/>
          </a:xfrm>
        </p:spPr>
        <p:txBody>
          <a:bodyPr/>
          <a:lstStyle/>
          <a:p>
            <a:pPr marL="457200" indent="-457200" eaLnBrk="1" hangingPunct="1">
              <a:lnSpc>
                <a:spcPct val="80000"/>
              </a:lnSpc>
              <a:spcBef>
                <a:spcPts val="0"/>
              </a:spcBef>
              <a:spcAft>
                <a:spcPts val="1200"/>
              </a:spcAft>
              <a:buFont typeface="Wingdings" pitchFamily="2" charset="2"/>
              <a:buAutoNum type="arabicPlain"/>
            </a:pPr>
            <a:r>
              <a:rPr lang="en-GB" sz="2400" dirty="0"/>
              <a:t>Why are they so prevalent?</a:t>
            </a:r>
          </a:p>
          <a:p>
            <a:pPr marL="457200" indent="-457200" eaLnBrk="1" hangingPunct="1">
              <a:lnSpc>
                <a:spcPct val="80000"/>
              </a:lnSpc>
              <a:spcBef>
                <a:spcPts val="0"/>
              </a:spcBef>
              <a:spcAft>
                <a:spcPts val="1200"/>
              </a:spcAft>
              <a:buFont typeface="Wingdings" pitchFamily="2" charset="2"/>
              <a:buAutoNum type="arabicPlain"/>
            </a:pPr>
            <a:r>
              <a:rPr lang="en-GB" sz="2400" dirty="0"/>
              <a:t>What are the advantages and disadvantages?</a:t>
            </a:r>
          </a:p>
          <a:p>
            <a:pPr marL="457200" indent="-457200" eaLnBrk="1" hangingPunct="1">
              <a:lnSpc>
                <a:spcPct val="80000"/>
              </a:lnSpc>
              <a:spcBef>
                <a:spcPts val="0"/>
              </a:spcBef>
              <a:spcAft>
                <a:spcPts val="1200"/>
              </a:spcAft>
              <a:buFont typeface="Wingdings" pitchFamily="2" charset="2"/>
              <a:buAutoNum type="arabicPlain"/>
            </a:pPr>
            <a:r>
              <a:rPr lang="en-GB" sz="2400" dirty="0"/>
              <a:t>Do we make too much use of examinations?</a:t>
            </a:r>
          </a:p>
          <a:p>
            <a:pPr marL="457200" indent="-457200" eaLnBrk="1" hangingPunct="1">
              <a:lnSpc>
                <a:spcPct val="80000"/>
              </a:lnSpc>
              <a:spcBef>
                <a:spcPts val="0"/>
              </a:spcBef>
              <a:spcAft>
                <a:spcPts val="1200"/>
              </a:spcAft>
              <a:buFont typeface="Wingdings" pitchFamily="2" charset="2"/>
              <a:buAutoNum type="arabicPlain"/>
            </a:pPr>
            <a:r>
              <a:rPr lang="en-GB" sz="2400" dirty="0"/>
              <a:t>Could the same purposes be fulfilled by other assessment methods?</a:t>
            </a:r>
          </a:p>
          <a:p>
            <a:pPr marL="457200" indent="-457200" eaLnBrk="1" hangingPunct="1">
              <a:lnSpc>
                <a:spcPct val="80000"/>
              </a:lnSpc>
              <a:buFont typeface="Wingdings" pitchFamily="2" charset="2"/>
              <a:buAutoNum type="arabicPlain"/>
            </a:pPr>
            <a:endParaRPr lang="en-GB" sz="2400" dirty="0"/>
          </a:p>
        </p:txBody>
      </p:sp>
      <p:pic>
        <p:nvPicPr>
          <p:cNvPr id="2050" name="Picture 2" descr="http://www.newvision.co.ug/newvision_cms/gall_content/2012/10/2012_10$largeimg215_Oct_2012_1049281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924944"/>
            <a:ext cx="3944258" cy="28083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GB" sz="3600" dirty="0"/>
              <a:t>‘Open book’ examinations</a:t>
            </a:r>
          </a:p>
        </p:txBody>
      </p:sp>
      <p:sp>
        <p:nvSpPr>
          <p:cNvPr id="27651" name="Rectangle 3"/>
          <p:cNvSpPr>
            <a:spLocks noGrp="1" noChangeArrowheads="1"/>
          </p:cNvSpPr>
          <p:nvPr>
            <p:ph type="body" idx="1"/>
          </p:nvPr>
        </p:nvSpPr>
        <p:spPr>
          <a:xfrm>
            <a:off x="755650" y="2060574"/>
            <a:ext cx="7772400" cy="4464769"/>
          </a:xfrm>
        </p:spPr>
        <p:txBody>
          <a:bodyPr/>
          <a:lstStyle/>
          <a:p>
            <a:pPr eaLnBrk="1" hangingPunct="1"/>
            <a:r>
              <a:rPr lang="en-GB" sz="2400" dirty="0"/>
              <a:t>Why might we allow students to have access to books or other materials during an examination? What sort of materials would you consider acceptable – books? lecture notes? the internet? Why?</a:t>
            </a:r>
          </a:p>
          <a:p>
            <a:pPr eaLnBrk="1" hangingPunct="1">
              <a:buFont typeface="Wingdings" pitchFamily="2" charset="2"/>
              <a:buNone/>
            </a:pPr>
            <a:endParaRPr lang="en-GB" sz="1200" dirty="0"/>
          </a:p>
          <a:p>
            <a:pPr eaLnBrk="1" hangingPunct="1"/>
            <a:r>
              <a:rPr lang="en-GB" sz="2400" dirty="0"/>
              <a:t>What sort of cognitive (or other) skills should open-book examinations focus on?</a:t>
            </a:r>
          </a:p>
          <a:p>
            <a:pPr eaLnBrk="1" hangingPunct="1">
              <a:buFont typeface="Wingdings" pitchFamily="2" charset="2"/>
              <a:buNone/>
            </a:pPr>
            <a:endParaRPr lang="en-GB" sz="1200" dirty="0"/>
          </a:p>
          <a:p>
            <a:pPr eaLnBrk="1" hangingPunct="1"/>
            <a:r>
              <a:rPr lang="en-GB" sz="2400" dirty="0"/>
              <a:t>Why might we want to use a timed-examination format in which students could access any materials they want rather than a 'project' format, outside of the examination room?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GB" sz="3600" dirty="0"/>
              <a:t>‘Open book’ examinations</a:t>
            </a:r>
          </a:p>
        </p:txBody>
      </p:sp>
      <p:sp>
        <p:nvSpPr>
          <p:cNvPr id="28675" name="Rectangle 3"/>
          <p:cNvSpPr>
            <a:spLocks noGrp="1" noChangeArrowheads="1"/>
          </p:cNvSpPr>
          <p:nvPr>
            <p:ph type="body" idx="1"/>
          </p:nvPr>
        </p:nvSpPr>
        <p:spPr>
          <a:xfrm>
            <a:off x="827584" y="2420888"/>
            <a:ext cx="7772400" cy="3023592"/>
          </a:xfrm>
        </p:spPr>
        <p:txBody>
          <a:bodyPr/>
          <a:lstStyle/>
          <a:p>
            <a:pPr eaLnBrk="1" hangingPunct="1"/>
            <a:r>
              <a:rPr lang="en-GB" sz="2400" dirty="0">
                <a:solidFill>
                  <a:srgbClr val="008080"/>
                </a:solidFill>
              </a:rPr>
              <a:t>Advantages:</a:t>
            </a:r>
            <a:r>
              <a:rPr lang="en-GB" sz="2400" dirty="0"/>
              <a:t> can assess higher order skills; more akin to ‘real life’ situation (‘authentic assessment’) then more traditional examinations</a:t>
            </a:r>
          </a:p>
          <a:p>
            <a:pPr eaLnBrk="1" hangingPunct="1"/>
            <a:endParaRPr lang="en-GB" sz="2400" dirty="0"/>
          </a:p>
          <a:p>
            <a:pPr eaLnBrk="1" hangingPunct="1"/>
            <a:r>
              <a:rPr lang="en-GB" sz="2400" dirty="0">
                <a:solidFill>
                  <a:srgbClr val="008080"/>
                </a:solidFill>
              </a:rPr>
              <a:t>Disadvantages:</a:t>
            </a:r>
            <a:r>
              <a:rPr lang="en-GB" sz="2400" dirty="0"/>
              <a:t> students require training in technique; can waste precious time in examination situation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GB" sz="3600"/>
              <a:t>Assessment by Observation</a:t>
            </a:r>
          </a:p>
        </p:txBody>
      </p:sp>
      <p:sp>
        <p:nvSpPr>
          <p:cNvPr id="33795" name="Rectangle 3"/>
          <p:cNvSpPr>
            <a:spLocks noGrp="1" noChangeArrowheads="1"/>
          </p:cNvSpPr>
          <p:nvPr>
            <p:ph type="body" idx="1"/>
          </p:nvPr>
        </p:nvSpPr>
        <p:spPr>
          <a:xfrm>
            <a:off x="900113" y="2205038"/>
            <a:ext cx="7772400" cy="4319587"/>
          </a:xfrm>
        </p:spPr>
        <p:txBody>
          <a:bodyPr/>
          <a:lstStyle/>
          <a:p>
            <a:pPr eaLnBrk="1" hangingPunct="1">
              <a:lnSpc>
                <a:spcPct val="80000"/>
              </a:lnSpc>
            </a:pPr>
            <a:r>
              <a:rPr lang="en-GB" sz="2800" dirty="0"/>
              <a:t>When might you use observation as a means of making assessments? </a:t>
            </a:r>
          </a:p>
          <a:p>
            <a:pPr eaLnBrk="1" hangingPunct="1">
              <a:lnSpc>
                <a:spcPct val="80000"/>
              </a:lnSpc>
              <a:buFont typeface="Wingdings" pitchFamily="2" charset="2"/>
              <a:buNone/>
            </a:pPr>
            <a:endParaRPr lang="en-GB" sz="1400" dirty="0"/>
          </a:p>
          <a:p>
            <a:pPr eaLnBrk="1" hangingPunct="1">
              <a:lnSpc>
                <a:spcPct val="80000"/>
              </a:lnSpc>
            </a:pPr>
            <a:r>
              <a:rPr lang="en-GB" sz="2800" dirty="0"/>
              <a:t>When might observation be the most appropriate technique? </a:t>
            </a:r>
          </a:p>
          <a:p>
            <a:pPr eaLnBrk="1" hangingPunct="1">
              <a:lnSpc>
                <a:spcPct val="80000"/>
              </a:lnSpc>
              <a:buFont typeface="Wingdings" pitchFamily="2" charset="2"/>
              <a:buNone/>
            </a:pPr>
            <a:endParaRPr lang="en-GB" sz="1400" dirty="0"/>
          </a:p>
          <a:p>
            <a:pPr eaLnBrk="1" hangingPunct="1">
              <a:lnSpc>
                <a:spcPct val="80000"/>
              </a:lnSpc>
            </a:pPr>
            <a:r>
              <a:rPr lang="en-GB" sz="2800" dirty="0"/>
              <a:t>Most social situations are very complex, with a lot of things happening simultaneously.  Why might this be a problem for assessment by observation, and how could you deal with it?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900113" y="1989138"/>
            <a:ext cx="7772400" cy="4114800"/>
          </a:xfrm>
        </p:spPr>
        <p:txBody>
          <a:bodyPr/>
          <a:lstStyle/>
          <a:p>
            <a:pPr eaLnBrk="1" hangingPunct="1"/>
            <a:r>
              <a:rPr lang="en-GB" sz="2400" dirty="0"/>
              <a:t>Although we may </a:t>
            </a:r>
            <a:r>
              <a:rPr lang="en-GB" sz="2400" i="1" dirty="0"/>
              <a:t>wish</a:t>
            </a:r>
            <a:r>
              <a:rPr lang="en-GB" sz="2400" dirty="0"/>
              <a:t> to assess mental attributes such as cognitive skills or attitudes, all we can </a:t>
            </a:r>
            <a:r>
              <a:rPr lang="en-GB" sz="2400" i="1" dirty="0"/>
              <a:t>actually</a:t>
            </a:r>
            <a:r>
              <a:rPr lang="en-GB" sz="2400" dirty="0"/>
              <a:t> assess are things we can see – objects or behaviours</a:t>
            </a:r>
          </a:p>
          <a:p>
            <a:pPr eaLnBrk="1" hangingPunct="1">
              <a:buFont typeface="Wingdings" pitchFamily="2" charset="2"/>
              <a:buNone/>
            </a:pPr>
            <a:endParaRPr lang="en-GB" sz="1200" dirty="0"/>
          </a:p>
          <a:p>
            <a:pPr eaLnBrk="1" hangingPunct="1"/>
            <a:r>
              <a:rPr lang="en-GB" sz="2400" dirty="0"/>
              <a:t>‘Objects’ are concrete, often written pieces of work – but may also include paintings, artwork, sculpture, etc.</a:t>
            </a:r>
          </a:p>
          <a:p>
            <a:pPr eaLnBrk="1" hangingPunct="1">
              <a:buFont typeface="Wingdings" pitchFamily="2" charset="2"/>
              <a:buNone/>
            </a:pPr>
            <a:endParaRPr lang="en-GB" sz="1200" dirty="0"/>
          </a:p>
          <a:p>
            <a:pPr eaLnBrk="1" hangingPunct="1"/>
            <a:r>
              <a:rPr lang="en-GB" sz="2400" dirty="0"/>
              <a:t>‘Behaviours’ are ephemeral, actions that we observe or speech that we listen to, or a combination of both</a:t>
            </a:r>
          </a:p>
        </p:txBody>
      </p:sp>
      <p:sp>
        <p:nvSpPr>
          <p:cNvPr id="4" name="Rectangle 2"/>
          <p:cNvSpPr>
            <a:spLocks noGrp="1" noChangeArrowheads="1"/>
          </p:cNvSpPr>
          <p:nvPr>
            <p:ph type="title"/>
          </p:nvPr>
        </p:nvSpPr>
        <p:spPr>
          <a:xfrm>
            <a:off x="1150938" y="214313"/>
            <a:ext cx="7793037" cy="1462087"/>
          </a:xfrm>
        </p:spPr>
        <p:txBody>
          <a:bodyPr/>
          <a:lstStyle/>
          <a:p>
            <a:pPr eaLnBrk="1" hangingPunct="1"/>
            <a:r>
              <a:rPr lang="en-GB" sz="3600" dirty="0"/>
              <a:t>Desirable vs Practical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animEffect transition="in" filter="fade">
                                      <p:cBhvr>
                                        <p:cTn id="7" dur="500"/>
                                        <p:tgtEl>
                                          <p:spTgt spid="4099">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099">
                                            <p:txEl>
                                              <p:pRg st="4" end="4"/>
                                            </p:txEl>
                                          </p:spTgt>
                                        </p:tgtEl>
                                        <p:attrNameLst>
                                          <p:attrName>style.visibility</p:attrName>
                                        </p:attrNameLst>
                                      </p:cBhvr>
                                      <p:to>
                                        <p:strVal val="visible"/>
                                      </p:to>
                                    </p:set>
                                    <p:animEffect transition="in" filter="fade">
                                      <p:cBhvr>
                                        <p:cTn id="10" dur="5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116013" y="260350"/>
            <a:ext cx="7793037" cy="1462088"/>
          </a:xfrm>
        </p:spPr>
        <p:txBody>
          <a:bodyPr/>
          <a:lstStyle/>
          <a:p>
            <a:pPr eaLnBrk="1" hangingPunct="1"/>
            <a:r>
              <a:rPr lang="en-GB" sz="3600" dirty="0"/>
              <a:t>Assessment by Observation</a:t>
            </a:r>
          </a:p>
        </p:txBody>
      </p:sp>
      <p:sp>
        <p:nvSpPr>
          <p:cNvPr id="34819" name="Rectangle 3"/>
          <p:cNvSpPr>
            <a:spLocks noGrp="1" noChangeArrowheads="1"/>
          </p:cNvSpPr>
          <p:nvPr>
            <p:ph type="body" idx="1"/>
          </p:nvPr>
        </p:nvSpPr>
        <p:spPr>
          <a:xfrm>
            <a:off x="755576" y="2601076"/>
            <a:ext cx="7772400" cy="3298825"/>
          </a:xfrm>
        </p:spPr>
        <p:txBody>
          <a:bodyPr/>
          <a:lstStyle/>
          <a:p>
            <a:pPr marL="0" indent="0" eaLnBrk="1" hangingPunct="1">
              <a:buNone/>
            </a:pPr>
            <a:r>
              <a:rPr lang="en-GB" sz="2800" dirty="0"/>
              <a:t>One criticism of observational data is that it is often selective, biased, poorly structured and based on half-remembered incidents.  As such it is often unreliable.  How might this reliability problem be dealt with in practice?  Is low reliability always a drawback in situations in which you might rely on observation?</a:t>
            </a:r>
          </a:p>
        </p:txBody>
      </p:sp>
      <p:sp>
        <p:nvSpPr>
          <p:cNvPr id="34820" name="AutoShape 4" descr="Assessment_Typology"/>
          <p:cNvSpPr>
            <a:spLocks noChangeAspect="1" noChangeArrowheads="1"/>
          </p:cNvSpPr>
          <p:nvPr/>
        </p:nvSpPr>
        <p:spPr bwMode="auto">
          <a:xfrm>
            <a:off x="155575" y="46038"/>
            <a:ext cx="8582025"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GB" sz="3600" dirty="0"/>
              <a:t>Assessment by Observation</a:t>
            </a:r>
          </a:p>
        </p:txBody>
      </p:sp>
      <p:sp>
        <p:nvSpPr>
          <p:cNvPr id="35843" name="Rectangle 3"/>
          <p:cNvSpPr>
            <a:spLocks noGrp="1" noChangeArrowheads="1"/>
          </p:cNvSpPr>
          <p:nvPr>
            <p:ph type="body" idx="1"/>
          </p:nvPr>
        </p:nvSpPr>
        <p:spPr>
          <a:xfrm>
            <a:off x="827088" y="2133600"/>
            <a:ext cx="7772400" cy="4114800"/>
          </a:xfrm>
        </p:spPr>
        <p:txBody>
          <a:bodyPr/>
          <a:lstStyle/>
          <a:p>
            <a:pPr eaLnBrk="1" hangingPunct="1"/>
            <a:r>
              <a:rPr lang="en-GB" sz="2400"/>
              <a:t>Appropriate for making judgements in areas such as pupils' attitudes, social development and work habits</a:t>
            </a:r>
          </a:p>
          <a:p>
            <a:pPr eaLnBrk="1" hangingPunct="1"/>
            <a:endParaRPr lang="en-GB" sz="1200"/>
          </a:p>
          <a:p>
            <a:pPr eaLnBrk="1" hangingPunct="1"/>
            <a:r>
              <a:rPr lang="en-GB" sz="2400"/>
              <a:t>Also appropriate for assessing communication skills, skills in games and sport, or ability to contribute effectively to group work </a:t>
            </a:r>
          </a:p>
          <a:p>
            <a:pPr eaLnBrk="1" hangingPunct="1">
              <a:buFont typeface="Wingdings" pitchFamily="2" charset="2"/>
              <a:buNone/>
            </a:pPr>
            <a:endParaRPr lang="en-GB" sz="1200"/>
          </a:p>
          <a:p>
            <a:pPr eaLnBrk="1" hangingPunct="1"/>
            <a:r>
              <a:rPr lang="en-GB" sz="2400"/>
              <a:t>It can take place in 'natural' contexts or in specially constructed simulations. It is valuable for judging the regular, habitual activities of a pupil, but is also useful for capturing exceptional behaviour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GB" sz="3600" dirty="0"/>
              <a:t>Three </a:t>
            </a:r>
            <a:r>
              <a:rPr lang="en-GB" sz="3600" dirty="0">
                <a:latin typeface="Garamond" pitchFamily="18" charset="0"/>
              </a:rPr>
              <a:t>‘</a:t>
            </a:r>
            <a:r>
              <a:rPr lang="en-GB" sz="3600" dirty="0"/>
              <a:t>levels</a:t>
            </a:r>
            <a:r>
              <a:rPr lang="en-GB" sz="3600" dirty="0">
                <a:latin typeface="Garamond" pitchFamily="18" charset="0"/>
              </a:rPr>
              <a:t>’</a:t>
            </a:r>
            <a:r>
              <a:rPr lang="en-GB" sz="3600" dirty="0"/>
              <a:t> of observation</a:t>
            </a:r>
          </a:p>
        </p:txBody>
      </p:sp>
      <p:sp>
        <p:nvSpPr>
          <p:cNvPr id="36867" name="Rectangle 3"/>
          <p:cNvSpPr>
            <a:spLocks noGrp="1" noChangeArrowheads="1"/>
          </p:cNvSpPr>
          <p:nvPr>
            <p:ph type="body" idx="1"/>
          </p:nvPr>
        </p:nvSpPr>
        <p:spPr>
          <a:xfrm>
            <a:off x="900113" y="2133600"/>
            <a:ext cx="7772400" cy="4464050"/>
          </a:xfrm>
        </p:spPr>
        <p:txBody>
          <a:bodyPr/>
          <a:lstStyle/>
          <a:p>
            <a:pPr eaLnBrk="1" hangingPunct="1">
              <a:buFont typeface="Wingdings" pitchFamily="2" charset="2"/>
              <a:buNone/>
            </a:pPr>
            <a:r>
              <a:rPr lang="en-GB" sz="2800" dirty="0"/>
              <a:t>	</a:t>
            </a:r>
            <a:r>
              <a:rPr lang="en-GB" sz="2400" dirty="0"/>
              <a:t>Conner, discussing the role of observation in primary school assessment in particular, suggests three 'levels' of observation: open/non-specific, focused, and systematic:</a:t>
            </a:r>
          </a:p>
          <a:p>
            <a:pPr eaLnBrk="1" hangingPunct="1">
              <a:buFont typeface="Wingdings" pitchFamily="2" charset="2"/>
              <a:buNone/>
            </a:pPr>
            <a:endParaRPr lang="en-GB" sz="2400" dirty="0"/>
          </a:p>
          <a:p>
            <a:pPr eaLnBrk="1" hangingPunct="1"/>
            <a:r>
              <a:rPr lang="en-GB" sz="2400" dirty="0">
                <a:solidFill>
                  <a:srgbClr val="008080"/>
                </a:solidFill>
              </a:rPr>
              <a:t>Open/non-specific observation:</a:t>
            </a:r>
            <a:r>
              <a:rPr lang="en-GB" sz="2400" dirty="0"/>
              <a:t> taking a general, non-judgemental overview of a situation, perhaps to get an overall impression of something like 'classroom atmosphere‘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GB" sz="3600" dirty="0"/>
              <a:t>Levels of observation</a:t>
            </a:r>
          </a:p>
        </p:txBody>
      </p:sp>
      <p:sp>
        <p:nvSpPr>
          <p:cNvPr id="37891" name="Rectangle 3"/>
          <p:cNvSpPr>
            <a:spLocks noGrp="1" noChangeArrowheads="1"/>
          </p:cNvSpPr>
          <p:nvPr>
            <p:ph type="body" idx="1"/>
          </p:nvPr>
        </p:nvSpPr>
        <p:spPr>
          <a:xfrm>
            <a:off x="827584" y="2132856"/>
            <a:ext cx="7772400" cy="4114800"/>
          </a:xfrm>
        </p:spPr>
        <p:txBody>
          <a:bodyPr/>
          <a:lstStyle/>
          <a:p>
            <a:pPr eaLnBrk="1" hangingPunct="1">
              <a:lnSpc>
                <a:spcPct val="80000"/>
              </a:lnSpc>
            </a:pPr>
            <a:r>
              <a:rPr lang="en-GB" sz="2400" dirty="0">
                <a:solidFill>
                  <a:srgbClr val="008080"/>
                </a:solidFill>
              </a:rPr>
              <a:t>Focused observation:</a:t>
            </a:r>
            <a:r>
              <a:rPr lang="en-GB" sz="2400" dirty="0"/>
              <a:t> looking at an individual child or interactions in group, with an aspect of their behaviour in mind – such as their degree of collaboration with each other – but without specific categories to guide our attention</a:t>
            </a:r>
          </a:p>
          <a:p>
            <a:pPr eaLnBrk="1" hangingPunct="1">
              <a:lnSpc>
                <a:spcPct val="80000"/>
              </a:lnSpc>
            </a:pPr>
            <a:endParaRPr lang="en-GB" sz="2400" b="1" dirty="0"/>
          </a:p>
          <a:p>
            <a:pPr eaLnBrk="1" hangingPunct="1">
              <a:lnSpc>
                <a:spcPct val="80000"/>
              </a:lnSpc>
            </a:pPr>
            <a:r>
              <a:rPr lang="en-GB" sz="2400" dirty="0">
                <a:solidFill>
                  <a:srgbClr val="008080"/>
                </a:solidFill>
              </a:rPr>
              <a:t>Systematic observation:</a:t>
            </a:r>
            <a:r>
              <a:rPr lang="en-GB" sz="2400" dirty="0"/>
              <a:t> highly structured observation of behaviour in terms of previously identified categories, and with observations recorded in some formal way</a:t>
            </a:r>
          </a:p>
          <a:p>
            <a:pPr eaLnBrk="1" hangingPunct="1">
              <a:lnSpc>
                <a:spcPct val="80000"/>
              </a:lnSpc>
              <a:buFont typeface="Wingdings" pitchFamily="2" charset="2"/>
              <a:buNone/>
            </a:pPr>
            <a:br>
              <a:rPr lang="en-GB" sz="2400" dirty="0"/>
            </a:br>
            <a:r>
              <a:rPr lang="en-GB" sz="1800" dirty="0"/>
              <a:t>[Based on Conner, C., 1991.  </a:t>
            </a:r>
            <a:r>
              <a:rPr lang="en-GB" sz="1800" i="1" dirty="0"/>
              <a:t>Assessment and Testing in the Primary School</a:t>
            </a:r>
            <a:r>
              <a:rPr lang="en-GB" sz="1800" dirty="0"/>
              <a:t>.  Basingstoke: </a:t>
            </a:r>
            <a:r>
              <a:rPr lang="en-GB" sz="1800" dirty="0" err="1"/>
              <a:t>Falmer</a:t>
            </a:r>
            <a:r>
              <a:rPr lang="en-GB" sz="1800" dirty="0"/>
              <a:t> Press. Chapter 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500"/>
                                        <p:tgtEl>
                                          <p:spTgt spid="37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891">
                                            <p:txEl>
                                              <p:pRg st="2" end="2"/>
                                            </p:txEl>
                                          </p:spTgt>
                                        </p:tgtEl>
                                        <p:attrNameLst>
                                          <p:attrName>style.visibility</p:attrName>
                                        </p:attrNameLst>
                                      </p:cBhvr>
                                      <p:to>
                                        <p:strVal val="visible"/>
                                      </p:to>
                                    </p:set>
                                    <p:animEffect transition="in" filter="fade">
                                      <p:cBhvr>
                                        <p:cTn id="12" dur="500"/>
                                        <p:tgtEl>
                                          <p:spTgt spid="3789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891">
                                            <p:txEl>
                                              <p:pRg st="3" end="3"/>
                                            </p:txEl>
                                          </p:spTgt>
                                        </p:tgtEl>
                                        <p:attrNameLst>
                                          <p:attrName>style.visibility</p:attrName>
                                        </p:attrNameLst>
                                      </p:cBhvr>
                                      <p:to>
                                        <p:strVal val="visible"/>
                                      </p:to>
                                    </p:set>
                                    <p:animEffect transition="in" filter="fade">
                                      <p:cBhvr>
                                        <p:cTn id="17" dur="500"/>
                                        <p:tgtEl>
                                          <p:spTgt spid="378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827088" y="2133600"/>
            <a:ext cx="7772400" cy="4114800"/>
          </a:xfrm>
        </p:spPr>
        <p:txBody>
          <a:bodyPr/>
          <a:lstStyle/>
          <a:p>
            <a:pPr eaLnBrk="1" hangingPunct="1">
              <a:buFont typeface="Wingdings" pitchFamily="2" charset="2"/>
              <a:buNone/>
            </a:pPr>
            <a:r>
              <a:rPr lang="en-GB" sz="2400" dirty="0"/>
              <a:t>	If we are to use our observations to make important decisions about students, then we must have reliable records on which to base our judgements. Three methods of recording observations are widely used, although there are other formats too:</a:t>
            </a:r>
          </a:p>
          <a:p>
            <a:pPr eaLnBrk="1" hangingPunct="1">
              <a:buFont typeface="Wingdings" pitchFamily="2" charset="2"/>
              <a:buNone/>
            </a:pPr>
            <a:endParaRPr lang="en-GB" sz="2400" dirty="0"/>
          </a:p>
          <a:p>
            <a:pPr eaLnBrk="1" hangingPunct="1"/>
            <a:r>
              <a:rPr lang="en-GB" sz="2400" dirty="0">
                <a:solidFill>
                  <a:srgbClr val="008080"/>
                </a:solidFill>
              </a:rPr>
              <a:t>Anecdotal records:</a:t>
            </a:r>
            <a:r>
              <a:rPr lang="en-GB" sz="2400" dirty="0"/>
              <a:t> written accounts of observed behaviour, which may be short notes or longer passages</a:t>
            </a:r>
          </a:p>
        </p:txBody>
      </p:sp>
      <p:sp>
        <p:nvSpPr>
          <p:cNvPr id="38916" name="AutoShape 5" descr="Assessment_Typology"/>
          <p:cNvSpPr>
            <a:spLocks noChangeAspect="1" noChangeArrowheads="1"/>
          </p:cNvSpPr>
          <p:nvPr/>
        </p:nvSpPr>
        <p:spPr bwMode="auto">
          <a:xfrm>
            <a:off x="155575" y="46038"/>
            <a:ext cx="8582025"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Rectangle 2">
            <a:extLst>
              <a:ext uri="{FF2B5EF4-FFF2-40B4-BE49-F238E27FC236}">
                <a16:creationId xmlns:a16="http://schemas.microsoft.com/office/drawing/2014/main" id="{61DD8C6E-14D4-4CFE-ACE9-80DCF32BDBD7}"/>
              </a:ext>
            </a:extLst>
          </p:cNvPr>
          <p:cNvSpPr>
            <a:spLocks noGrp="1" noChangeArrowheads="1"/>
          </p:cNvSpPr>
          <p:nvPr>
            <p:ph type="title"/>
          </p:nvPr>
        </p:nvSpPr>
        <p:spPr>
          <a:xfrm>
            <a:off x="1150938" y="214313"/>
            <a:ext cx="7793037" cy="1462087"/>
          </a:xfrm>
        </p:spPr>
        <p:txBody>
          <a:bodyPr/>
          <a:lstStyle/>
          <a:p>
            <a:pPr eaLnBrk="1" hangingPunct="1"/>
            <a:r>
              <a:rPr lang="en-GB" sz="3600" dirty="0"/>
              <a:t>Levels of observation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GB" sz="3600" dirty="0"/>
              <a:t>Observation as assessment</a:t>
            </a:r>
          </a:p>
        </p:txBody>
      </p:sp>
      <p:sp>
        <p:nvSpPr>
          <p:cNvPr id="39939" name="Rectangle 3"/>
          <p:cNvSpPr>
            <a:spLocks noGrp="1" noChangeArrowheads="1"/>
          </p:cNvSpPr>
          <p:nvPr>
            <p:ph type="body" idx="1"/>
          </p:nvPr>
        </p:nvSpPr>
        <p:spPr>
          <a:xfrm>
            <a:off x="827088" y="2060575"/>
            <a:ext cx="7848600" cy="4797425"/>
          </a:xfrm>
        </p:spPr>
        <p:txBody>
          <a:bodyPr/>
          <a:lstStyle/>
          <a:p>
            <a:pPr eaLnBrk="1" hangingPunct="1">
              <a:lnSpc>
                <a:spcPct val="80000"/>
              </a:lnSpc>
            </a:pPr>
            <a:r>
              <a:rPr lang="en-GB" sz="2400" dirty="0">
                <a:solidFill>
                  <a:srgbClr val="008080"/>
                </a:solidFill>
              </a:rPr>
              <a:t>Rating scales:</a:t>
            </a:r>
            <a:r>
              <a:rPr lang="en-GB" sz="2400" dirty="0"/>
              <a:t> records in which behaviour – or more often, specified aspects of behaviour – is given a score on a scale on which the behaviour corresponding to certain points may be defined (e.g. in assessing a student’s presentational skills)</a:t>
            </a:r>
            <a:r>
              <a:rPr lang="en-GB" sz="2000" dirty="0"/>
              <a:t> </a:t>
            </a:r>
          </a:p>
          <a:p>
            <a:pPr eaLnBrk="1" hangingPunct="1">
              <a:lnSpc>
                <a:spcPct val="80000"/>
              </a:lnSpc>
              <a:buFont typeface="Wingdings" pitchFamily="2" charset="2"/>
              <a:buNone/>
            </a:pPr>
            <a:endParaRPr lang="en-GB" sz="2000" dirty="0"/>
          </a:p>
          <a:p>
            <a:pPr eaLnBrk="1" hangingPunct="1">
              <a:lnSpc>
                <a:spcPct val="80000"/>
              </a:lnSpc>
            </a:pPr>
            <a:r>
              <a:rPr lang="en-GB" sz="2400" dirty="0">
                <a:solidFill>
                  <a:srgbClr val="008080"/>
                </a:solidFill>
              </a:rPr>
              <a:t>Check lists:</a:t>
            </a:r>
            <a:r>
              <a:rPr lang="en-GB" sz="2400" dirty="0"/>
              <a:t> a list of actions that we expect to see when a learner is carrying out a certain activity. When each action is observed we tick it on the sheet. In some variations of the check list we may tick each time the action is observed so that we can end up with multiple ticks for any one, or we may wish to write 1, 2, 3, 4 etc. against the various actions to indicate the order in which they were performed.</a:t>
            </a:r>
            <a:r>
              <a:rPr lang="en-GB" sz="2000" dirty="0"/>
              <a:t> </a:t>
            </a:r>
            <a:br>
              <a:rPr lang="en-GB" sz="2000" dirty="0"/>
            </a:br>
            <a:endParaRPr lang="en-GB" sz="2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GB" sz="3600" dirty="0"/>
              <a:t>Oral assessment</a:t>
            </a:r>
          </a:p>
        </p:txBody>
      </p:sp>
      <p:sp>
        <p:nvSpPr>
          <p:cNvPr id="43011" name="Rectangle 3"/>
          <p:cNvSpPr>
            <a:spLocks noGrp="1" noChangeArrowheads="1"/>
          </p:cNvSpPr>
          <p:nvPr>
            <p:ph type="body" idx="1"/>
          </p:nvPr>
        </p:nvSpPr>
        <p:spPr>
          <a:xfrm>
            <a:off x="1259632" y="2852936"/>
            <a:ext cx="6480720" cy="2808312"/>
          </a:xfrm>
        </p:spPr>
        <p:txBody>
          <a:bodyPr/>
          <a:lstStyle/>
          <a:p>
            <a:pPr marL="538163" indent="-538163" eaLnBrk="1" hangingPunct="1">
              <a:lnSpc>
                <a:spcPct val="80000"/>
              </a:lnSpc>
            </a:pPr>
            <a:r>
              <a:rPr lang="en-GB" sz="2800" dirty="0"/>
              <a:t>What is oral assessment normally used for?</a:t>
            </a:r>
          </a:p>
          <a:p>
            <a:pPr marL="538163" indent="-538163" eaLnBrk="1" hangingPunct="1">
              <a:lnSpc>
                <a:spcPct val="80000"/>
              </a:lnSpc>
            </a:pPr>
            <a:r>
              <a:rPr lang="en-GB" sz="2800" dirty="0"/>
              <a:t>What are the strengths of this approach?</a:t>
            </a:r>
          </a:p>
          <a:p>
            <a:pPr marL="538163" indent="-538163" eaLnBrk="1" hangingPunct="1">
              <a:lnSpc>
                <a:spcPct val="80000"/>
              </a:lnSpc>
            </a:pPr>
            <a:r>
              <a:rPr lang="en-GB" sz="2800" dirty="0"/>
              <a:t>What are the disadvantages?</a:t>
            </a:r>
          </a:p>
          <a:p>
            <a:pPr marL="538163" indent="-538163" eaLnBrk="1" hangingPunct="1">
              <a:lnSpc>
                <a:spcPct val="80000"/>
              </a:lnSpc>
            </a:pPr>
            <a:r>
              <a:rPr lang="en-GB" sz="2800" dirty="0"/>
              <a:t>Is there potential for more use?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sz="3600" dirty="0"/>
              <a:t>What about ‘topic work’ assessment</a:t>
            </a:r>
          </a:p>
        </p:txBody>
      </p:sp>
      <p:sp>
        <p:nvSpPr>
          <p:cNvPr id="10243" name="Rectangle 3"/>
          <p:cNvSpPr>
            <a:spLocks noGrp="1" noChangeArrowheads="1"/>
          </p:cNvSpPr>
          <p:nvPr>
            <p:ph type="body" idx="1"/>
          </p:nvPr>
        </p:nvSpPr>
        <p:spPr/>
        <p:txBody>
          <a:bodyPr/>
          <a:lstStyle/>
          <a:p>
            <a:pPr eaLnBrk="1" hangingPunct="1">
              <a:buFont typeface="Wingdings" pitchFamily="2" charset="2"/>
              <a:buNone/>
            </a:pPr>
            <a:r>
              <a:rPr lang="en-GB" sz="2400"/>
              <a:t>	Based on a particular theme, encompassing a number of traditional ‘subject areas’ (e.g. ‘water’ or ‘chocolate’ as a theme for 7 year olds, encompassing assessment of science, mathematics, English and technology)</a:t>
            </a:r>
          </a:p>
          <a:p>
            <a:pPr eaLnBrk="1" hangingPunct="1">
              <a:buFont typeface="Wingdings" pitchFamily="2" charset="2"/>
              <a:buNone/>
            </a:pPr>
            <a:endParaRPr lang="en-GB" sz="1200"/>
          </a:p>
          <a:p>
            <a:pPr eaLnBrk="1" hangingPunct="1"/>
            <a:r>
              <a:rPr lang="en-GB" sz="2400" i="1"/>
              <a:t>Advantages:</a:t>
            </a:r>
            <a:r>
              <a:rPr lang="en-GB" sz="2400"/>
              <a:t> can allow assessment of cross-disciplinary knowledge/ skills; cognitive, affective and psychomotor skills may all be assessed</a:t>
            </a:r>
          </a:p>
          <a:p>
            <a:pPr eaLnBrk="1" hangingPunct="1">
              <a:buFont typeface="Wingdings" pitchFamily="2" charset="2"/>
              <a:buNone/>
            </a:pPr>
            <a:endParaRPr lang="en-GB" sz="1200"/>
          </a:p>
          <a:p>
            <a:pPr eaLnBrk="1" hangingPunct="1"/>
            <a:r>
              <a:rPr lang="en-GB" sz="2400" i="1"/>
              <a:t>Disadvantages</a:t>
            </a:r>
            <a:r>
              <a:rPr lang="en-GB" sz="2400"/>
              <a:t>: assessment may be subjective if criteria are not clearly devised</a:t>
            </a:r>
          </a:p>
          <a:p>
            <a:pPr eaLnBrk="1" hangingPunct="1"/>
            <a:endParaRPr lang="en-GB" sz="2400"/>
          </a:p>
        </p:txBody>
      </p:sp>
    </p:spTree>
    <p:extLst>
      <p:ext uri="{BB962C8B-B14F-4D97-AF65-F5344CB8AC3E}">
        <p14:creationId xmlns:p14="http://schemas.microsoft.com/office/powerpoint/2010/main" val="17280433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sz="3600" dirty="0"/>
              <a:t>… and ‘project work’?</a:t>
            </a:r>
          </a:p>
        </p:txBody>
      </p:sp>
      <p:sp>
        <p:nvSpPr>
          <p:cNvPr id="11267" name="Rectangle 3"/>
          <p:cNvSpPr>
            <a:spLocks noGrp="1" noChangeArrowheads="1"/>
          </p:cNvSpPr>
          <p:nvPr>
            <p:ph type="body" idx="1"/>
          </p:nvPr>
        </p:nvSpPr>
        <p:spPr/>
        <p:txBody>
          <a:bodyPr/>
          <a:lstStyle/>
          <a:p>
            <a:pPr eaLnBrk="1" hangingPunct="1">
              <a:lnSpc>
                <a:spcPct val="90000"/>
              </a:lnSpc>
              <a:buFont typeface="Wingdings" pitchFamily="2" charset="2"/>
              <a:buNone/>
            </a:pPr>
            <a:r>
              <a:rPr lang="en-GB" sz="2400"/>
              <a:t>	Involves written as well as ‘practical’ work (e.g. geography fieldwork, science practical work)</a:t>
            </a:r>
          </a:p>
          <a:p>
            <a:pPr eaLnBrk="1" hangingPunct="1">
              <a:lnSpc>
                <a:spcPct val="90000"/>
              </a:lnSpc>
              <a:buFont typeface="Wingdings" pitchFamily="2" charset="2"/>
              <a:buNone/>
            </a:pPr>
            <a:endParaRPr lang="en-GB" sz="2400"/>
          </a:p>
          <a:p>
            <a:pPr eaLnBrk="1" hangingPunct="1">
              <a:lnSpc>
                <a:spcPct val="90000"/>
              </a:lnSpc>
            </a:pPr>
            <a:r>
              <a:rPr lang="en-GB" sz="2400" i="1"/>
              <a:t>Advantages:</a:t>
            </a:r>
            <a:r>
              <a:rPr lang="en-GB" sz="2400"/>
              <a:t> allows assessment of highest order cognitive skills, as well as affective and psychomotor skills; allows assessment of a student’s ability to engage in an extended piece of work</a:t>
            </a:r>
          </a:p>
          <a:p>
            <a:pPr eaLnBrk="1" hangingPunct="1">
              <a:lnSpc>
                <a:spcPct val="90000"/>
              </a:lnSpc>
              <a:buFont typeface="Wingdings" pitchFamily="2" charset="2"/>
              <a:buNone/>
            </a:pPr>
            <a:endParaRPr lang="en-GB" sz="2400"/>
          </a:p>
          <a:p>
            <a:pPr eaLnBrk="1" hangingPunct="1">
              <a:lnSpc>
                <a:spcPct val="90000"/>
              </a:lnSpc>
            </a:pPr>
            <a:r>
              <a:rPr lang="en-GB" sz="2400" i="1"/>
              <a:t>Disadvantages:</a:t>
            </a:r>
            <a:r>
              <a:rPr lang="en-GB" sz="2400"/>
              <a:t> assessment may be subjective if the criteria are not clearly devised</a:t>
            </a:r>
          </a:p>
          <a:p>
            <a:pPr eaLnBrk="1" hangingPunct="1">
              <a:lnSpc>
                <a:spcPct val="90000"/>
              </a:lnSpc>
            </a:pPr>
            <a:endParaRPr lang="en-GB" sz="2400"/>
          </a:p>
        </p:txBody>
      </p:sp>
    </p:spTree>
    <p:extLst>
      <p:ext uri="{BB962C8B-B14F-4D97-AF65-F5344CB8AC3E}">
        <p14:creationId xmlns:p14="http://schemas.microsoft.com/office/powerpoint/2010/main" val="17457836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GB" sz="3600" dirty="0"/>
              <a:t>Other methods of assessment?</a:t>
            </a:r>
          </a:p>
        </p:txBody>
      </p:sp>
      <p:sp>
        <p:nvSpPr>
          <p:cNvPr id="43011" name="Rectangle 3"/>
          <p:cNvSpPr>
            <a:spLocks noGrp="1" noChangeArrowheads="1"/>
          </p:cNvSpPr>
          <p:nvPr>
            <p:ph type="body" idx="1"/>
          </p:nvPr>
        </p:nvSpPr>
        <p:spPr>
          <a:xfrm>
            <a:off x="1259632" y="2852936"/>
            <a:ext cx="6480720" cy="2808312"/>
          </a:xfrm>
        </p:spPr>
        <p:txBody>
          <a:bodyPr/>
          <a:lstStyle/>
          <a:p>
            <a:pPr marL="538163" indent="-538163" eaLnBrk="1" hangingPunct="1">
              <a:lnSpc>
                <a:spcPct val="80000"/>
              </a:lnSpc>
              <a:spcBef>
                <a:spcPts val="0"/>
              </a:spcBef>
              <a:spcAft>
                <a:spcPts val="1200"/>
              </a:spcAft>
            </a:pPr>
            <a:r>
              <a:rPr lang="en-GB" sz="2800" dirty="0"/>
              <a:t>Are there other methods we have not considered?</a:t>
            </a:r>
          </a:p>
          <a:p>
            <a:pPr marL="538163" indent="-538163" eaLnBrk="1" hangingPunct="1">
              <a:lnSpc>
                <a:spcPct val="80000"/>
              </a:lnSpc>
              <a:spcBef>
                <a:spcPts val="0"/>
              </a:spcBef>
              <a:spcAft>
                <a:spcPts val="1200"/>
              </a:spcAft>
            </a:pPr>
            <a:r>
              <a:rPr lang="en-GB" sz="2800" dirty="0"/>
              <a:t>Where does homework fit into this?</a:t>
            </a:r>
          </a:p>
          <a:p>
            <a:pPr marL="538163" indent="-538163" eaLnBrk="1" hangingPunct="1">
              <a:lnSpc>
                <a:spcPct val="80000"/>
              </a:lnSpc>
              <a:spcBef>
                <a:spcPts val="0"/>
              </a:spcBef>
              <a:spcAft>
                <a:spcPts val="1200"/>
              </a:spcAft>
            </a:pPr>
            <a:r>
              <a:rPr lang="en-GB" sz="2800" dirty="0"/>
              <a:t>What about presentations?</a:t>
            </a:r>
          </a:p>
          <a:p>
            <a:pPr marL="538163" indent="-538163" eaLnBrk="1" hangingPunct="1">
              <a:lnSpc>
                <a:spcPct val="80000"/>
              </a:lnSpc>
              <a:spcBef>
                <a:spcPts val="0"/>
              </a:spcBef>
              <a:spcAft>
                <a:spcPts val="1200"/>
              </a:spcAft>
            </a:pPr>
            <a:r>
              <a:rPr lang="en-GB" sz="2800"/>
              <a:t>What’s the role for technology?</a:t>
            </a:r>
          </a:p>
          <a:p>
            <a:pPr marL="0" indent="0" eaLnBrk="1" hangingPunct="1">
              <a:lnSpc>
                <a:spcPct val="80000"/>
              </a:lnSpc>
              <a:buNone/>
            </a:pPr>
            <a:endParaRPr lang="en-GB" sz="2800" dirty="0"/>
          </a:p>
        </p:txBody>
      </p:sp>
    </p:spTree>
    <p:extLst>
      <p:ext uri="{BB962C8B-B14F-4D97-AF65-F5344CB8AC3E}">
        <p14:creationId xmlns:p14="http://schemas.microsoft.com/office/powerpoint/2010/main" val="3646404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p:txBody>
          <a:bodyPr/>
          <a:lstStyle/>
          <a:p>
            <a:pPr eaLnBrk="1" hangingPunct="1"/>
            <a:r>
              <a:rPr lang="en-GB" sz="2800"/>
              <a:t>So how do we assess the many different types of objects and behaviours in which we may have an interest?</a:t>
            </a:r>
          </a:p>
          <a:p>
            <a:pPr eaLnBrk="1" hangingPunct="1"/>
            <a:endParaRPr lang="en-GB" sz="2800"/>
          </a:p>
          <a:p>
            <a:pPr eaLnBrk="1" hangingPunct="1"/>
            <a:r>
              <a:rPr lang="en-GB" sz="2800"/>
              <a:t>‘Techniques’ (or methods) are the </a:t>
            </a:r>
            <a:r>
              <a:rPr lang="en-GB" sz="2800">
                <a:solidFill>
                  <a:srgbClr val="009999"/>
                </a:solidFill>
              </a:rPr>
              <a:t>tools</a:t>
            </a:r>
            <a:r>
              <a:rPr lang="en-GB" sz="2800"/>
              <a:t> of Assessment – that we use in different contexts for different purposes.  Which tools we choose to use will depend on what (and whom?) we wish to assess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GB" sz="3600" dirty="0"/>
              <a:t>Tensions and balances</a:t>
            </a:r>
          </a:p>
        </p:txBody>
      </p:sp>
      <p:sp>
        <p:nvSpPr>
          <p:cNvPr id="43011" name="Rectangle 3"/>
          <p:cNvSpPr>
            <a:spLocks noGrp="1" noChangeArrowheads="1"/>
          </p:cNvSpPr>
          <p:nvPr>
            <p:ph type="body" idx="1"/>
          </p:nvPr>
        </p:nvSpPr>
        <p:spPr>
          <a:xfrm>
            <a:off x="1979712" y="2708920"/>
            <a:ext cx="4608512" cy="2592288"/>
          </a:xfrm>
        </p:spPr>
        <p:txBody>
          <a:bodyPr/>
          <a:lstStyle/>
          <a:p>
            <a:pPr marL="0" indent="0" algn="ctr" eaLnBrk="1" hangingPunct="1">
              <a:lnSpc>
                <a:spcPct val="80000"/>
              </a:lnSpc>
              <a:spcBef>
                <a:spcPts val="0"/>
              </a:spcBef>
              <a:spcAft>
                <a:spcPts val="1200"/>
              </a:spcAft>
              <a:buNone/>
            </a:pPr>
            <a:r>
              <a:rPr lang="en-GB" sz="2800" dirty="0"/>
              <a:t>Formative</a:t>
            </a:r>
            <a:r>
              <a:rPr lang="en-GB" b="1" dirty="0"/>
              <a:t> ~ </a:t>
            </a:r>
            <a:r>
              <a:rPr lang="en-GB" sz="2800" dirty="0"/>
              <a:t>Summative</a:t>
            </a:r>
          </a:p>
          <a:p>
            <a:pPr marL="0" indent="0" algn="ctr" eaLnBrk="1" hangingPunct="1">
              <a:lnSpc>
                <a:spcPct val="80000"/>
              </a:lnSpc>
              <a:spcBef>
                <a:spcPts val="0"/>
              </a:spcBef>
              <a:spcAft>
                <a:spcPts val="1200"/>
              </a:spcAft>
              <a:buNone/>
            </a:pPr>
            <a:r>
              <a:rPr lang="en-GB" sz="2800" dirty="0"/>
              <a:t>Validity</a:t>
            </a:r>
            <a:r>
              <a:rPr lang="en-GB" sz="2800" b="1" dirty="0"/>
              <a:t> ~ </a:t>
            </a:r>
            <a:r>
              <a:rPr lang="en-GB" sz="2800" dirty="0"/>
              <a:t>Reliability</a:t>
            </a:r>
          </a:p>
          <a:p>
            <a:pPr marL="0" indent="0" algn="ctr" eaLnBrk="1" hangingPunct="1">
              <a:lnSpc>
                <a:spcPct val="80000"/>
              </a:lnSpc>
              <a:spcBef>
                <a:spcPts val="0"/>
              </a:spcBef>
              <a:spcAft>
                <a:spcPts val="1200"/>
              </a:spcAft>
              <a:buNone/>
            </a:pPr>
            <a:r>
              <a:rPr lang="en-GB" sz="2800" dirty="0"/>
              <a:t>Formal</a:t>
            </a:r>
            <a:r>
              <a:rPr lang="en-GB" sz="2800" b="1" dirty="0"/>
              <a:t> ~ </a:t>
            </a:r>
            <a:r>
              <a:rPr lang="en-GB" sz="2800" dirty="0"/>
              <a:t>Informal</a:t>
            </a:r>
          </a:p>
          <a:p>
            <a:pPr marL="0" indent="0" algn="ctr" eaLnBrk="1" hangingPunct="1">
              <a:lnSpc>
                <a:spcPct val="80000"/>
              </a:lnSpc>
              <a:spcBef>
                <a:spcPts val="0"/>
              </a:spcBef>
              <a:spcAft>
                <a:spcPts val="1200"/>
              </a:spcAft>
              <a:buNone/>
            </a:pPr>
            <a:r>
              <a:rPr lang="en-GB" sz="2800" dirty="0"/>
              <a:t>Objective</a:t>
            </a:r>
            <a:r>
              <a:rPr lang="en-GB" sz="2800" b="1" dirty="0"/>
              <a:t> ~ </a:t>
            </a:r>
            <a:r>
              <a:rPr lang="en-GB" sz="2800" dirty="0"/>
              <a:t>Subjective</a:t>
            </a:r>
          </a:p>
          <a:p>
            <a:pPr marL="0" indent="0" algn="ctr" eaLnBrk="1" hangingPunct="1">
              <a:lnSpc>
                <a:spcPct val="80000"/>
              </a:lnSpc>
              <a:spcBef>
                <a:spcPts val="0"/>
              </a:spcBef>
              <a:spcAft>
                <a:spcPts val="1200"/>
              </a:spcAft>
              <a:buNone/>
            </a:pPr>
            <a:r>
              <a:rPr lang="en-GB" sz="2800" dirty="0"/>
              <a:t>Internal</a:t>
            </a:r>
            <a:r>
              <a:rPr lang="en-GB" sz="2800" b="1" dirty="0"/>
              <a:t> ~ </a:t>
            </a:r>
            <a:r>
              <a:rPr lang="en-GB" sz="2800" dirty="0"/>
              <a:t>External</a:t>
            </a:r>
          </a:p>
        </p:txBody>
      </p:sp>
      <p:pic>
        <p:nvPicPr>
          <p:cNvPr id="1028" name="Picture 4" descr="http://www.berkeleyrunningcompany.com/portals/3/Images/balance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3005842"/>
            <a:ext cx="2040161" cy="149186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546100" y="3068960"/>
            <a:ext cx="1209675" cy="1428750"/>
          </a:xfrm>
          <a:prstGeom prst="rect">
            <a:avLst/>
          </a:prstGeom>
        </p:spPr>
      </p:pic>
    </p:spTree>
    <p:extLst>
      <p:ext uri="{BB962C8B-B14F-4D97-AF65-F5344CB8AC3E}">
        <p14:creationId xmlns:p14="http://schemas.microsoft.com/office/powerpoint/2010/main" val="14284538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GB" sz="3600" dirty="0"/>
              <a:t>Control and accountability</a:t>
            </a:r>
            <a:br>
              <a:rPr lang="en-GB" sz="3600" dirty="0"/>
            </a:br>
            <a:r>
              <a:rPr lang="en-GB" sz="2800" dirty="0"/>
              <a:t>(Wilson, 2004)</a:t>
            </a:r>
            <a:endParaRPr lang="en-GB" sz="3600" dirty="0"/>
          </a:p>
        </p:txBody>
      </p:sp>
      <p:pic>
        <p:nvPicPr>
          <p:cNvPr id="4" name="Picture 3">
            <a:extLst>
              <a:ext uri="{FF2B5EF4-FFF2-40B4-BE49-F238E27FC236}">
                <a16:creationId xmlns:a16="http://schemas.microsoft.com/office/drawing/2014/main" id="{B46FD329-B632-4D5A-AF91-6958F11696F8}"/>
              </a:ext>
            </a:extLst>
          </p:cNvPr>
          <p:cNvPicPr>
            <a:picLocks noChangeAspect="1"/>
          </p:cNvPicPr>
          <p:nvPr/>
        </p:nvPicPr>
        <p:blipFill rotWithShape="1">
          <a:blip r:embed="rId2"/>
          <a:srcRect l="31888" t="22001" r="30312" b="9400"/>
          <a:stretch/>
        </p:blipFill>
        <p:spPr>
          <a:xfrm>
            <a:off x="2123728" y="2038337"/>
            <a:ext cx="4896544" cy="4637968"/>
          </a:xfrm>
          <a:prstGeom prst="rect">
            <a:avLst/>
          </a:prstGeom>
        </p:spPr>
      </p:pic>
    </p:spTree>
    <p:extLst>
      <p:ext uri="{BB962C8B-B14F-4D97-AF65-F5344CB8AC3E}">
        <p14:creationId xmlns:p14="http://schemas.microsoft.com/office/powerpoint/2010/main" val="3968405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sz="3600" dirty="0"/>
              <a:t>Techniques/Methods of assessment</a:t>
            </a:r>
          </a:p>
        </p:txBody>
      </p:sp>
      <p:sp>
        <p:nvSpPr>
          <p:cNvPr id="6147" name="Rectangle 3"/>
          <p:cNvSpPr>
            <a:spLocks noGrp="1" noChangeArrowheads="1"/>
          </p:cNvSpPr>
          <p:nvPr>
            <p:ph type="body" idx="1"/>
          </p:nvPr>
        </p:nvSpPr>
        <p:spPr>
          <a:xfrm>
            <a:off x="1182688" y="2017713"/>
            <a:ext cx="7772400" cy="1339279"/>
          </a:xfrm>
        </p:spPr>
        <p:txBody>
          <a:bodyPr/>
          <a:lstStyle/>
          <a:p>
            <a:pPr marL="0" indent="0" eaLnBrk="1" hangingPunct="1">
              <a:buNone/>
            </a:pPr>
            <a:r>
              <a:rPr lang="en-GB" sz="2400" dirty="0"/>
              <a:t>What are the options available for assessment for different purposes and different curriculum areas (subjects or domains) and skills?</a:t>
            </a:r>
          </a:p>
          <a:p>
            <a:pPr eaLnBrk="1" hangingPunct="1"/>
            <a:endParaRPr lang="en-GB" sz="2400" dirty="0"/>
          </a:p>
          <a:p>
            <a:pPr marL="0" indent="0" eaLnBrk="1" hangingPunct="1">
              <a:buNone/>
            </a:pPr>
            <a:endParaRPr lang="en-GB" sz="2400" dirty="0"/>
          </a:p>
        </p:txBody>
      </p:sp>
      <p:pic>
        <p:nvPicPr>
          <p:cNvPr id="1026" name="Picture 2" descr="https://sonamd55.files.wordpress.com/2012/11/exam_tip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3764197"/>
            <a:ext cx="1584176" cy="17106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urklishtefl.com/wp-content/uploads/2012/04/Feedback-Sess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688" y="3764197"/>
            <a:ext cx="1680121" cy="16321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tudyinuk.universiablogs.net/files/400x300xkeep-calm-and-finish-your-coursework-1.png.pagespeed.ic.hyYUjC59B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3628584"/>
            <a:ext cx="1533593" cy="19033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0680" t="20306" r="7162" b="26174"/>
          <a:stretch/>
        </p:blipFill>
        <p:spPr bwMode="auto">
          <a:xfrm>
            <a:off x="-2669" y="1844824"/>
            <a:ext cx="8969417" cy="4491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a:spLocks noGrp="1" noChangeArrowheads="1"/>
          </p:cNvSpPr>
          <p:nvPr>
            <p:ph type="title"/>
          </p:nvPr>
        </p:nvSpPr>
        <p:spPr>
          <a:xfrm>
            <a:off x="1150938" y="214313"/>
            <a:ext cx="7793037" cy="1462087"/>
          </a:xfrm>
        </p:spPr>
        <p:txBody>
          <a:bodyPr/>
          <a:lstStyle/>
          <a:p>
            <a:pPr eaLnBrk="1" hangingPunct="1"/>
            <a:r>
              <a:rPr lang="en-GB" sz="3600" dirty="0"/>
              <a:t>Techniques/Methods of assessment</a:t>
            </a:r>
          </a:p>
        </p:txBody>
      </p:sp>
    </p:spTree>
    <p:extLst>
      <p:ext uri="{BB962C8B-B14F-4D97-AF65-F5344CB8AC3E}">
        <p14:creationId xmlns:p14="http://schemas.microsoft.com/office/powerpoint/2010/main" val="2248374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sz="3600"/>
              <a:t>Activity</a:t>
            </a:r>
          </a:p>
        </p:txBody>
      </p:sp>
      <p:sp>
        <p:nvSpPr>
          <p:cNvPr id="9219" name="Rectangle 3"/>
          <p:cNvSpPr>
            <a:spLocks noGrp="1" noChangeArrowheads="1"/>
          </p:cNvSpPr>
          <p:nvPr>
            <p:ph type="body" idx="1"/>
          </p:nvPr>
        </p:nvSpPr>
        <p:spPr/>
        <p:txBody>
          <a:bodyPr/>
          <a:lstStyle/>
          <a:p>
            <a:pPr eaLnBrk="1" hangingPunct="1">
              <a:lnSpc>
                <a:spcPct val="90000"/>
              </a:lnSpc>
            </a:pPr>
            <a:r>
              <a:rPr lang="en-GB" sz="2400" dirty="0"/>
              <a:t>Look at the typology/list of techniques and decide which of these assessment techniques you use in your own practice.  For what purposes do you tend to use each of the techniques you identify?  (For example, which do you use for summative or formative purposes?)</a:t>
            </a:r>
          </a:p>
          <a:p>
            <a:pPr eaLnBrk="1" hangingPunct="1">
              <a:lnSpc>
                <a:spcPct val="90000"/>
              </a:lnSpc>
              <a:buFont typeface="Wingdings" pitchFamily="2" charset="2"/>
              <a:buNone/>
            </a:pPr>
            <a:endParaRPr lang="en-GB" sz="2400" dirty="0"/>
          </a:p>
          <a:p>
            <a:pPr eaLnBrk="1" hangingPunct="1">
              <a:lnSpc>
                <a:spcPct val="90000"/>
              </a:lnSpc>
            </a:pPr>
            <a:r>
              <a:rPr lang="en-GB" sz="2400" dirty="0"/>
              <a:t>Can you identify any techniques that you use to obtain information about your students' achievements that are not included in this typology/ list of techniques?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1150938" y="214313"/>
            <a:ext cx="7793037" cy="1462087"/>
          </a:xfrm>
        </p:spPr>
        <p:txBody>
          <a:bodyPr/>
          <a:lstStyle/>
          <a:p>
            <a:pPr eaLnBrk="1" hangingPunct="1"/>
            <a:r>
              <a:rPr lang="en-GB" sz="3600" dirty="0"/>
              <a:t>Expectations?</a:t>
            </a:r>
          </a:p>
        </p:txBody>
      </p:sp>
      <p:sp>
        <p:nvSpPr>
          <p:cNvPr id="4" name="Rectangle 3"/>
          <p:cNvSpPr txBox="1">
            <a:spLocks noChangeArrowheads="1"/>
          </p:cNvSpPr>
          <p:nvPr/>
        </p:nvSpPr>
        <p:spPr bwMode="auto">
          <a:xfrm>
            <a:off x="755576" y="2636912"/>
            <a:ext cx="4300330" cy="2880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9999"/>
              </a:buClr>
              <a:buFont typeface="Wingdings" pitchFamily="2" charset="2"/>
              <a:buChar char="Ø"/>
              <a:defRPr sz="3200">
                <a:solidFill>
                  <a:schemeClr val="tx2"/>
                </a:solidFill>
                <a:latin typeface="+mn-lt"/>
                <a:ea typeface="+mn-ea"/>
                <a:cs typeface="+mn-cs"/>
              </a:defRPr>
            </a:lvl1pPr>
            <a:lvl2pPr marL="742950" indent="-285750" algn="l" rtl="0" eaLnBrk="0" fontAlgn="base" hangingPunct="0">
              <a:spcBef>
                <a:spcPct val="20000"/>
              </a:spcBef>
              <a:spcAft>
                <a:spcPct val="0"/>
              </a:spcAft>
              <a:buClr>
                <a:srgbClr val="009999"/>
              </a:buClr>
              <a:buFont typeface="Wingdings" pitchFamily="2" charset="2"/>
              <a:buChar char="Ø"/>
              <a:defRPr sz="2800">
                <a:solidFill>
                  <a:schemeClr val="tx2"/>
                </a:solidFill>
                <a:latin typeface="+mn-lt"/>
                <a:cs typeface="+mn-cs"/>
              </a:defRPr>
            </a:lvl2pPr>
            <a:lvl3pPr marL="1143000" indent="-228600" algn="l" rtl="0" eaLnBrk="0" fontAlgn="base" hangingPunct="0">
              <a:spcBef>
                <a:spcPct val="20000"/>
              </a:spcBef>
              <a:spcAft>
                <a:spcPct val="0"/>
              </a:spcAft>
              <a:buClr>
                <a:srgbClr val="009999"/>
              </a:buClr>
              <a:buFont typeface="Wingdings" pitchFamily="2" charset="2"/>
              <a:buChar char="Ø"/>
              <a:defRPr sz="2400">
                <a:solidFill>
                  <a:schemeClr val="tx2"/>
                </a:solidFill>
                <a:latin typeface="+mn-lt"/>
                <a:cs typeface="+mn-cs"/>
              </a:defRPr>
            </a:lvl3pPr>
            <a:lvl4pPr marL="1600200" indent="-228600" algn="l" rtl="0" eaLnBrk="0" fontAlgn="base" hangingPunct="0">
              <a:spcBef>
                <a:spcPct val="20000"/>
              </a:spcBef>
              <a:spcAft>
                <a:spcPct val="0"/>
              </a:spcAft>
              <a:buClr>
                <a:srgbClr val="009999"/>
              </a:buClr>
              <a:buFont typeface="Wingdings" pitchFamily="2" charset="2"/>
              <a:buChar char="Ø"/>
              <a:defRPr sz="2000">
                <a:solidFill>
                  <a:schemeClr val="tx2"/>
                </a:solidFill>
                <a:latin typeface="+mn-lt"/>
                <a:cs typeface="+mn-cs"/>
              </a:defRPr>
            </a:lvl4pPr>
            <a:lvl5pPr marL="2057400" indent="-228600" algn="l" rtl="0" eaLnBrk="0" fontAlgn="base" hangingPunct="0">
              <a:spcBef>
                <a:spcPct val="20000"/>
              </a:spcBef>
              <a:spcAft>
                <a:spcPct val="0"/>
              </a:spcAft>
              <a:buClr>
                <a:srgbClr val="009999"/>
              </a:buClr>
              <a:buFont typeface="Wingdings" pitchFamily="2" charset="2"/>
              <a:buChar char="Ø"/>
              <a:defRPr sz="2000">
                <a:solidFill>
                  <a:schemeClr val="tx2"/>
                </a:solidFill>
                <a:latin typeface="+mn-lt"/>
                <a:cs typeface="+mn-cs"/>
              </a:defRPr>
            </a:lvl5pPr>
            <a:lvl6pPr marL="2514600" indent="-228600" algn="l" rtl="0" fontAlgn="base">
              <a:spcBef>
                <a:spcPct val="20000"/>
              </a:spcBef>
              <a:spcAft>
                <a:spcPct val="0"/>
              </a:spcAft>
              <a:buClr>
                <a:srgbClr val="009999"/>
              </a:buClr>
              <a:buFont typeface="Wingdings" pitchFamily="2" charset="2"/>
              <a:buChar char="Ø"/>
              <a:defRPr sz="2000">
                <a:solidFill>
                  <a:schemeClr val="tx2"/>
                </a:solidFill>
                <a:latin typeface="+mn-lt"/>
                <a:cs typeface="+mn-cs"/>
              </a:defRPr>
            </a:lvl6pPr>
            <a:lvl7pPr marL="2971800" indent="-228600" algn="l" rtl="0" fontAlgn="base">
              <a:spcBef>
                <a:spcPct val="20000"/>
              </a:spcBef>
              <a:spcAft>
                <a:spcPct val="0"/>
              </a:spcAft>
              <a:buClr>
                <a:srgbClr val="009999"/>
              </a:buClr>
              <a:buFont typeface="Wingdings" pitchFamily="2" charset="2"/>
              <a:buChar char="Ø"/>
              <a:defRPr sz="2000">
                <a:solidFill>
                  <a:schemeClr val="tx2"/>
                </a:solidFill>
                <a:latin typeface="+mn-lt"/>
                <a:cs typeface="+mn-cs"/>
              </a:defRPr>
            </a:lvl7pPr>
            <a:lvl8pPr marL="3429000" indent="-228600" algn="l" rtl="0" fontAlgn="base">
              <a:spcBef>
                <a:spcPct val="20000"/>
              </a:spcBef>
              <a:spcAft>
                <a:spcPct val="0"/>
              </a:spcAft>
              <a:buClr>
                <a:srgbClr val="009999"/>
              </a:buClr>
              <a:buFont typeface="Wingdings" pitchFamily="2" charset="2"/>
              <a:buChar char="Ø"/>
              <a:defRPr sz="2000">
                <a:solidFill>
                  <a:schemeClr val="tx2"/>
                </a:solidFill>
                <a:latin typeface="+mn-lt"/>
                <a:cs typeface="+mn-cs"/>
              </a:defRPr>
            </a:lvl8pPr>
            <a:lvl9pPr marL="3886200" indent="-228600" algn="l" rtl="0" fontAlgn="base">
              <a:spcBef>
                <a:spcPct val="20000"/>
              </a:spcBef>
              <a:spcAft>
                <a:spcPct val="0"/>
              </a:spcAft>
              <a:buClr>
                <a:srgbClr val="009999"/>
              </a:buClr>
              <a:buFont typeface="Wingdings" pitchFamily="2" charset="2"/>
              <a:buChar char="Ø"/>
              <a:defRPr sz="2000">
                <a:solidFill>
                  <a:schemeClr val="tx2"/>
                </a:solidFill>
                <a:latin typeface="+mn-lt"/>
                <a:cs typeface="+mn-cs"/>
              </a:defRPr>
            </a:lvl9pPr>
          </a:lstStyle>
          <a:p>
            <a:pPr eaLnBrk="1" hangingPunct="1">
              <a:lnSpc>
                <a:spcPct val="90000"/>
              </a:lnSpc>
              <a:spcBef>
                <a:spcPts val="0"/>
              </a:spcBef>
              <a:spcAft>
                <a:spcPts val="1200"/>
              </a:spcAft>
            </a:pPr>
            <a:r>
              <a:rPr lang="en-GB" sz="2400" kern="0" dirty="0"/>
              <a:t>Are there issues about learners’ expectations about assessment?</a:t>
            </a:r>
          </a:p>
          <a:p>
            <a:pPr eaLnBrk="1" hangingPunct="1">
              <a:lnSpc>
                <a:spcPct val="90000"/>
              </a:lnSpc>
              <a:spcBef>
                <a:spcPts val="0"/>
              </a:spcBef>
              <a:spcAft>
                <a:spcPts val="1200"/>
              </a:spcAft>
            </a:pPr>
            <a:r>
              <a:rPr lang="en-GB" sz="2400" kern="0" dirty="0"/>
              <a:t>Do they prefer some forms of assessment over others?</a:t>
            </a:r>
          </a:p>
          <a:p>
            <a:pPr eaLnBrk="1" hangingPunct="1">
              <a:lnSpc>
                <a:spcPct val="90000"/>
              </a:lnSpc>
              <a:spcBef>
                <a:spcPts val="0"/>
              </a:spcBef>
              <a:spcAft>
                <a:spcPts val="1200"/>
              </a:spcAft>
            </a:pPr>
            <a:r>
              <a:rPr lang="en-GB" sz="2400" kern="0" dirty="0"/>
              <a:t>Do they value some forms of assessment over others?</a:t>
            </a:r>
          </a:p>
        </p:txBody>
      </p:sp>
      <p:pic>
        <p:nvPicPr>
          <p:cNvPr id="6" name="Picture 4" descr="https://readyforlearning.files.wordpress.com/2011/01/grad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2636912"/>
            <a:ext cx="2135113" cy="2983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395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p:cNvPicPr>
            <a:picLocks noGrp="1" noChangeAspect="1" noChangeArrowheads="1"/>
          </p:cNvPicPr>
          <p:nvPr>
            <p:ph type="body" idx="1"/>
          </p:nvPr>
        </p:nvPicPr>
        <p:blipFill rotWithShape="1">
          <a:blip r:embed="rId3">
            <a:extLst>
              <a:ext uri="{28A0092B-C50C-407E-A947-70E740481C1C}">
                <a14:useLocalDpi xmlns:a14="http://schemas.microsoft.com/office/drawing/2010/main" val="0"/>
              </a:ext>
            </a:extLst>
          </a:blip>
          <a:srcRect l="2578" t="7058" r="10342"/>
          <a:stretch/>
        </p:blipFill>
        <p:spPr>
          <a:xfrm>
            <a:off x="1547664" y="2060848"/>
            <a:ext cx="5976664" cy="4674226"/>
          </a:xfrm>
        </p:spPr>
      </p:pic>
      <p:sp>
        <p:nvSpPr>
          <p:cNvPr id="3" name="Rectangle 2">
            <a:extLst>
              <a:ext uri="{FF2B5EF4-FFF2-40B4-BE49-F238E27FC236}">
                <a16:creationId xmlns:a16="http://schemas.microsoft.com/office/drawing/2014/main" id="{D4AFD235-B144-4D2A-B5F3-41B5145D43D3}"/>
              </a:ext>
            </a:extLst>
          </p:cNvPr>
          <p:cNvSpPr>
            <a:spLocks noGrp="1" noChangeArrowheads="1"/>
          </p:cNvSpPr>
          <p:nvPr>
            <p:ph type="title"/>
          </p:nvPr>
        </p:nvSpPr>
        <p:spPr>
          <a:xfrm>
            <a:off x="1150938" y="214313"/>
            <a:ext cx="7793037" cy="1462087"/>
          </a:xfrm>
        </p:spPr>
        <p:txBody>
          <a:bodyPr/>
          <a:lstStyle/>
          <a:p>
            <a:pPr eaLnBrk="1" hangingPunct="1"/>
            <a:r>
              <a:rPr lang="en-GB" sz="3600" dirty="0"/>
              <a:t>Tests and examinations!</a:t>
            </a:r>
          </a:p>
        </p:txBody>
      </p:sp>
    </p:spTree>
  </p:cSld>
  <p:clrMapOvr>
    <a:masterClrMapping/>
  </p:clrMapOvr>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2771</TotalTime>
  <Words>1679</Words>
  <Application>Microsoft Office PowerPoint</Application>
  <PresentationFormat>On-screen Show (4:3)</PresentationFormat>
  <Paragraphs>203</Paragraphs>
  <Slides>41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Garamond</vt:lpstr>
      <vt:lpstr>Tahoma</vt:lpstr>
      <vt:lpstr>Wingdings</vt:lpstr>
      <vt:lpstr>Blends</vt:lpstr>
      <vt:lpstr>How to assess?</vt:lpstr>
      <vt:lpstr>Modes of assessment</vt:lpstr>
      <vt:lpstr>Desirable vs Practical</vt:lpstr>
      <vt:lpstr>PowerPoint Presentation</vt:lpstr>
      <vt:lpstr>Techniques/Methods of assessment</vt:lpstr>
      <vt:lpstr>Techniques/Methods of assessment</vt:lpstr>
      <vt:lpstr>Activity</vt:lpstr>
      <vt:lpstr>Expectations?</vt:lpstr>
      <vt:lpstr>Tests and examinations!</vt:lpstr>
      <vt:lpstr>How ‘objective’?</vt:lpstr>
      <vt:lpstr>Objective questions</vt:lpstr>
      <vt:lpstr>Multiple choice and True/False items</vt:lpstr>
      <vt:lpstr>Matching Pairs</vt:lpstr>
      <vt:lpstr>Multiple completion</vt:lpstr>
      <vt:lpstr>Assertion–Reason</vt:lpstr>
      <vt:lpstr>Paired statements</vt:lpstr>
      <vt:lpstr>Advantages of objective questions</vt:lpstr>
      <vt:lpstr>Disadvantages of objective questions</vt:lpstr>
      <vt:lpstr>PowerPoint Presentation</vt:lpstr>
      <vt:lpstr>Writing a ‘Good’ Objective Item</vt:lpstr>
      <vt:lpstr>Writing a ‘Good’ Objective Item</vt:lpstr>
      <vt:lpstr>Writing a ‘Good’ Objective Item</vt:lpstr>
      <vt:lpstr>Structured questions</vt:lpstr>
      <vt:lpstr>Extended/ open-ended questions</vt:lpstr>
      <vt:lpstr>Some useful words …</vt:lpstr>
      <vt:lpstr>Written examinations</vt:lpstr>
      <vt:lpstr>‘Open book’ examinations</vt:lpstr>
      <vt:lpstr>‘Open book’ examinations</vt:lpstr>
      <vt:lpstr>Assessment by Observation</vt:lpstr>
      <vt:lpstr>Assessment by Observation</vt:lpstr>
      <vt:lpstr>Assessment by Observation</vt:lpstr>
      <vt:lpstr>Three ‘levels’ of observation</vt:lpstr>
      <vt:lpstr>Levels of observation</vt:lpstr>
      <vt:lpstr>Levels of observation</vt:lpstr>
      <vt:lpstr>Observation as assessment</vt:lpstr>
      <vt:lpstr>Oral assessment</vt:lpstr>
      <vt:lpstr>What about ‘topic work’ assessment</vt:lpstr>
      <vt:lpstr>… and ‘project work’?</vt:lpstr>
      <vt:lpstr>Other methods of assessment?</vt:lpstr>
      <vt:lpstr>Tensions and balances</vt:lpstr>
      <vt:lpstr>Control and accountability (Wilson, 2004)</vt:lpstr>
    </vt:vector>
  </TitlesOfParts>
  <Company>University of Bath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of Pupil Achievement</dc:title>
  <dc:creator>Lowe</dc:creator>
  <cp:lastModifiedBy>Paul Denley</cp:lastModifiedBy>
  <cp:revision>99</cp:revision>
  <cp:lastPrinted>2013-06-26T12:36:09Z</cp:lastPrinted>
  <dcterms:created xsi:type="dcterms:W3CDTF">2007-05-10T14:02:38Z</dcterms:created>
  <dcterms:modified xsi:type="dcterms:W3CDTF">2018-09-20T16:32:23Z</dcterms:modified>
</cp:coreProperties>
</file>