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5"/>
  </p:notesMasterIdLst>
  <p:handoutMasterIdLst>
    <p:handoutMasterId r:id="rId36"/>
  </p:handoutMasterIdLst>
  <p:sldIdLst>
    <p:sldId id="306" r:id="rId2"/>
    <p:sldId id="288" r:id="rId3"/>
    <p:sldId id="268" r:id="rId4"/>
    <p:sldId id="269" r:id="rId5"/>
    <p:sldId id="310" r:id="rId6"/>
    <p:sldId id="270" r:id="rId7"/>
    <p:sldId id="311" r:id="rId8"/>
    <p:sldId id="272" r:id="rId9"/>
    <p:sldId id="304" r:id="rId10"/>
    <p:sldId id="282" r:id="rId11"/>
    <p:sldId id="283" r:id="rId12"/>
    <p:sldId id="284" r:id="rId13"/>
    <p:sldId id="273" r:id="rId14"/>
    <p:sldId id="290" r:id="rId15"/>
    <p:sldId id="291" r:id="rId16"/>
    <p:sldId id="275" r:id="rId17"/>
    <p:sldId id="292" r:id="rId18"/>
    <p:sldId id="293" r:id="rId19"/>
    <p:sldId id="294" r:id="rId20"/>
    <p:sldId id="295" r:id="rId21"/>
    <p:sldId id="296" r:id="rId22"/>
    <p:sldId id="308" r:id="rId23"/>
    <p:sldId id="299" r:id="rId24"/>
    <p:sldId id="301" r:id="rId25"/>
    <p:sldId id="302" r:id="rId26"/>
    <p:sldId id="297" r:id="rId27"/>
    <p:sldId id="298" r:id="rId28"/>
    <p:sldId id="312" r:id="rId29"/>
    <p:sldId id="307" r:id="rId30"/>
    <p:sldId id="309" r:id="rId31"/>
    <p:sldId id="286" r:id="rId32"/>
    <p:sldId id="285" r:id="rId33"/>
    <p:sldId id="287" r:id="rId34"/>
  </p:sldIdLst>
  <p:sldSz cx="9144000" cy="6858000" type="screen4x3"/>
  <p:notesSz cx="6858000" cy="9945688"/>
  <p:defaultTextStyle>
    <a:defPPr>
      <a:defRPr lang="en-GB"/>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6FFCC"/>
    <a:srgbClr val="33CCCC"/>
    <a:srgbClr val="0099FF"/>
    <a:srgbClr val="99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5" autoAdjust="0"/>
    <p:restoredTop sz="73742" autoAdjust="0"/>
  </p:normalViewPr>
  <p:slideViewPr>
    <p:cSldViewPr>
      <p:cViewPr varScale="1">
        <p:scale>
          <a:sx n="47" d="100"/>
          <a:sy n="47" d="100"/>
        </p:scale>
        <p:origin x="176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384"/>
    </p:cViewPr>
  </p:sorterViewPr>
  <p:notesViewPr>
    <p:cSldViewPr>
      <p:cViewPr varScale="1">
        <p:scale>
          <a:sx n="47" d="100"/>
          <a:sy n="47" d="100"/>
        </p:scale>
        <p:origin x="-1248" y="-90"/>
      </p:cViewPr>
      <p:guideLst>
        <p:guide orient="horz" pos="3133"/>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t" anchorCtr="0" compatLnSpc="1">
            <a:prstTxWarp prst="textNoShape">
              <a:avLst/>
            </a:prstTxWarp>
          </a:bodyPr>
          <a:lstStyle>
            <a:lvl1pPr defTabSz="913980">
              <a:defRPr sz="1200">
                <a:latin typeface="Arial" charset="0"/>
              </a:defRPr>
            </a:lvl1pPr>
          </a:lstStyle>
          <a:p>
            <a:pPr>
              <a:defRPr/>
            </a:pPr>
            <a:endParaRPr lang="en-GB"/>
          </a:p>
        </p:txBody>
      </p:sp>
      <p:sp>
        <p:nvSpPr>
          <p:cNvPr id="68611" name="Rectangle 3"/>
          <p:cNvSpPr>
            <a:spLocks noGrp="1" noChangeArrowheads="1"/>
          </p:cNvSpPr>
          <p:nvPr>
            <p:ph type="dt" sz="quarter" idx="1"/>
          </p:nvPr>
        </p:nvSpPr>
        <p:spPr bwMode="auto">
          <a:xfrm>
            <a:off x="3885275" y="0"/>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t" anchorCtr="0" compatLnSpc="1">
            <a:prstTxWarp prst="textNoShape">
              <a:avLst/>
            </a:prstTxWarp>
          </a:bodyPr>
          <a:lstStyle>
            <a:lvl1pPr algn="r" defTabSz="913980">
              <a:defRPr sz="1200">
                <a:latin typeface="Arial" charset="0"/>
              </a:defRPr>
            </a:lvl1pPr>
          </a:lstStyle>
          <a:p>
            <a:pPr>
              <a:defRPr/>
            </a:pPr>
            <a:endParaRPr lang="en-GB"/>
          </a:p>
        </p:txBody>
      </p:sp>
      <p:sp>
        <p:nvSpPr>
          <p:cNvPr id="68612" name="Rectangle 4"/>
          <p:cNvSpPr>
            <a:spLocks noGrp="1" noChangeArrowheads="1"/>
          </p:cNvSpPr>
          <p:nvPr>
            <p:ph type="ftr" sz="quarter" idx="2"/>
          </p:nvPr>
        </p:nvSpPr>
        <p:spPr bwMode="auto">
          <a:xfrm>
            <a:off x="0" y="9447278"/>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b" anchorCtr="0" compatLnSpc="1">
            <a:prstTxWarp prst="textNoShape">
              <a:avLst/>
            </a:prstTxWarp>
          </a:bodyPr>
          <a:lstStyle>
            <a:lvl1pPr defTabSz="913980">
              <a:defRPr sz="1200">
                <a:latin typeface="Arial" charset="0"/>
              </a:defRPr>
            </a:lvl1pPr>
          </a:lstStyle>
          <a:p>
            <a:pPr>
              <a:defRPr/>
            </a:pPr>
            <a:endParaRPr lang="en-GB"/>
          </a:p>
        </p:txBody>
      </p:sp>
      <p:sp>
        <p:nvSpPr>
          <p:cNvPr id="68613" name="Rectangle 5"/>
          <p:cNvSpPr>
            <a:spLocks noGrp="1" noChangeArrowheads="1"/>
          </p:cNvSpPr>
          <p:nvPr>
            <p:ph type="sldNum" sz="quarter" idx="3"/>
          </p:nvPr>
        </p:nvSpPr>
        <p:spPr bwMode="auto">
          <a:xfrm>
            <a:off x="3885275" y="9447278"/>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b" anchorCtr="0" compatLnSpc="1">
            <a:prstTxWarp prst="textNoShape">
              <a:avLst/>
            </a:prstTxWarp>
          </a:bodyPr>
          <a:lstStyle>
            <a:lvl1pPr algn="r" defTabSz="913980">
              <a:defRPr sz="1200">
                <a:latin typeface="Arial" charset="0"/>
              </a:defRPr>
            </a:lvl1pPr>
          </a:lstStyle>
          <a:p>
            <a:pPr>
              <a:defRPr/>
            </a:pPr>
            <a:fld id="{7832C681-E065-40A1-9BA6-7400B6422A19}" type="slidenum">
              <a:rPr lang="en-GB"/>
              <a:pPr>
                <a:defRPr/>
              </a:pPr>
              <a:t>‹#›</a:t>
            </a:fld>
            <a:endParaRPr lang="en-GB"/>
          </a:p>
        </p:txBody>
      </p:sp>
    </p:spTree>
    <p:extLst>
      <p:ext uri="{BB962C8B-B14F-4D97-AF65-F5344CB8AC3E}">
        <p14:creationId xmlns:p14="http://schemas.microsoft.com/office/powerpoint/2010/main" val="2458746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t" anchorCtr="0" compatLnSpc="1">
            <a:prstTxWarp prst="textNoShape">
              <a:avLst/>
            </a:prstTxWarp>
          </a:bodyPr>
          <a:lstStyle>
            <a:lvl1pPr defTabSz="913980">
              <a:defRPr sz="1200">
                <a:latin typeface="Arial" charset="0"/>
              </a:defRPr>
            </a:lvl1pPr>
          </a:lstStyle>
          <a:p>
            <a:pPr>
              <a:defRPr/>
            </a:pPr>
            <a:endParaRPr lang="en-GB"/>
          </a:p>
        </p:txBody>
      </p:sp>
      <p:sp>
        <p:nvSpPr>
          <p:cNvPr id="55299" name="Rectangle 3"/>
          <p:cNvSpPr>
            <a:spLocks noGrp="1" noChangeArrowheads="1"/>
          </p:cNvSpPr>
          <p:nvPr>
            <p:ph type="dt" idx="1"/>
          </p:nvPr>
        </p:nvSpPr>
        <p:spPr bwMode="auto">
          <a:xfrm>
            <a:off x="3885275" y="0"/>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t" anchorCtr="0" compatLnSpc="1">
            <a:prstTxWarp prst="textNoShape">
              <a:avLst/>
            </a:prstTxWarp>
          </a:bodyPr>
          <a:lstStyle>
            <a:lvl1pPr algn="r" defTabSz="913980">
              <a:defRPr sz="1200">
                <a:latin typeface="Arial" charset="0"/>
              </a:defRPr>
            </a:lvl1pPr>
          </a:lstStyle>
          <a:p>
            <a:pPr>
              <a:defRPr/>
            </a:pPr>
            <a:endParaRPr lang="en-GB"/>
          </a:p>
        </p:txBody>
      </p:sp>
      <p:sp>
        <p:nvSpPr>
          <p:cNvPr id="38916" name="Rectangle 4"/>
          <p:cNvSpPr>
            <a:spLocks noGrp="1" noRot="1" noChangeAspect="1" noChangeArrowheads="1" noTextEdit="1"/>
          </p:cNvSpPr>
          <p:nvPr>
            <p:ph type="sldImg" idx="2"/>
          </p:nvPr>
        </p:nvSpPr>
        <p:spPr bwMode="auto">
          <a:xfrm>
            <a:off x="942975" y="746125"/>
            <a:ext cx="4973638" cy="3729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5301" name="Rectangle 5"/>
          <p:cNvSpPr>
            <a:spLocks noGrp="1" noChangeArrowheads="1"/>
          </p:cNvSpPr>
          <p:nvPr>
            <p:ph type="body" sz="quarter" idx="3"/>
          </p:nvPr>
        </p:nvSpPr>
        <p:spPr bwMode="auto">
          <a:xfrm>
            <a:off x="685637" y="4723639"/>
            <a:ext cx="5486727" cy="447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5302" name="Rectangle 6"/>
          <p:cNvSpPr>
            <a:spLocks noGrp="1" noChangeArrowheads="1"/>
          </p:cNvSpPr>
          <p:nvPr>
            <p:ph type="ftr" sz="quarter" idx="4"/>
          </p:nvPr>
        </p:nvSpPr>
        <p:spPr bwMode="auto">
          <a:xfrm>
            <a:off x="0" y="9447278"/>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b" anchorCtr="0" compatLnSpc="1">
            <a:prstTxWarp prst="textNoShape">
              <a:avLst/>
            </a:prstTxWarp>
          </a:bodyPr>
          <a:lstStyle>
            <a:lvl1pPr defTabSz="913980">
              <a:defRPr sz="1200">
                <a:latin typeface="Arial" charset="0"/>
              </a:defRPr>
            </a:lvl1pPr>
          </a:lstStyle>
          <a:p>
            <a:pPr>
              <a:defRPr/>
            </a:pPr>
            <a:endParaRPr lang="en-GB"/>
          </a:p>
        </p:txBody>
      </p:sp>
      <p:sp>
        <p:nvSpPr>
          <p:cNvPr id="55303" name="Rectangle 7"/>
          <p:cNvSpPr>
            <a:spLocks noGrp="1" noChangeArrowheads="1"/>
          </p:cNvSpPr>
          <p:nvPr>
            <p:ph type="sldNum" sz="quarter" idx="5"/>
          </p:nvPr>
        </p:nvSpPr>
        <p:spPr bwMode="auto">
          <a:xfrm>
            <a:off x="3885275" y="9447278"/>
            <a:ext cx="2971092" cy="4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2" rIns="91426" bIns="45712" numCol="1" anchor="b" anchorCtr="0" compatLnSpc="1">
            <a:prstTxWarp prst="textNoShape">
              <a:avLst/>
            </a:prstTxWarp>
          </a:bodyPr>
          <a:lstStyle>
            <a:lvl1pPr algn="r" defTabSz="913980">
              <a:defRPr sz="1200">
                <a:latin typeface="Arial" charset="0"/>
              </a:defRPr>
            </a:lvl1pPr>
          </a:lstStyle>
          <a:p>
            <a:pPr>
              <a:defRPr/>
            </a:pPr>
            <a:fld id="{5DE496DE-6D96-4F0B-A3FE-B9B8254CD500}" type="slidenum">
              <a:rPr lang="en-GB"/>
              <a:pPr>
                <a:defRPr/>
              </a:pPr>
              <a:t>‹#›</a:t>
            </a:fld>
            <a:endParaRPr lang="en-GB"/>
          </a:p>
        </p:txBody>
      </p:sp>
    </p:spTree>
    <p:extLst>
      <p:ext uri="{BB962C8B-B14F-4D97-AF65-F5344CB8AC3E}">
        <p14:creationId xmlns:p14="http://schemas.microsoft.com/office/powerpoint/2010/main" val="2984725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3980" eaLnBrk="0" hangingPunct="0">
              <a:defRPr sz="2000">
                <a:solidFill>
                  <a:schemeClr val="tx1"/>
                </a:solidFill>
                <a:latin typeface="Tahoma" pitchFamily="34" charset="0"/>
                <a:cs typeface="Arial" charset="0"/>
              </a:defRPr>
            </a:lvl1pPr>
            <a:lvl2pPr marL="757066" indent="-291179" defTabSz="913980" eaLnBrk="0" hangingPunct="0">
              <a:defRPr sz="2000">
                <a:solidFill>
                  <a:schemeClr val="tx1"/>
                </a:solidFill>
                <a:latin typeface="Tahoma" pitchFamily="34" charset="0"/>
                <a:cs typeface="Arial" charset="0"/>
              </a:defRPr>
            </a:lvl2pPr>
            <a:lvl3pPr marL="1164717" indent="-232943" defTabSz="913980" eaLnBrk="0" hangingPunct="0">
              <a:defRPr sz="2000">
                <a:solidFill>
                  <a:schemeClr val="tx1"/>
                </a:solidFill>
                <a:latin typeface="Tahoma" pitchFamily="34" charset="0"/>
                <a:cs typeface="Arial" charset="0"/>
              </a:defRPr>
            </a:lvl3pPr>
            <a:lvl4pPr marL="1630604" indent="-232943" defTabSz="913980" eaLnBrk="0" hangingPunct="0">
              <a:defRPr sz="2000">
                <a:solidFill>
                  <a:schemeClr val="tx1"/>
                </a:solidFill>
                <a:latin typeface="Tahoma" pitchFamily="34" charset="0"/>
                <a:cs typeface="Arial" charset="0"/>
              </a:defRPr>
            </a:lvl4pPr>
            <a:lvl5pPr marL="2096491" indent="-232943" defTabSz="913980" eaLnBrk="0" hangingPunct="0">
              <a:defRPr sz="2000">
                <a:solidFill>
                  <a:schemeClr val="tx1"/>
                </a:solidFill>
                <a:latin typeface="Tahoma" pitchFamily="34" charset="0"/>
                <a:cs typeface="Arial" charset="0"/>
              </a:defRPr>
            </a:lvl5pPr>
            <a:lvl6pPr marL="2562377" indent="-232943" defTabSz="913980" eaLnBrk="0" fontAlgn="base" hangingPunct="0">
              <a:spcBef>
                <a:spcPct val="0"/>
              </a:spcBef>
              <a:spcAft>
                <a:spcPct val="0"/>
              </a:spcAft>
              <a:defRPr sz="2000">
                <a:solidFill>
                  <a:schemeClr val="tx1"/>
                </a:solidFill>
                <a:latin typeface="Tahoma" pitchFamily="34" charset="0"/>
                <a:cs typeface="Arial" charset="0"/>
              </a:defRPr>
            </a:lvl6pPr>
            <a:lvl7pPr marL="3028264" indent="-232943" defTabSz="913980" eaLnBrk="0" fontAlgn="base" hangingPunct="0">
              <a:spcBef>
                <a:spcPct val="0"/>
              </a:spcBef>
              <a:spcAft>
                <a:spcPct val="0"/>
              </a:spcAft>
              <a:defRPr sz="2000">
                <a:solidFill>
                  <a:schemeClr val="tx1"/>
                </a:solidFill>
                <a:latin typeface="Tahoma" pitchFamily="34" charset="0"/>
                <a:cs typeface="Arial" charset="0"/>
              </a:defRPr>
            </a:lvl7pPr>
            <a:lvl8pPr marL="3494151" indent="-232943" defTabSz="913980" eaLnBrk="0" fontAlgn="base" hangingPunct="0">
              <a:spcBef>
                <a:spcPct val="0"/>
              </a:spcBef>
              <a:spcAft>
                <a:spcPct val="0"/>
              </a:spcAft>
              <a:defRPr sz="2000">
                <a:solidFill>
                  <a:schemeClr val="tx1"/>
                </a:solidFill>
                <a:latin typeface="Tahoma" pitchFamily="34" charset="0"/>
                <a:cs typeface="Arial" charset="0"/>
              </a:defRPr>
            </a:lvl8pPr>
            <a:lvl9pPr marL="3960038" indent="-232943" defTabSz="91398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fld id="{01401906-17EA-4DED-A777-79EC34DF70E4}" type="slidenum">
              <a:rPr lang="en-GB" sz="1200">
                <a:latin typeface="Arial" charset="0"/>
              </a:rPr>
              <a:pPr eaLnBrk="1" hangingPunct="1"/>
              <a:t>4</a:t>
            </a:fld>
            <a:endParaRPr lang="en-GB" sz="120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3744031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3980" eaLnBrk="0" hangingPunct="0">
              <a:defRPr sz="2000">
                <a:solidFill>
                  <a:schemeClr val="tx1"/>
                </a:solidFill>
                <a:latin typeface="Tahoma" pitchFamily="34" charset="0"/>
                <a:cs typeface="Arial" charset="0"/>
              </a:defRPr>
            </a:lvl1pPr>
            <a:lvl2pPr marL="757066" indent="-291179" defTabSz="913980" eaLnBrk="0" hangingPunct="0">
              <a:defRPr sz="2000">
                <a:solidFill>
                  <a:schemeClr val="tx1"/>
                </a:solidFill>
                <a:latin typeface="Tahoma" pitchFamily="34" charset="0"/>
                <a:cs typeface="Arial" charset="0"/>
              </a:defRPr>
            </a:lvl2pPr>
            <a:lvl3pPr marL="1164717" indent="-232943" defTabSz="913980" eaLnBrk="0" hangingPunct="0">
              <a:defRPr sz="2000">
                <a:solidFill>
                  <a:schemeClr val="tx1"/>
                </a:solidFill>
                <a:latin typeface="Tahoma" pitchFamily="34" charset="0"/>
                <a:cs typeface="Arial" charset="0"/>
              </a:defRPr>
            </a:lvl3pPr>
            <a:lvl4pPr marL="1630604" indent="-232943" defTabSz="913980" eaLnBrk="0" hangingPunct="0">
              <a:defRPr sz="2000">
                <a:solidFill>
                  <a:schemeClr val="tx1"/>
                </a:solidFill>
                <a:latin typeface="Tahoma" pitchFamily="34" charset="0"/>
                <a:cs typeface="Arial" charset="0"/>
              </a:defRPr>
            </a:lvl4pPr>
            <a:lvl5pPr marL="2096491" indent="-232943" defTabSz="913980" eaLnBrk="0" hangingPunct="0">
              <a:defRPr sz="2000">
                <a:solidFill>
                  <a:schemeClr val="tx1"/>
                </a:solidFill>
                <a:latin typeface="Tahoma" pitchFamily="34" charset="0"/>
                <a:cs typeface="Arial" charset="0"/>
              </a:defRPr>
            </a:lvl5pPr>
            <a:lvl6pPr marL="2562377" indent="-232943" defTabSz="913980" eaLnBrk="0" fontAlgn="base" hangingPunct="0">
              <a:spcBef>
                <a:spcPct val="0"/>
              </a:spcBef>
              <a:spcAft>
                <a:spcPct val="0"/>
              </a:spcAft>
              <a:defRPr sz="2000">
                <a:solidFill>
                  <a:schemeClr val="tx1"/>
                </a:solidFill>
                <a:latin typeface="Tahoma" pitchFamily="34" charset="0"/>
                <a:cs typeface="Arial" charset="0"/>
              </a:defRPr>
            </a:lvl6pPr>
            <a:lvl7pPr marL="3028264" indent="-232943" defTabSz="913980" eaLnBrk="0" fontAlgn="base" hangingPunct="0">
              <a:spcBef>
                <a:spcPct val="0"/>
              </a:spcBef>
              <a:spcAft>
                <a:spcPct val="0"/>
              </a:spcAft>
              <a:defRPr sz="2000">
                <a:solidFill>
                  <a:schemeClr val="tx1"/>
                </a:solidFill>
                <a:latin typeface="Tahoma" pitchFamily="34" charset="0"/>
                <a:cs typeface="Arial" charset="0"/>
              </a:defRPr>
            </a:lvl7pPr>
            <a:lvl8pPr marL="3494151" indent="-232943" defTabSz="913980" eaLnBrk="0" fontAlgn="base" hangingPunct="0">
              <a:spcBef>
                <a:spcPct val="0"/>
              </a:spcBef>
              <a:spcAft>
                <a:spcPct val="0"/>
              </a:spcAft>
              <a:defRPr sz="2000">
                <a:solidFill>
                  <a:schemeClr val="tx1"/>
                </a:solidFill>
                <a:latin typeface="Tahoma" pitchFamily="34" charset="0"/>
                <a:cs typeface="Arial" charset="0"/>
              </a:defRPr>
            </a:lvl8pPr>
            <a:lvl9pPr marL="3960038" indent="-232943" defTabSz="91398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fld id="{01401906-17EA-4DED-A777-79EC34DF70E4}" type="slidenum">
              <a:rPr lang="en-GB" sz="1200">
                <a:latin typeface="Arial" charset="0"/>
              </a:rPr>
              <a:pPr eaLnBrk="1" hangingPunct="1"/>
              <a:t>5</a:t>
            </a:fld>
            <a:endParaRPr lang="en-GB" sz="120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424348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3980" eaLnBrk="0" hangingPunct="0">
              <a:defRPr sz="2000">
                <a:solidFill>
                  <a:schemeClr val="tx1"/>
                </a:solidFill>
                <a:latin typeface="Tahoma" pitchFamily="34" charset="0"/>
                <a:cs typeface="Arial" charset="0"/>
              </a:defRPr>
            </a:lvl1pPr>
            <a:lvl2pPr marL="757066" indent="-291179" defTabSz="913980" eaLnBrk="0" hangingPunct="0">
              <a:defRPr sz="2000">
                <a:solidFill>
                  <a:schemeClr val="tx1"/>
                </a:solidFill>
                <a:latin typeface="Tahoma" pitchFamily="34" charset="0"/>
                <a:cs typeface="Arial" charset="0"/>
              </a:defRPr>
            </a:lvl2pPr>
            <a:lvl3pPr marL="1164717" indent="-232943" defTabSz="913980" eaLnBrk="0" hangingPunct="0">
              <a:defRPr sz="2000">
                <a:solidFill>
                  <a:schemeClr val="tx1"/>
                </a:solidFill>
                <a:latin typeface="Tahoma" pitchFamily="34" charset="0"/>
                <a:cs typeface="Arial" charset="0"/>
              </a:defRPr>
            </a:lvl3pPr>
            <a:lvl4pPr marL="1630604" indent="-232943" defTabSz="913980" eaLnBrk="0" hangingPunct="0">
              <a:defRPr sz="2000">
                <a:solidFill>
                  <a:schemeClr val="tx1"/>
                </a:solidFill>
                <a:latin typeface="Tahoma" pitchFamily="34" charset="0"/>
                <a:cs typeface="Arial" charset="0"/>
              </a:defRPr>
            </a:lvl4pPr>
            <a:lvl5pPr marL="2096491" indent="-232943" defTabSz="913980" eaLnBrk="0" hangingPunct="0">
              <a:defRPr sz="2000">
                <a:solidFill>
                  <a:schemeClr val="tx1"/>
                </a:solidFill>
                <a:latin typeface="Tahoma" pitchFamily="34" charset="0"/>
                <a:cs typeface="Arial" charset="0"/>
              </a:defRPr>
            </a:lvl5pPr>
            <a:lvl6pPr marL="2562377" indent="-232943" defTabSz="913980" eaLnBrk="0" fontAlgn="base" hangingPunct="0">
              <a:spcBef>
                <a:spcPct val="0"/>
              </a:spcBef>
              <a:spcAft>
                <a:spcPct val="0"/>
              </a:spcAft>
              <a:defRPr sz="2000">
                <a:solidFill>
                  <a:schemeClr val="tx1"/>
                </a:solidFill>
                <a:latin typeface="Tahoma" pitchFamily="34" charset="0"/>
                <a:cs typeface="Arial" charset="0"/>
              </a:defRPr>
            </a:lvl6pPr>
            <a:lvl7pPr marL="3028264" indent="-232943" defTabSz="913980" eaLnBrk="0" fontAlgn="base" hangingPunct="0">
              <a:spcBef>
                <a:spcPct val="0"/>
              </a:spcBef>
              <a:spcAft>
                <a:spcPct val="0"/>
              </a:spcAft>
              <a:defRPr sz="2000">
                <a:solidFill>
                  <a:schemeClr val="tx1"/>
                </a:solidFill>
                <a:latin typeface="Tahoma" pitchFamily="34" charset="0"/>
                <a:cs typeface="Arial" charset="0"/>
              </a:defRPr>
            </a:lvl7pPr>
            <a:lvl8pPr marL="3494151" indent="-232943" defTabSz="913980" eaLnBrk="0" fontAlgn="base" hangingPunct="0">
              <a:spcBef>
                <a:spcPct val="0"/>
              </a:spcBef>
              <a:spcAft>
                <a:spcPct val="0"/>
              </a:spcAft>
              <a:defRPr sz="2000">
                <a:solidFill>
                  <a:schemeClr val="tx1"/>
                </a:solidFill>
                <a:latin typeface="Tahoma" pitchFamily="34" charset="0"/>
                <a:cs typeface="Arial" charset="0"/>
              </a:defRPr>
            </a:lvl8pPr>
            <a:lvl9pPr marL="3960038" indent="-232943" defTabSz="91398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fld id="{01401906-17EA-4DED-A777-79EC34DF70E4}" type="slidenum">
              <a:rPr lang="en-GB" sz="1200">
                <a:latin typeface="Arial" charset="0"/>
              </a:rPr>
              <a:pPr eaLnBrk="1" hangingPunct="1"/>
              <a:t>7</a:t>
            </a:fld>
            <a:endParaRPr lang="en-GB" sz="120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1549215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80" name="Rectangle 12"/>
          <p:cNvSpPr>
            <a:spLocks noGrp="1" noChangeArrowheads="1"/>
          </p:cNvSpPr>
          <p:nvPr>
            <p:ph type="ctrTitle"/>
          </p:nvPr>
        </p:nvSpPr>
        <p:spPr>
          <a:xfrm>
            <a:off x="990600" y="1676400"/>
            <a:ext cx="7772400" cy="1462088"/>
          </a:xfrm>
        </p:spPr>
        <p:txBody>
          <a:bodyPr/>
          <a:lstStyle>
            <a:lvl1pPr>
              <a:defRPr/>
            </a:lvl1pPr>
          </a:lstStyle>
          <a:p>
            <a:pPr lvl="0"/>
            <a:r>
              <a:rPr lang="en-GB" noProof="0"/>
              <a:t>Click to edit Master title style</a:t>
            </a:r>
          </a:p>
        </p:txBody>
      </p:sp>
      <p:sp>
        <p:nvSpPr>
          <p:cNvPr id="718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GB"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GB"/>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GB"/>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871EE5A1-D94B-4BAD-9D41-5A73A58C0174}" type="slidenum">
              <a:rPr lang="en-GB"/>
              <a:pPr>
                <a:defRPr/>
              </a:pPr>
              <a:t>‹#›</a:t>
            </a:fld>
            <a:endParaRPr lang="en-GB"/>
          </a:p>
        </p:txBody>
      </p:sp>
    </p:spTree>
    <p:extLst>
      <p:ext uri="{BB962C8B-B14F-4D97-AF65-F5344CB8AC3E}">
        <p14:creationId xmlns:p14="http://schemas.microsoft.com/office/powerpoint/2010/main" val="169129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4E539A09-07D1-453D-A6C8-DC0130CFBB0B}" type="slidenum">
              <a:rPr lang="en-GB"/>
              <a:pPr>
                <a:defRPr/>
              </a:pPr>
              <a:t>‹#›</a:t>
            </a:fld>
            <a:endParaRPr lang="en-GB"/>
          </a:p>
        </p:txBody>
      </p:sp>
    </p:spTree>
    <p:extLst>
      <p:ext uri="{BB962C8B-B14F-4D97-AF65-F5344CB8AC3E}">
        <p14:creationId xmlns:p14="http://schemas.microsoft.com/office/powerpoint/2010/main" val="257747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34518FCF-16E3-4ECA-AD51-98E2ABA3D986}" type="slidenum">
              <a:rPr lang="en-GB"/>
              <a:pPr>
                <a:defRPr/>
              </a:pPr>
              <a:t>‹#›</a:t>
            </a:fld>
            <a:endParaRPr lang="en-GB"/>
          </a:p>
        </p:txBody>
      </p:sp>
    </p:spTree>
    <p:extLst>
      <p:ext uri="{BB962C8B-B14F-4D97-AF65-F5344CB8AC3E}">
        <p14:creationId xmlns:p14="http://schemas.microsoft.com/office/powerpoint/2010/main" val="54869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4A7342C9-5C85-42EA-99A6-F4EC46F3E667}" type="slidenum">
              <a:rPr lang="en-GB"/>
              <a:pPr>
                <a:defRPr/>
              </a:pPr>
              <a:t>‹#›</a:t>
            </a:fld>
            <a:endParaRPr lang="en-GB"/>
          </a:p>
        </p:txBody>
      </p:sp>
    </p:spTree>
    <p:extLst>
      <p:ext uri="{BB962C8B-B14F-4D97-AF65-F5344CB8AC3E}">
        <p14:creationId xmlns:p14="http://schemas.microsoft.com/office/powerpoint/2010/main" val="1803122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GB"/>
          </a:p>
        </p:txBody>
      </p:sp>
      <p:sp>
        <p:nvSpPr>
          <p:cNvPr id="5" name="Rectangle 12"/>
          <p:cNvSpPr>
            <a:spLocks noGrp="1" noChangeArrowheads="1"/>
          </p:cNvSpPr>
          <p:nvPr>
            <p:ph type="ftr" sz="quarter" idx="11"/>
          </p:nvPr>
        </p:nvSpPr>
        <p:spPr>
          <a:ln/>
        </p:spPr>
        <p:txBody>
          <a:bodyPr/>
          <a:lstStyle>
            <a:lvl1pPr>
              <a:defRPr/>
            </a:lvl1pPr>
          </a:lstStyle>
          <a:p>
            <a:pPr>
              <a:defRPr/>
            </a:pPr>
            <a:endParaRPr lang="en-GB"/>
          </a:p>
        </p:txBody>
      </p:sp>
      <p:sp>
        <p:nvSpPr>
          <p:cNvPr id="6" name="Rectangle 13"/>
          <p:cNvSpPr>
            <a:spLocks noGrp="1" noChangeArrowheads="1"/>
          </p:cNvSpPr>
          <p:nvPr>
            <p:ph type="sldNum" sz="quarter" idx="12"/>
          </p:nvPr>
        </p:nvSpPr>
        <p:spPr>
          <a:ln/>
        </p:spPr>
        <p:txBody>
          <a:bodyPr/>
          <a:lstStyle>
            <a:lvl1pPr>
              <a:defRPr/>
            </a:lvl1pPr>
          </a:lstStyle>
          <a:p>
            <a:pPr>
              <a:defRPr/>
            </a:pPr>
            <a:fld id="{BF13D144-5FC5-479E-93F4-E605036AE961}" type="slidenum">
              <a:rPr lang="en-GB"/>
              <a:pPr>
                <a:defRPr/>
              </a:pPr>
              <a:t>‹#›</a:t>
            </a:fld>
            <a:endParaRPr lang="en-GB"/>
          </a:p>
        </p:txBody>
      </p:sp>
    </p:spTree>
    <p:extLst>
      <p:ext uri="{BB962C8B-B14F-4D97-AF65-F5344CB8AC3E}">
        <p14:creationId xmlns:p14="http://schemas.microsoft.com/office/powerpoint/2010/main" val="324913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dt" sz="half" idx="10"/>
          </p:nvPr>
        </p:nvSpPr>
        <p:spPr>
          <a:ln/>
        </p:spPr>
        <p:txBody>
          <a:bodyPr/>
          <a:lstStyle>
            <a:lvl1pPr>
              <a:defRPr/>
            </a:lvl1pPr>
          </a:lstStyle>
          <a:p>
            <a:pPr>
              <a:defRPr/>
            </a:pPr>
            <a:endParaRPr lang="en-GB"/>
          </a:p>
        </p:txBody>
      </p:sp>
      <p:sp>
        <p:nvSpPr>
          <p:cNvPr id="6" name="Rectangle 12"/>
          <p:cNvSpPr>
            <a:spLocks noGrp="1" noChangeArrowheads="1"/>
          </p:cNvSpPr>
          <p:nvPr>
            <p:ph type="ftr" sz="quarter" idx="11"/>
          </p:nvPr>
        </p:nvSpPr>
        <p:spPr>
          <a:ln/>
        </p:spPr>
        <p:txBody>
          <a:bodyPr/>
          <a:lstStyle>
            <a:lvl1pPr>
              <a:defRPr/>
            </a:lvl1pPr>
          </a:lstStyle>
          <a:p>
            <a:pPr>
              <a:defRPr/>
            </a:pPr>
            <a:endParaRPr lang="en-GB"/>
          </a:p>
        </p:txBody>
      </p:sp>
      <p:sp>
        <p:nvSpPr>
          <p:cNvPr id="7" name="Rectangle 13"/>
          <p:cNvSpPr>
            <a:spLocks noGrp="1" noChangeArrowheads="1"/>
          </p:cNvSpPr>
          <p:nvPr>
            <p:ph type="sldNum" sz="quarter" idx="12"/>
          </p:nvPr>
        </p:nvSpPr>
        <p:spPr>
          <a:ln/>
        </p:spPr>
        <p:txBody>
          <a:bodyPr/>
          <a:lstStyle>
            <a:lvl1pPr>
              <a:defRPr/>
            </a:lvl1pPr>
          </a:lstStyle>
          <a:p>
            <a:pPr>
              <a:defRPr/>
            </a:pPr>
            <a:fld id="{E0C8E99B-F3EA-433E-A789-9022503851DB}" type="slidenum">
              <a:rPr lang="en-GB"/>
              <a:pPr>
                <a:defRPr/>
              </a:pPr>
              <a:t>‹#›</a:t>
            </a:fld>
            <a:endParaRPr lang="en-GB"/>
          </a:p>
        </p:txBody>
      </p:sp>
    </p:spTree>
    <p:extLst>
      <p:ext uri="{BB962C8B-B14F-4D97-AF65-F5344CB8AC3E}">
        <p14:creationId xmlns:p14="http://schemas.microsoft.com/office/powerpoint/2010/main" val="342327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1"/>
          <p:cNvSpPr>
            <a:spLocks noGrp="1" noChangeArrowheads="1"/>
          </p:cNvSpPr>
          <p:nvPr>
            <p:ph type="dt" sz="half" idx="10"/>
          </p:nvPr>
        </p:nvSpPr>
        <p:spPr>
          <a:ln/>
        </p:spPr>
        <p:txBody>
          <a:bodyPr/>
          <a:lstStyle>
            <a:lvl1pPr>
              <a:defRPr/>
            </a:lvl1pPr>
          </a:lstStyle>
          <a:p>
            <a:pPr>
              <a:defRPr/>
            </a:pPr>
            <a:endParaRPr lang="en-GB"/>
          </a:p>
        </p:txBody>
      </p:sp>
      <p:sp>
        <p:nvSpPr>
          <p:cNvPr id="8" name="Rectangle 12"/>
          <p:cNvSpPr>
            <a:spLocks noGrp="1" noChangeArrowheads="1"/>
          </p:cNvSpPr>
          <p:nvPr>
            <p:ph type="ftr" sz="quarter" idx="11"/>
          </p:nvPr>
        </p:nvSpPr>
        <p:spPr>
          <a:ln/>
        </p:spPr>
        <p:txBody>
          <a:bodyPr/>
          <a:lstStyle>
            <a:lvl1pPr>
              <a:defRPr/>
            </a:lvl1pPr>
          </a:lstStyle>
          <a:p>
            <a:pPr>
              <a:defRPr/>
            </a:pPr>
            <a:endParaRPr lang="en-GB"/>
          </a:p>
        </p:txBody>
      </p:sp>
      <p:sp>
        <p:nvSpPr>
          <p:cNvPr id="9" name="Rectangle 13"/>
          <p:cNvSpPr>
            <a:spLocks noGrp="1" noChangeArrowheads="1"/>
          </p:cNvSpPr>
          <p:nvPr>
            <p:ph type="sldNum" sz="quarter" idx="12"/>
          </p:nvPr>
        </p:nvSpPr>
        <p:spPr>
          <a:ln/>
        </p:spPr>
        <p:txBody>
          <a:bodyPr/>
          <a:lstStyle>
            <a:lvl1pPr>
              <a:defRPr/>
            </a:lvl1pPr>
          </a:lstStyle>
          <a:p>
            <a:pPr>
              <a:defRPr/>
            </a:pPr>
            <a:fld id="{61A3C089-7197-4CFE-A151-433B5BACCE3B}" type="slidenum">
              <a:rPr lang="en-GB"/>
              <a:pPr>
                <a:defRPr/>
              </a:pPr>
              <a:t>‹#›</a:t>
            </a:fld>
            <a:endParaRPr lang="en-GB"/>
          </a:p>
        </p:txBody>
      </p:sp>
    </p:spTree>
    <p:extLst>
      <p:ext uri="{BB962C8B-B14F-4D97-AF65-F5344CB8AC3E}">
        <p14:creationId xmlns:p14="http://schemas.microsoft.com/office/powerpoint/2010/main" val="126834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1"/>
          <p:cNvSpPr>
            <a:spLocks noGrp="1" noChangeArrowheads="1"/>
          </p:cNvSpPr>
          <p:nvPr>
            <p:ph type="dt" sz="half" idx="10"/>
          </p:nvPr>
        </p:nvSpPr>
        <p:spPr>
          <a:ln/>
        </p:spPr>
        <p:txBody>
          <a:bodyPr/>
          <a:lstStyle>
            <a:lvl1pPr>
              <a:defRPr/>
            </a:lvl1pPr>
          </a:lstStyle>
          <a:p>
            <a:pPr>
              <a:defRPr/>
            </a:pPr>
            <a:endParaRPr lang="en-GB"/>
          </a:p>
        </p:txBody>
      </p:sp>
      <p:sp>
        <p:nvSpPr>
          <p:cNvPr id="4" name="Rectangle 12"/>
          <p:cNvSpPr>
            <a:spLocks noGrp="1" noChangeArrowheads="1"/>
          </p:cNvSpPr>
          <p:nvPr>
            <p:ph type="ftr" sz="quarter" idx="11"/>
          </p:nvPr>
        </p:nvSpPr>
        <p:spPr>
          <a:ln/>
        </p:spPr>
        <p:txBody>
          <a:bodyPr/>
          <a:lstStyle>
            <a:lvl1pPr>
              <a:defRPr/>
            </a:lvl1pPr>
          </a:lstStyle>
          <a:p>
            <a:pPr>
              <a:defRPr/>
            </a:pPr>
            <a:endParaRPr lang="en-GB"/>
          </a:p>
        </p:txBody>
      </p:sp>
      <p:sp>
        <p:nvSpPr>
          <p:cNvPr id="5" name="Rectangle 13"/>
          <p:cNvSpPr>
            <a:spLocks noGrp="1" noChangeArrowheads="1"/>
          </p:cNvSpPr>
          <p:nvPr>
            <p:ph type="sldNum" sz="quarter" idx="12"/>
          </p:nvPr>
        </p:nvSpPr>
        <p:spPr>
          <a:ln/>
        </p:spPr>
        <p:txBody>
          <a:bodyPr/>
          <a:lstStyle>
            <a:lvl1pPr>
              <a:defRPr/>
            </a:lvl1pPr>
          </a:lstStyle>
          <a:p>
            <a:pPr>
              <a:defRPr/>
            </a:pPr>
            <a:fld id="{6F52A2CD-FD43-4534-8264-4810F976E4BF}" type="slidenum">
              <a:rPr lang="en-GB"/>
              <a:pPr>
                <a:defRPr/>
              </a:pPr>
              <a:t>‹#›</a:t>
            </a:fld>
            <a:endParaRPr lang="en-GB"/>
          </a:p>
        </p:txBody>
      </p:sp>
    </p:spTree>
    <p:extLst>
      <p:ext uri="{BB962C8B-B14F-4D97-AF65-F5344CB8AC3E}">
        <p14:creationId xmlns:p14="http://schemas.microsoft.com/office/powerpoint/2010/main" val="342740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GB"/>
          </a:p>
        </p:txBody>
      </p:sp>
      <p:sp>
        <p:nvSpPr>
          <p:cNvPr id="3" name="Rectangle 12"/>
          <p:cNvSpPr>
            <a:spLocks noGrp="1" noChangeArrowheads="1"/>
          </p:cNvSpPr>
          <p:nvPr>
            <p:ph type="ftr" sz="quarter" idx="11"/>
          </p:nvPr>
        </p:nvSpPr>
        <p:spPr>
          <a:ln/>
        </p:spPr>
        <p:txBody>
          <a:bodyPr/>
          <a:lstStyle>
            <a:lvl1pPr>
              <a:defRPr/>
            </a:lvl1pPr>
          </a:lstStyle>
          <a:p>
            <a:pPr>
              <a:defRPr/>
            </a:pPr>
            <a:endParaRPr lang="en-GB"/>
          </a:p>
        </p:txBody>
      </p:sp>
      <p:sp>
        <p:nvSpPr>
          <p:cNvPr id="4" name="Rectangle 13"/>
          <p:cNvSpPr>
            <a:spLocks noGrp="1" noChangeArrowheads="1"/>
          </p:cNvSpPr>
          <p:nvPr>
            <p:ph type="sldNum" sz="quarter" idx="12"/>
          </p:nvPr>
        </p:nvSpPr>
        <p:spPr>
          <a:ln/>
        </p:spPr>
        <p:txBody>
          <a:bodyPr/>
          <a:lstStyle>
            <a:lvl1pPr>
              <a:defRPr/>
            </a:lvl1pPr>
          </a:lstStyle>
          <a:p>
            <a:pPr>
              <a:defRPr/>
            </a:pPr>
            <a:fld id="{59AB0C5A-FC3E-448E-89BF-8D1BE996C82A}" type="slidenum">
              <a:rPr lang="en-GB"/>
              <a:pPr>
                <a:defRPr/>
              </a:pPr>
              <a:t>‹#›</a:t>
            </a:fld>
            <a:endParaRPr lang="en-GB"/>
          </a:p>
        </p:txBody>
      </p:sp>
    </p:spTree>
    <p:extLst>
      <p:ext uri="{BB962C8B-B14F-4D97-AF65-F5344CB8AC3E}">
        <p14:creationId xmlns:p14="http://schemas.microsoft.com/office/powerpoint/2010/main" val="35677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GB"/>
          </a:p>
        </p:txBody>
      </p:sp>
      <p:sp>
        <p:nvSpPr>
          <p:cNvPr id="6" name="Rectangle 12"/>
          <p:cNvSpPr>
            <a:spLocks noGrp="1" noChangeArrowheads="1"/>
          </p:cNvSpPr>
          <p:nvPr>
            <p:ph type="ftr" sz="quarter" idx="11"/>
          </p:nvPr>
        </p:nvSpPr>
        <p:spPr>
          <a:ln/>
        </p:spPr>
        <p:txBody>
          <a:bodyPr/>
          <a:lstStyle>
            <a:lvl1pPr>
              <a:defRPr/>
            </a:lvl1pPr>
          </a:lstStyle>
          <a:p>
            <a:pPr>
              <a:defRPr/>
            </a:pPr>
            <a:endParaRPr lang="en-GB"/>
          </a:p>
        </p:txBody>
      </p:sp>
      <p:sp>
        <p:nvSpPr>
          <p:cNvPr id="7" name="Rectangle 13"/>
          <p:cNvSpPr>
            <a:spLocks noGrp="1" noChangeArrowheads="1"/>
          </p:cNvSpPr>
          <p:nvPr>
            <p:ph type="sldNum" sz="quarter" idx="12"/>
          </p:nvPr>
        </p:nvSpPr>
        <p:spPr>
          <a:ln/>
        </p:spPr>
        <p:txBody>
          <a:bodyPr/>
          <a:lstStyle>
            <a:lvl1pPr>
              <a:defRPr/>
            </a:lvl1pPr>
          </a:lstStyle>
          <a:p>
            <a:pPr>
              <a:defRPr/>
            </a:pPr>
            <a:fld id="{3C5C8DA7-EFEE-44FF-84C6-8467F5D117EA}" type="slidenum">
              <a:rPr lang="en-GB"/>
              <a:pPr>
                <a:defRPr/>
              </a:pPr>
              <a:t>‹#›</a:t>
            </a:fld>
            <a:endParaRPr lang="en-GB"/>
          </a:p>
        </p:txBody>
      </p:sp>
    </p:spTree>
    <p:extLst>
      <p:ext uri="{BB962C8B-B14F-4D97-AF65-F5344CB8AC3E}">
        <p14:creationId xmlns:p14="http://schemas.microsoft.com/office/powerpoint/2010/main" val="299381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GB"/>
          </a:p>
        </p:txBody>
      </p:sp>
      <p:sp>
        <p:nvSpPr>
          <p:cNvPr id="6" name="Rectangle 12"/>
          <p:cNvSpPr>
            <a:spLocks noGrp="1" noChangeArrowheads="1"/>
          </p:cNvSpPr>
          <p:nvPr>
            <p:ph type="ftr" sz="quarter" idx="11"/>
          </p:nvPr>
        </p:nvSpPr>
        <p:spPr>
          <a:ln/>
        </p:spPr>
        <p:txBody>
          <a:bodyPr/>
          <a:lstStyle>
            <a:lvl1pPr>
              <a:defRPr/>
            </a:lvl1pPr>
          </a:lstStyle>
          <a:p>
            <a:pPr>
              <a:defRPr/>
            </a:pPr>
            <a:endParaRPr lang="en-GB"/>
          </a:p>
        </p:txBody>
      </p:sp>
      <p:sp>
        <p:nvSpPr>
          <p:cNvPr id="7" name="Rectangle 13"/>
          <p:cNvSpPr>
            <a:spLocks noGrp="1" noChangeArrowheads="1"/>
          </p:cNvSpPr>
          <p:nvPr>
            <p:ph type="sldNum" sz="quarter" idx="12"/>
          </p:nvPr>
        </p:nvSpPr>
        <p:spPr>
          <a:ln/>
        </p:spPr>
        <p:txBody>
          <a:bodyPr/>
          <a:lstStyle>
            <a:lvl1pPr>
              <a:defRPr/>
            </a:lvl1pPr>
          </a:lstStyle>
          <a:p>
            <a:pPr>
              <a:defRPr/>
            </a:pPr>
            <a:fld id="{488479D5-4C71-4C7F-844E-615AF1AB5C31}" type="slidenum">
              <a:rPr lang="en-GB"/>
              <a:pPr>
                <a:defRPr/>
              </a:pPr>
              <a:t>‹#›</a:t>
            </a:fld>
            <a:endParaRPr lang="en-GB"/>
          </a:p>
        </p:txBody>
      </p:sp>
    </p:spTree>
    <p:extLst>
      <p:ext uri="{BB962C8B-B14F-4D97-AF65-F5344CB8AC3E}">
        <p14:creationId xmlns:p14="http://schemas.microsoft.com/office/powerpoint/2010/main" val="32777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155"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pPr>
              <a:defRPr/>
            </a:pPr>
            <a:endParaRPr lang="en-GB"/>
          </a:p>
        </p:txBody>
      </p:sp>
      <p:sp>
        <p:nvSpPr>
          <p:cNvPr id="6156"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GB"/>
          </a:p>
        </p:txBody>
      </p:sp>
      <p:sp>
        <p:nvSpPr>
          <p:cNvPr id="6157"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a:defRPr/>
            </a:pPr>
            <a:fld id="{307FDD71-8928-4D9E-AFF6-C49ED1ECB86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itchFamily="34" charset="0"/>
          <a:cs typeface="Arial" charset="0"/>
        </a:defRPr>
      </a:lvl2pPr>
      <a:lvl3pPr algn="l" rtl="0" eaLnBrk="0" fontAlgn="base" hangingPunct="0">
        <a:spcBef>
          <a:spcPct val="0"/>
        </a:spcBef>
        <a:spcAft>
          <a:spcPct val="0"/>
        </a:spcAft>
        <a:defRPr sz="3600">
          <a:solidFill>
            <a:schemeClr val="tx2"/>
          </a:solidFill>
          <a:latin typeface="Tahoma" pitchFamily="34" charset="0"/>
          <a:cs typeface="Arial" charset="0"/>
        </a:defRPr>
      </a:lvl3pPr>
      <a:lvl4pPr algn="l" rtl="0" eaLnBrk="0" fontAlgn="base" hangingPunct="0">
        <a:spcBef>
          <a:spcPct val="0"/>
        </a:spcBef>
        <a:spcAft>
          <a:spcPct val="0"/>
        </a:spcAft>
        <a:defRPr sz="3600">
          <a:solidFill>
            <a:schemeClr val="tx2"/>
          </a:solidFill>
          <a:latin typeface="Tahoma" pitchFamily="34" charset="0"/>
          <a:cs typeface="Arial" charset="0"/>
        </a:defRPr>
      </a:lvl4pPr>
      <a:lvl5pPr algn="l" rtl="0" eaLnBrk="0" fontAlgn="base" hangingPunct="0">
        <a:spcBef>
          <a:spcPct val="0"/>
        </a:spcBef>
        <a:spcAft>
          <a:spcPct val="0"/>
        </a:spcAft>
        <a:defRPr sz="3600">
          <a:solidFill>
            <a:schemeClr val="tx2"/>
          </a:solidFill>
          <a:latin typeface="Tahoma" pitchFamily="34" charset="0"/>
          <a:cs typeface="Arial" charset="0"/>
        </a:defRPr>
      </a:lvl5pPr>
      <a:lvl6pPr marL="457200" algn="l" rtl="0" fontAlgn="base">
        <a:spcBef>
          <a:spcPct val="0"/>
        </a:spcBef>
        <a:spcAft>
          <a:spcPct val="0"/>
        </a:spcAft>
        <a:defRPr sz="3600">
          <a:solidFill>
            <a:schemeClr val="tx2"/>
          </a:solidFill>
          <a:latin typeface="Tahoma" pitchFamily="34" charset="0"/>
          <a:cs typeface="Arial" charset="0"/>
        </a:defRPr>
      </a:lvl6pPr>
      <a:lvl7pPr marL="914400" algn="l" rtl="0" fontAlgn="base">
        <a:spcBef>
          <a:spcPct val="0"/>
        </a:spcBef>
        <a:spcAft>
          <a:spcPct val="0"/>
        </a:spcAft>
        <a:defRPr sz="3600">
          <a:solidFill>
            <a:schemeClr val="tx2"/>
          </a:solidFill>
          <a:latin typeface="Tahoma" pitchFamily="34" charset="0"/>
          <a:cs typeface="Arial" charset="0"/>
        </a:defRPr>
      </a:lvl7pPr>
      <a:lvl8pPr marL="1371600" algn="l" rtl="0" fontAlgn="base">
        <a:spcBef>
          <a:spcPct val="0"/>
        </a:spcBef>
        <a:spcAft>
          <a:spcPct val="0"/>
        </a:spcAft>
        <a:defRPr sz="3600">
          <a:solidFill>
            <a:schemeClr val="tx2"/>
          </a:solidFill>
          <a:latin typeface="Tahoma" pitchFamily="34" charset="0"/>
          <a:cs typeface="Arial" charset="0"/>
        </a:defRPr>
      </a:lvl8pPr>
      <a:lvl9pPr marL="1828800" algn="l" rtl="0" fontAlgn="base">
        <a:spcBef>
          <a:spcPct val="0"/>
        </a:spcBef>
        <a:spcAft>
          <a:spcPct val="0"/>
        </a:spcAft>
        <a:defRPr sz="3600">
          <a:solidFill>
            <a:schemeClr val="tx2"/>
          </a:solidFill>
          <a:latin typeface="Tahoma" pitchFamily="34" charset="0"/>
          <a:cs typeface="Arial" charset="0"/>
        </a:defRPr>
      </a:lvl9pPr>
    </p:titleStyle>
    <p:bodyStyle>
      <a:lvl1pPr marL="342900" indent="-342900" algn="l" rtl="0" eaLnBrk="0" fontAlgn="base" hangingPunct="0">
        <a:spcBef>
          <a:spcPct val="20000"/>
        </a:spcBef>
        <a:spcAft>
          <a:spcPct val="0"/>
        </a:spcAft>
        <a:buClr>
          <a:srgbClr val="009999"/>
        </a:buClr>
        <a:buFont typeface="Wingdings" pitchFamily="2" charset="2"/>
        <a:buChar char="Ø"/>
        <a:defRPr sz="2400">
          <a:solidFill>
            <a:schemeClr val="tx2"/>
          </a:solidFill>
          <a:latin typeface="+mn-lt"/>
          <a:ea typeface="+mn-ea"/>
          <a:cs typeface="+mn-cs"/>
        </a:defRPr>
      </a:lvl1pPr>
      <a:lvl2pPr marL="742950" indent="-285750" algn="l" rtl="0" eaLnBrk="0" fontAlgn="base" hangingPunct="0">
        <a:spcBef>
          <a:spcPct val="20000"/>
        </a:spcBef>
        <a:spcAft>
          <a:spcPct val="0"/>
        </a:spcAft>
        <a:buClr>
          <a:srgbClr val="009999"/>
        </a:buClr>
        <a:buFont typeface="Wingdings" pitchFamily="2" charset="2"/>
        <a:buChar char="Ø"/>
        <a:defRPr sz="2400">
          <a:solidFill>
            <a:schemeClr val="tx1"/>
          </a:solidFill>
          <a:latin typeface="+mn-lt"/>
          <a:cs typeface="+mn-cs"/>
        </a:defRPr>
      </a:lvl2pPr>
      <a:lvl3pPr marL="1143000" indent="-228600" algn="l" rtl="0" eaLnBrk="0" fontAlgn="base" hangingPunct="0">
        <a:spcBef>
          <a:spcPct val="20000"/>
        </a:spcBef>
        <a:spcAft>
          <a:spcPct val="0"/>
        </a:spcAft>
        <a:buClr>
          <a:srgbClr val="009999"/>
        </a:buClr>
        <a:buFont typeface="Wingdings" pitchFamily="2" charset="2"/>
        <a:buChar char="Ø"/>
        <a:defRPr sz="2400">
          <a:solidFill>
            <a:schemeClr val="tx1"/>
          </a:solidFill>
          <a:latin typeface="+mn-lt"/>
          <a:cs typeface="+mn-cs"/>
        </a:defRPr>
      </a:lvl3pPr>
      <a:lvl4pPr marL="1600200" indent="-228600" algn="l" rtl="0" eaLnBrk="0" fontAlgn="base" hangingPunct="0">
        <a:spcBef>
          <a:spcPct val="20000"/>
        </a:spcBef>
        <a:spcAft>
          <a:spcPct val="0"/>
        </a:spcAft>
        <a:buClr>
          <a:srgbClr val="009999"/>
        </a:buClr>
        <a:buFont typeface="Wingdings" pitchFamily="2" charset="2"/>
        <a:buChar char="Ø"/>
        <a:defRPr sz="2000">
          <a:solidFill>
            <a:schemeClr val="tx1"/>
          </a:solidFill>
          <a:latin typeface="+mn-lt"/>
          <a:cs typeface="+mn-cs"/>
        </a:defRPr>
      </a:lvl4pPr>
      <a:lvl5pPr marL="2057400" indent="-228600" algn="l" rtl="0" eaLnBrk="0" fontAlgn="base" hangingPunct="0">
        <a:spcBef>
          <a:spcPct val="20000"/>
        </a:spcBef>
        <a:spcAft>
          <a:spcPct val="0"/>
        </a:spcAft>
        <a:buClr>
          <a:srgbClr val="009999"/>
        </a:buClr>
        <a:buFont typeface="Wingdings" pitchFamily="2" charset="2"/>
        <a:buChar char="Ø"/>
        <a:defRPr sz="2000">
          <a:solidFill>
            <a:schemeClr val="tx1"/>
          </a:solidFill>
          <a:latin typeface="+mn-lt"/>
          <a:cs typeface="+mn-cs"/>
        </a:defRPr>
      </a:lvl5pPr>
      <a:lvl6pPr marL="2514600" indent="-228600" algn="l" rtl="0" fontAlgn="base">
        <a:spcBef>
          <a:spcPct val="20000"/>
        </a:spcBef>
        <a:spcAft>
          <a:spcPct val="0"/>
        </a:spcAft>
        <a:buClr>
          <a:srgbClr val="009999"/>
        </a:buClr>
        <a:buFont typeface="Wingdings" pitchFamily="2" charset="2"/>
        <a:buChar char="Ø"/>
        <a:defRPr sz="2000">
          <a:solidFill>
            <a:schemeClr val="tx1"/>
          </a:solidFill>
          <a:latin typeface="+mn-lt"/>
          <a:cs typeface="+mn-cs"/>
        </a:defRPr>
      </a:lvl6pPr>
      <a:lvl7pPr marL="2971800" indent="-228600" algn="l" rtl="0" fontAlgn="base">
        <a:spcBef>
          <a:spcPct val="20000"/>
        </a:spcBef>
        <a:spcAft>
          <a:spcPct val="0"/>
        </a:spcAft>
        <a:buClr>
          <a:srgbClr val="009999"/>
        </a:buClr>
        <a:buFont typeface="Wingdings" pitchFamily="2" charset="2"/>
        <a:buChar char="Ø"/>
        <a:defRPr sz="2000">
          <a:solidFill>
            <a:schemeClr val="tx1"/>
          </a:solidFill>
          <a:latin typeface="+mn-lt"/>
          <a:cs typeface="+mn-cs"/>
        </a:defRPr>
      </a:lvl7pPr>
      <a:lvl8pPr marL="3429000" indent="-228600" algn="l" rtl="0" fontAlgn="base">
        <a:spcBef>
          <a:spcPct val="20000"/>
        </a:spcBef>
        <a:spcAft>
          <a:spcPct val="0"/>
        </a:spcAft>
        <a:buClr>
          <a:srgbClr val="009999"/>
        </a:buClr>
        <a:buFont typeface="Wingdings" pitchFamily="2" charset="2"/>
        <a:buChar char="Ø"/>
        <a:defRPr sz="2000">
          <a:solidFill>
            <a:schemeClr val="tx1"/>
          </a:solidFill>
          <a:latin typeface="+mn-lt"/>
          <a:cs typeface="+mn-cs"/>
        </a:defRPr>
      </a:lvl8pPr>
      <a:lvl9pPr marL="3886200" indent="-228600" algn="l" rtl="0" fontAlgn="base">
        <a:spcBef>
          <a:spcPct val="20000"/>
        </a:spcBef>
        <a:spcAft>
          <a:spcPct val="0"/>
        </a:spcAft>
        <a:buClr>
          <a:srgbClr val="009999"/>
        </a:buClr>
        <a:buFont typeface="Wingdings" pitchFamily="2" charset="2"/>
        <a:buChar char="Ø"/>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lickr.com/photos/richlegg/1954902083/"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4213" y="1052513"/>
            <a:ext cx="7772400" cy="1920875"/>
          </a:xfrm>
        </p:spPr>
        <p:txBody>
          <a:bodyPr/>
          <a:lstStyle/>
          <a:p>
            <a:pPr algn="ctr" eaLnBrk="1" hangingPunct="1"/>
            <a:r>
              <a:rPr lang="en-GB"/>
              <a:t>Assessment</a:t>
            </a:r>
            <a:br>
              <a:rPr lang="en-GB"/>
            </a:br>
            <a:br>
              <a:rPr lang="en-GB"/>
            </a:br>
            <a:r>
              <a:rPr lang="en-GB"/>
              <a:t>What to Assess</a:t>
            </a:r>
          </a:p>
        </p:txBody>
      </p:sp>
      <p:sp>
        <p:nvSpPr>
          <p:cNvPr id="3075" name="AutoShape 4" descr="9k="/>
          <p:cNvSpPr>
            <a:spLocks noChangeAspect="1" noChangeArrowheads="1"/>
          </p:cNvSpPr>
          <p:nvPr/>
        </p:nvSpPr>
        <p:spPr bwMode="auto">
          <a:xfrm>
            <a:off x="3271838" y="2547938"/>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6" name="AutoShape 5" descr="9k="/>
          <p:cNvSpPr>
            <a:spLocks noChangeAspect="1" noChangeArrowheads="1"/>
          </p:cNvSpPr>
          <p:nvPr/>
        </p:nvSpPr>
        <p:spPr bwMode="auto">
          <a:xfrm>
            <a:off x="3271838" y="2547938"/>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077" name="Picture 6" descr="jigsaw_puzz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7050" y="5300663"/>
            <a:ext cx="1800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Teacher, Teacher by LeggNet">
            <a:hlinkClick r:id="rId3" tooltip="Teacher, Teacher by LeggNet"/>
          </p:cNvPr>
          <p:cNvPicPr>
            <a:picLocks noGrp="1" noChangeAspect="1" noChangeArrowheads="1"/>
          </p:cNvPicPr>
          <p:nvPr>
            <p:ph type="subTitle" idx="1"/>
          </p:nvPr>
        </p:nvPicPr>
        <p:blipFill>
          <a:blip r:embed="rId4">
            <a:extLst>
              <a:ext uri="{28A0092B-C50C-407E-A947-70E740481C1C}">
                <a14:useLocalDpi xmlns:a14="http://schemas.microsoft.com/office/drawing/2010/main" val="0"/>
              </a:ext>
            </a:extLst>
          </a:blip>
          <a:srcRect/>
          <a:stretch>
            <a:fillRect/>
          </a:stretch>
        </p:blipFill>
        <p:spPr>
          <a:xfrm>
            <a:off x="468313" y="4005263"/>
            <a:ext cx="1720850" cy="24495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359769" y="620688"/>
            <a:ext cx="7793037" cy="1462088"/>
          </a:xfrm>
        </p:spPr>
        <p:txBody>
          <a:bodyPr/>
          <a:lstStyle/>
          <a:p>
            <a:pPr eaLnBrk="1" hangingPunct="1"/>
            <a:r>
              <a:rPr lang="en-GB" dirty="0"/>
              <a:t>Curriculum specification</a:t>
            </a:r>
            <a:br>
              <a:rPr lang="en-GB" dirty="0"/>
            </a:br>
            <a:endParaRPr lang="en-GB" dirty="0"/>
          </a:p>
        </p:txBody>
      </p:sp>
      <p:sp>
        <p:nvSpPr>
          <p:cNvPr id="18435" name="Rectangle 3"/>
          <p:cNvSpPr>
            <a:spLocks noGrp="1" noChangeArrowheads="1"/>
          </p:cNvSpPr>
          <p:nvPr>
            <p:ph type="body" idx="1"/>
          </p:nvPr>
        </p:nvSpPr>
        <p:spPr/>
        <p:txBody>
          <a:bodyPr/>
          <a:lstStyle/>
          <a:p>
            <a:pPr eaLnBrk="1" hangingPunct="1">
              <a:lnSpc>
                <a:spcPct val="90000"/>
              </a:lnSpc>
              <a:buFont typeface="Wingdings" pitchFamily="2" charset="2"/>
              <a:buNone/>
            </a:pPr>
            <a:endParaRPr lang="en-GB" sz="1800" dirty="0"/>
          </a:p>
          <a:p>
            <a:pPr marL="1260475" indent="-1260475" eaLnBrk="1" hangingPunct="1">
              <a:lnSpc>
                <a:spcPct val="90000"/>
              </a:lnSpc>
              <a:buFont typeface="Wingdings" pitchFamily="2" charset="2"/>
              <a:buNone/>
            </a:pPr>
            <a:r>
              <a:rPr lang="en-GB" b="1" dirty="0"/>
              <a:t>Type 1:	Based on a set of specific objectives/learning outcomes </a:t>
            </a:r>
          </a:p>
          <a:p>
            <a:pPr eaLnBrk="1" hangingPunct="1">
              <a:lnSpc>
                <a:spcPct val="90000"/>
              </a:lnSpc>
            </a:pPr>
            <a:endParaRPr lang="en-GB" dirty="0"/>
          </a:p>
          <a:p>
            <a:pPr eaLnBrk="1" hangingPunct="1">
              <a:lnSpc>
                <a:spcPct val="90000"/>
              </a:lnSpc>
            </a:pPr>
            <a:r>
              <a:rPr lang="en-GB" dirty="0"/>
              <a:t>e.g. ‘At the end of this course, the students will ... know A ... be able to do B ...’</a:t>
            </a:r>
          </a:p>
          <a:p>
            <a:pPr eaLnBrk="1" hangingPunct="1">
              <a:lnSpc>
                <a:spcPct val="90000"/>
              </a:lnSpc>
              <a:buFont typeface="Wingdings" pitchFamily="2" charset="2"/>
              <a:buNone/>
            </a:pPr>
            <a:endParaRPr lang="en-GB" dirty="0"/>
          </a:p>
          <a:p>
            <a:pPr eaLnBrk="1" hangingPunct="1">
              <a:lnSpc>
                <a:spcPct val="90000"/>
              </a:lnSpc>
            </a:pPr>
            <a:r>
              <a:rPr lang="en-GB" dirty="0"/>
              <a:t>The only 'fair' assessment for such a specification then takes the form:</a:t>
            </a:r>
            <a:endParaRPr lang="en-GB" b="1" i="1" dirty="0"/>
          </a:p>
          <a:p>
            <a:pPr eaLnBrk="1" hangingPunct="1">
              <a:lnSpc>
                <a:spcPct val="90000"/>
              </a:lnSpc>
              <a:buFont typeface="Wingdings" pitchFamily="2" charset="2"/>
              <a:buNone/>
            </a:pPr>
            <a:r>
              <a:rPr lang="en-GB" i="1" dirty="0"/>
              <a:t>	'Do you know A?  Can you do B? ...’</a:t>
            </a:r>
          </a:p>
          <a:p>
            <a:pPr eaLnBrk="1" hangingPunct="1">
              <a:lnSpc>
                <a:spcPct val="90000"/>
              </a:lnSpc>
              <a:buFont typeface="Wingdings" pitchFamily="2" charset="2"/>
              <a:buNone/>
            </a:pPr>
            <a:endParaRPr lang="en-GB"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115616" y="2132856"/>
            <a:ext cx="7272734" cy="4114800"/>
          </a:xfrm>
        </p:spPr>
        <p:txBody>
          <a:bodyPr/>
          <a:lstStyle/>
          <a:p>
            <a:pPr marL="1260475" indent="-1260475" eaLnBrk="1" hangingPunct="1">
              <a:buFont typeface="Wingdings" pitchFamily="2" charset="2"/>
              <a:buNone/>
            </a:pPr>
            <a:r>
              <a:rPr lang="en-GB" b="1" dirty="0"/>
              <a:t>Type 2:	Based on a set of learning experiences and opportunities</a:t>
            </a:r>
          </a:p>
          <a:p>
            <a:pPr eaLnBrk="1" hangingPunct="1">
              <a:buFont typeface="Wingdings" pitchFamily="2" charset="2"/>
              <a:buNone/>
            </a:pPr>
            <a:r>
              <a:rPr lang="en-GB" dirty="0"/>
              <a:t>	e.g. 'During this course, students should have the opportunity to ... explore this ... try doing that ... investigating this ...' </a:t>
            </a:r>
            <a:br>
              <a:rPr lang="en-GB" dirty="0"/>
            </a:br>
            <a:endParaRPr lang="en-GB" dirty="0"/>
          </a:p>
          <a:p>
            <a:pPr eaLnBrk="1" hangingPunct="1">
              <a:buFont typeface="Wingdings" pitchFamily="2" charset="2"/>
              <a:buNone/>
            </a:pPr>
            <a:r>
              <a:rPr lang="en-GB" dirty="0"/>
              <a:t>	If no precise learning outcomes are specified then a 'fair' assessment should take the form: </a:t>
            </a:r>
            <a:endParaRPr lang="en-GB" i="1" dirty="0"/>
          </a:p>
          <a:p>
            <a:pPr eaLnBrk="1" hangingPunct="1">
              <a:buFont typeface="Wingdings" pitchFamily="2" charset="2"/>
              <a:buNone/>
            </a:pPr>
            <a:r>
              <a:rPr lang="en-GB" i="1" dirty="0"/>
              <a:t>	‘What have you learned? What can you do?'</a:t>
            </a:r>
          </a:p>
        </p:txBody>
      </p:sp>
      <p:sp>
        <p:nvSpPr>
          <p:cNvPr id="19460" name="Rectangle 4"/>
          <p:cNvSpPr>
            <a:spLocks noChangeArrowheads="1"/>
          </p:cNvSpPr>
          <p:nvPr/>
        </p:nvSpPr>
        <p:spPr bwMode="auto">
          <a:xfrm>
            <a:off x="0" y="0"/>
            <a:ext cx="9144000" cy="0"/>
          </a:xfrm>
          <a:prstGeom prst="rect">
            <a:avLst/>
          </a:prstGeom>
          <a:solidFill>
            <a:srgbClr val="F0F0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US"/>
          </a:p>
        </p:txBody>
      </p:sp>
      <p:sp>
        <p:nvSpPr>
          <p:cNvPr id="19461" name="Rectangle 5"/>
          <p:cNvSpPr>
            <a:spLocks noChangeArrowheads="1"/>
          </p:cNvSpPr>
          <p:nvPr/>
        </p:nvSpPr>
        <p:spPr bwMode="auto">
          <a:xfrm>
            <a:off x="0" y="0"/>
            <a:ext cx="9144000" cy="0"/>
          </a:xfrm>
          <a:prstGeom prst="rect">
            <a:avLst/>
          </a:prstGeom>
          <a:solidFill>
            <a:srgbClr val="F0F0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US"/>
          </a:p>
        </p:txBody>
      </p:sp>
      <p:sp>
        <p:nvSpPr>
          <p:cNvPr id="6" name="Rectangle 2"/>
          <p:cNvSpPr>
            <a:spLocks noGrp="1" noChangeArrowheads="1"/>
          </p:cNvSpPr>
          <p:nvPr>
            <p:ph type="title"/>
          </p:nvPr>
        </p:nvSpPr>
        <p:spPr>
          <a:xfrm>
            <a:off x="1359769" y="620688"/>
            <a:ext cx="7793037" cy="1462088"/>
          </a:xfrm>
        </p:spPr>
        <p:txBody>
          <a:bodyPr/>
          <a:lstStyle/>
          <a:p>
            <a:pPr eaLnBrk="1" hangingPunct="1"/>
            <a:r>
              <a:rPr lang="en-GB" dirty="0"/>
              <a:t>Curriculum specification</a:t>
            </a:r>
            <a:br>
              <a:rPr lang="en-GB" dirty="0"/>
            </a:b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t>A matter of perspective?</a:t>
            </a:r>
          </a:p>
        </p:txBody>
      </p:sp>
      <p:sp>
        <p:nvSpPr>
          <p:cNvPr id="20483" name="Rectangle 3"/>
          <p:cNvSpPr>
            <a:spLocks noGrp="1" noChangeArrowheads="1"/>
          </p:cNvSpPr>
          <p:nvPr>
            <p:ph type="body" idx="1"/>
          </p:nvPr>
        </p:nvSpPr>
        <p:spPr>
          <a:xfrm>
            <a:off x="900113" y="2060575"/>
            <a:ext cx="7781925" cy="4651375"/>
          </a:xfrm>
        </p:spPr>
        <p:txBody>
          <a:bodyPr/>
          <a:lstStyle/>
          <a:p>
            <a:pPr eaLnBrk="1" hangingPunct="1">
              <a:lnSpc>
                <a:spcPct val="80000"/>
              </a:lnSpc>
              <a:buFont typeface="Wingdings" pitchFamily="2" charset="2"/>
              <a:buNone/>
            </a:pPr>
            <a:r>
              <a:rPr lang="en-GB" sz="1800" dirty="0"/>
              <a:t>	</a:t>
            </a:r>
            <a:r>
              <a:rPr lang="en-GB" dirty="0"/>
              <a:t>Elliot Eisner (1985) suggests that these two approaches reflect different views of the nature of education, which he labelled 'industrial' and the 'biological'.  Each has its own implications for the role and nature of assessment:</a:t>
            </a:r>
          </a:p>
          <a:p>
            <a:pPr eaLnBrk="1" hangingPunct="1">
              <a:lnSpc>
                <a:spcPct val="80000"/>
              </a:lnSpc>
              <a:buFont typeface="Wingdings" pitchFamily="2" charset="2"/>
              <a:buNone/>
            </a:pPr>
            <a:endParaRPr lang="en-GB" dirty="0"/>
          </a:p>
          <a:p>
            <a:pPr eaLnBrk="1" hangingPunct="1">
              <a:lnSpc>
                <a:spcPct val="80000"/>
              </a:lnSpc>
            </a:pPr>
            <a:r>
              <a:rPr lang="en-GB" dirty="0">
                <a:solidFill>
                  <a:srgbClr val="009999"/>
                </a:solidFill>
              </a:rPr>
              <a:t>Industrial:</a:t>
            </a:r>
            <a:r>
              <a:rPr lang="en-GB" dirty="0"/>
              <a:t> teachers work as engineers to process students (raw materials) to product specifications: </a:t>
            </a:r>
            <a:r>
              <a:rPr lang="en-GB" i="1" dirty="0"/>
              <a:t>Assessment as quality control</a:t>
            </a:r>
          </a:p>
          <a:p>
            <a:pPr eaLnBrk="1" hangingPunct="1">
              <a:lnSpc>
                <a:spcPct val="80000"/>
              </a:lnSpc>
              <a:buFont typeface="Wingdings" pitchFamily="2" charset="2"/>
              <a:buNone/>
            </a:pPr>
            <a:endParaRPr lang="en-GB" dirty="0"/>
          </a:p>
          <a:p>
            <a:pPr eaLnBrk="1" hangingPunct="1">
              <a:lnSpc>
                <a:spcPct val="80000"/>
              </a:lnSpc>
            </a:pPr>
            <a:r>
              <a:rPr lang="en-GB" dirty="0">
                <a:solidFill>
                  <a:srgbClr val="009999"/>
                </a:solidFill>
              </a:rPr>
              <a:t>Biological:</a:t>
            </a:r>
            <a:r>
              <a:rPr lang="en-GB" dirty="0"/>
              <a:t> education is the nurturing of individual needs and potential, with the student involved in planning and control: </a:t>
            </a:r>
            <a:r>
              <a:rPr lang="en-GB" i="1" dirty="0"/>
              <a:t>Assessment as (in)formative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animEffect transition="in" filter="fade">
                                      <p:cBhvr>
                                        <p:cTn id="7" dur="500"/>
                                        <p:tgtEl>
                                          <p:spTgt spid="204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4" end="4"/>
                                            </p:txEl>
                                          </p:spTgt>
                                        </p:tgtEl>
                                        <p:attrNameLst>
                                          <p:attrName>style.visibility</p:attrName>
                                        </p:attrNameLst>
                                      </p:cBhvr>
                                      <p:to>
                                        <p:strVal val="visible"/>
                                      </p:to>
                                    </p:set>
                                    <p:animEffect transition="in" filter="fade">
                                      <p:cBhvr>
                                        <p:cTn id="12"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GB" dirty="0"/>
              <a:t>The dominant approach	</a:t>
            </a:r>
          </a:p>
        </p:txBody>
      </p:sp>
      <p:pic>
        <p:nvPicPr>
          <p:cNvPr id="2052" name="Picture 4" descr="http://apps4stages.wikispaces.com/file/view/BloomsSlide.002.jpg/372893366/800x600/BloomsSlid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88840"/>
            <a:ext cx="5963816" cy="4472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GB"/>
              <a:t>A Taxonomy of Assessable Objectives</a:t>
            </a:r>
          </a:p>
        </p:txBody>
      </p:sp>
      <p:sp>
        <p:nvSpPr>
          <p:cNvPr id="22531" name="Rectangle 3"/>
          <p:cNvSpPr>
            <a:spLocks noGrp="1" noChangeArrowheads="1"/>
          </p:cNvSpPr>
          <p:nvPr>
            <p:ph type="body" idx="1"/>
          </p:nvPr>
        </p:nvSpPr>
        <p:spPr>
          <a:xfrm>
            <a:off x="755650" y="2060575"/>
            <a:ext cx="7772400" cy="4114800"/>
          </a:xfrm>
        </p:spPr>
        <p:txBody>
          <a:bodyPr/>
          <a:lstStyle/>
          <a:p>
            <a:pPr eaLnBrk="1" hangingPunct="1"/>
            <a:r>
              <a:rPr lang="en-GB"/>
              <a:t>One way of deciding what we want to assess is to list the sorts of skills we want the learners to have</a:t>
            </a:r>
          </a:p>
          <a:p>
            <a:pPr eaLnBrk="1" hangingPunct="1"/>
            <a:endParaRPr lang="en-GB"/>
          </a:p>
          <a:p>
            <a:pPr eaLnBrk="1" hangingPunct="1"/>
            <a:r>
              <a:rPr lang="en-GB"/>
              <a:t>Probably the most famous such ‘list’ – and one that has had huge influence on the design and assessment of curricula – is  that of Benjamin Bloom and colleagues (1956)  </a:t>
            </a:r>
          </a:p>
          <a:p>
            <a:pPr eaLnBrk="1" hangingPunct="1">
              <a:buFont typeface="Wingdings" pitchFamily="2" charset="2"/>
              <a:buNone/>
            </a:pPr>
            <a:endParaRPr lang="en-GB"/>
          </a:p>
          <a:p>
            <a:pPr eaLnBrk="1" hangingPunct="1"/>
            <a:r>
              <a:rPr lang="en-GB"/>
              <a:t>Bloom </a:t>
            </a:r>
            <a:r>
              <a:rPr lang="en-GB" i="1"/>
              <a:t>et al</a:t>
            </a:r>
            <a:r>
              <a:rPr lang="en-GB"/>
              <a:t> suggested that there are 3 broad skills areas (or domains) that we address in education</a:t>
            </a:r>
            <a:r>
              <a:rPr lang="en-GB" sz="180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dirty="0"/>
              <a:t>Bloom’s Domains</a:t>
            </a:r>
          </a:p>
        </p:txBody>
      </p:sp>
      <p:sp>
        <p:nvSpPr>
          <p:cNvPr id="150531" name="Rectangle 3"/>
          <p:cNvSpPr>
            <a:spLocks noGrp="1" noChangeArrowheads="1"/>
          </p:cNvSpPr>
          <p:nvPr>
            <p:ph type="body" idx="1"/>
          </p:nvPr>
        </p:nvSpPr>
        <p:spPr>
          <a:xfrm>
            <a:off x="827088" y="2133600"/>
            <a:ext cx="7772400" cy="4114800"/>
          </a:xfrm>
        </p:spPr>
        <p:txBody>
          <a:bodyPr/>
          <a:lstStyle/>
          <a:p>
            <a:pPr eaLnBrk="1" hangingPunct="1">
              <a:lnSpc>
                <a:spcPct val="90000"/>
              </a:lnSpc>
              <a:buFont typeface="Wingdings" pitchFamily="2" charset="2"/>
              <a:buNone/>
            </a:pPr>
            <a:r>
              <a:rPr lang="en-GB" dirty="0"/>
              <a:t>	</a:t>
            </a:r>
            <a:r>
              <a:rPr lang="en-GB" b="1" dirty="0"/>
              <a:t>Cognitive</a:t>
            </a:r>
            <a:r>
              <a:rPr lang="en-GB" dirty="0"/>
              <a:t> – knowledge and thinking skills</a:t>
            </a:r>
          </a:p>
          <a:p>
            <a:pPr eaLnBrk="1" hangingPunct="1">
              <a:lnSpc>
                <a:spcPct val="90000"/>
              </a:lnSpc>
              <a:buFont typeface="Wingdings" pitchFamily="2" charset="2"/>
              <a:buNone/>
            </a:pPr>
            <a:r>
              <a:rPr lang="en-GB" dirty="0"/>
              <a:t>	</a:t>
            </a:r>
            <a:r>
              <a:rPr lang="en-GB" b="1" dirty="0"/>
              <a:t>Affective</a:t>
            </a:r>
            <a:r>
              <a:rPr lang="en-GB" dirty="0"/>
              <a:t> – values and attitudes</a:t>
            </a:r>
          </a:p>
          <a:p>
            <a:pPr eaLnBrk="1" hangingPunct="1">
              <a:lnSpc>
                <a:spcPct val="90000"/>
              </a:lnSpc>
              <a:buFont typeface="Wingdings" pitchFamily="2" charset="2"/>
              <a:buNone/>
            </a:pPr>
            <a:r>
              <a:rPr lang="en-GB" dirty="0"/>
              <a:t>	</a:t>
            </a:r>
            <a:r>
              <a:rPr lang="en-GB" b="1" dirty="0"/>
              <a:t>Psychomotor</a:t>
            </a:r>
            <a:r>
              <a:rPr lang="en-GB" dirty="0"/>
              <a:t> – physical performance</a:t>
            </a:r>
          </a:p>
          <a:p>
            <a:pPr eaLnBrk="1" hangingPunct="1">
              <a:lnSpc>
                <a:spcPct val="90000"/>
              </a:lnSpc>
              <a:buFont typeface="Wingdings" pitchFamily="2" charset="2"/>
              <a:buNone/>
            </a:pPr>
            <a:endParaRPr lang="en-GB" dirty="0"/>
          </a:p>
          <a:p>
            <a:pPr eaLnBrk="1" hangingPunct="1">
              <a:lnSpc>
                <a:spcPct val="90000"/>
              </a:lnSpc>
            </a:pPr>
            <a:r>
              <a:rPr lang="en-GB" dirty="0"/>
              <a:t>Each domain was broken down into a set of categories of behaviour that could be observed (and therefore assessed)</a:t>
            </a:r>
          </a:p>
          <a:p>
            <a:pPr eaLnBrk="1" hangingPunct="1">
              <a:lnSpc>
                <a:spcPct val="90000"/>
              </a:lnSpc>
            </a:pPr>
            <a:r>
              <a:rPr lang="en-GB" dirty="0"/>
              <a:t>These categories could then be described as a set of </a:t>
            </a:r>
            <a:r>
              <a:rPr lang="en-GB" dirty="0">
                <a:solidFill>
                  <a:srgbClr val="009999"/>
                </a:solidFill>
              </a:rPr>
              <a:t>objectives</a:t>
            </a:r>
            <a:r>
              <a:rPr lang="en-GB" dirty="0"/>
              <a:t> and associated action verbs that can be used to set tasks to be assessed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1000"/>
                                        <p:tgtEl>
                                          <p:spTgt spid="150531">
                                            <p:txEl>
                                              <p:pRg st="0" end="0"/>
                                            </p:txEl>
                                          </p:spTgt>
                                        </p:tgtEl>
                                      </p:cBhvr>
                                    </p:animEffect>
                                    <p:anim calcmode="lin" valueType="num">
                                      <p:cBhvr>
                                        <p:cTn id="8" dur="1000" fill="hold"/>
                                        <p:tgtEl>
                                          <p:spTgt spid="1505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0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0531">
                                            <p:txEl>
                                              <p:pRg st="1" end="1"/>
                                            </p:txEl>
                                          </p:spTgt>
                                        </p:tgtEl>
                                        <p:attrNameLst>
                                          <p:attrName>style.visibility</p:attrName>
                                        </p:attrNameLst>
                                      </p:cBhvr>
                                      <p:to>
                                        <p:strVal val="visible"/>
                                      </p:to>
                                    </p:set>
                                    <p:animEffect transition="in" filter="fade">
                                      <p:cBhvr>
                                        <p:cTn id="14" dur="1000"/>
                                        <p:tgtEl>
                                          <p:spTgt spid="150531">
                                            <p:txEl>
                                              <p:pRg st="1" end="1"/>
                                            </p:txEl>
                                          </p:spTgt>
                                        </p:tgtEl>
                                      </p:cBhvr>
                                    </p:animEffect>
                                    <p:anim calcmode="lin" valueType="num">
                                      <p:cBhvr>
                                        <p:cTn id="15" dur="10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05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0531">
                                            <p:txEl>
                                              <p:pRg st="2" end="2"/>
                                            </p:txEl>
                                          </p:spTgt>
                                        </p:tgtEl>
                                        <p:attrNameLst>
                                          <p:attrName>style.visibility</p:attrName>
                                        </p:attrNameLst>
                                      </p:cBhvr>
                                      <p:to>
                                        <p:strVal val="visible"/>
                                      </p:to>
                                    </p:set>
                                    <p:animEffect transition="in" filter="fade">
                                      <p:cBhvr>
                                        <p:cTn id="21" dur="1000"/>
                                        <p:tgtEl>
                                          <p:spTgt spid="150531">
                                            <p:txEl>
                                              <p:pRg st="2" end="2"/>
                                            </p:txEl>
                                          </p:spTgt>
                                        </p:tgtEl>
                                      </p:cBhvr>
                                    </p:animEffect>
                                    <p:anim calcmode="lin" valueType="num">
                                      <p:cBhvr>
                                        <p:cTn id="22" dur="10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05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0531">
                                            <p:txEl>
                                              <p:pRg st="4" end="4"/>
                                            </p:txEl>
                                          </p:spTgt>
                                        </p:tgtEl>
                                        <p:attrNameLst>
                                          <p:attrName>style.visibility</p:attrName>
                                        </p:attrNameLst>
                                      </p:cBhvr>
                                      <p:to>
                                        <p:strVal val="visible"/>
                                      </p:to>
                                    </p:set>
                                    <p:animEffect transition="in" filter="fade">
                                      <p:cBhvr>
                                        <p:cTn id="28" dur="1000"/>
                                        <p:tgtEl>
                                          <p:spTgt spid="150531">
                                            <p:txEl>
                                              <p:pRg st="4" end="4"/>
                                            </p:txEl>
                                          </p:spTgt>
                                        </p:tgtEl>
                                      </p:cBhvr>
                                    </p:animEffect>
                                    <p:anim calcmode="lin" valueType="num">
                                      <p:cBhvr>
                                        <p:cTn id="29" dur="10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505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0531">
                                            <p:txEl>
                                              <p:pRg st="5" end="5"/>
                                            </p:txEl>
                                          </p:spTgt>
                                        </p:tgtEl>
                                        <p:attrNameLst>
                                          <p:attrName>style.visibility</p:attrName>
                                        </p:attrNameLst>
                                      </p:cBhvr>
                                      <p:to>
                                        <p:strVal val="visible"/>
                                      </p:to>
                                    </p:set>
                                    <p:animEffect transition="in" filter="fade">
                                      <p:cBhvr>
                                        <p:cTn id="35" dur="1000"/>
                                        <p:tgtEl>
                                          <p:spTgt spid="150531">
                                            <p:txEl>
                                              <p:pRg st="5" end="5"/>
                                            </p:txEl>
                                          </p:spTgt>
                                        </p:tgtEl>
                                      </p:cBhvr>
                                    </p:animEffect>
                                    <p:anim calcmode="lin" valueType="num">
                                      <p:cBhvr>
                                        <p:cTn id="36" dur="1000" fill="hold"/>
                                        <p:tgtEl>
                                          <p:spTgt spid="15053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5053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GB"/>
              <a:t>Using Bloom’s taxonomy</a:t>
            </a:r>
          </a:p>
        </p:txBody>
      </p:sp>
      <p:sp>
        <p:nvSpPr>
          <p:cNvPr id="36867" name="Rectangle 3"/>
          <p:cNvSpPr>
            <a:spLocks noGrp="1" noChangeArrowheads="1"/>
          </p:cNvSpPr>
          <p:nvPr>
            <p:ph type="body" idx="1"/>
          </p:nvPr>
        </p:nvSpPr>
        <p:spPr>
          <a:xfrm>
            <a:off x="1182688" y="2017713"/>
            <a:ext cx="7772400" cy="4651375"/>
          </a:xfrm>
        </p:spPr>
        <p:txBody>
          <a:bodyPr/>
          <a:lstStyle/>
          <a:p>
            <a:pPr marL="304800" indent="-304800" eaLnBrk="1" hangingPunct="1">
              <a:lnSpc>
                <a:spcPct val="80000"/>
              </a:lnSpc>
              <a:buFont typeface="Wingdings" pitchFamily="2" charset="2"/>
              <a:buNone/>
            </a:pPr>
            <a:r>
              <a:rPr lang="en-GB" sz="2000"/>
              <a:t>	Below are some examples of questions from a history exam on the Second World War.  Use the summary of Bloom's Taxonomy (cognitive domain) to allocate each of these questions to one of his six categories. </a:t>
            </a:r>
          </a:p>
          <a:p>
            <a:pPr marL="304800" indent="-304800" eaLnBrk="1" hangingPunct="1">
              <a:lnSpc>
                <a:spcPct val="80000"/>
              </a:lnSpc>
              <a:buFont typeface="Wingdings" pitchFamily="2" charset="2"/>
              <a:buNone/>
            </a:pPr>
            <a:r>
              <a:rPr lang="en-GB" sz="2000"/>
              <a:t>1	Distinguish between the policies of the UK and the USA during the latter period of World War II.</a:t>
            </a:r>
          </a:p>
          <a:p>
            <a:pPr marL="304800" indent="-304800" eaLnBrk="1" hangingPunct="1">
              <a:lnSpc>
                <a:spcPct val="80000"/>
              </a:lnSpc>
              <a:buFont typeface="Wingdings" pitchFamily="2" charset="2"/>
              <a:buNone/>
            </a:pPr>
            <a:r>
              <a:rPr lang="en-GB" sz="2000"/>
              <a:t>2	In which year did the Second World War begin? </a:t>
            </a:r>
          </a:p>
          <a:p>
            <a:pPr marL="304800" indent="-304800" eaLnBrk="1" hangingPunct="1">
              <a:lnSpc>
                <a:spcPct val="80000"/>
              </a:lnSpc>
              <a:buFont typeface="Wingdings" pitchFamily="2" charset="2"/>
              <a:buNone/>
            </a:pPr>
            <a:r>
              <a:rPr lang="en-GB" sz="2000"/>
              <a:t>3	Using examples, show how the pace of World War II varied over the six years that it lasted. </a:t>
            </a:r>
          </a:p>
          <a:p>
            <a:pPr marL="304800" indent="-304800" eaLnBrk="1" hangingPunct="1">
              <a:lnSpc>
                <a:spcPct val="80000"/>
              </a:lnSpc>
              <a:buFont typeface="Wingdings" pitchFamily="2" charset="2"/>
              <a:buNone/>
            </a:pPr>
            <a:r>
              <a:rPr lang="en-GB" sz="2000"/>
              <a:t>4	Describe in one sentence the incident which was the 'trigger' leading to the declaration of war. </a:t>
            </a:r>
          </a:p>
          <a:p>
            <a:pPr marL="304800" indent="-304800" eaLnBrk="1" hangingPunct="1">
              <a:lnSpc>
                <a:spcPct val="80000"/>
              </a:lnSpc>
              <a:buFont typeface="Wingdings" pitchFamily="2" charset="2"/>
              <a:buNone/>
            </a:pPr>
            <a:r>
              <a:rPr lang="en-GB" sz="2000"/>
              <a:t>5	Assess the evidence for and against the possibility of such a war ever occurring again. </a:t>
            </a:r>
          </a:p>
          <a:p>
            <a:pPr marL="304800" indent="-304800" eaLnBrk="1" hangingPunct="1">
              <a:lnSpc>
                <a:spcPct val="80000"/>
              </a:lnSpc>
              <a:buFont typeface="Wingdings" pitchFamily="2" charset="2"/>
              <a:buNone/>
            </a:pPr>
            <a:r>
              <a:rPr lang="en-GB" sz="2000"/>
              <a:t>6	Organise the information [given] to summarise the extent of differences within the British Government in the period leading up the outbreak of World War II.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116013" y="333375"/>
            <a:ext cx="7793037" cy="1462088"/>
          </a:xfrm>
        </p:spPr>
        <p:txBody>
          <a:bodyPr/>
          <a:lstStyle/>
          <a:p>
            <a:pPr eaLnBrk="1" hangingPunct="1"/>
            <a:r>
              <a:rPr lang="en-GB"/>
              <a:t>Aims, Objectives &amp; Behavioural Objectives</a:t>
            </a:r>
          </a:p>
        </p:txBody>
      </p:sp>
      <p:sp>
        <p:nvSpPr>
          <p:cNvPr id="24579" name="Rectangle 3"/>
          <p:cNvSpPr>
            <a:spLocks noGrp="1" noChangeArrowheads="1"/>
          </p:cNvSpPr>
          <p:nvPr>
            <p:ph type="body" idx="1"/>
          </p:nvPr>
        </p:nvSpPr>
        <p:spPr>
          <a:xfrm>
            <a:off x="684213" y="2205038"/>
            <a:ext cx="7772400" cy="4114800"/>
          </a:xfrm>
        </p:spPr>
        <p:txBody>
          <a:bodyPr/>
          <a:lstStyle/>
          <a:p>
            <a:pPr eaLnBrk="1" hangingPunct="1"/>
            <a:r>
              <a:rPr lang="en-GB"/>
              <a:t>An </a:t>
            </a:r>
            <a:r>
              <a:rPr lang="en-GB">
                <a:solidFill>
                  <a:srgbClr val="009999"/>
                </a:solidFill>
              </a:rPr>
              <a:t>Aim</a:t>
            </a:r>
            <a:r>
              <a:rPr lang="en-GB"/>
              <a:t> is a general statement of intent (usually stated in terms of the ‘teacher’)</a:t>
            </a:r>
          </a:p>
          <a:p>
            <a:pPr eaLnBrk="1" hangingPunct="1">
              <a:buFont typeface="Wingdings" pitchFamily="2" charset="2"/>
              <a:buNone/>
            </a:pPr>
            <a:endParaRPr lang="en-GB"/>
          </a:p>
          <a:p>
            <a:pPr eaLnBrk="1" hangingPunct="1"/>
            <a:r>
              <a:rPr lang="en-GB"/>
              <a:t>An </a:t>
            </a:r>
            <a:r>
              <a:rPr lang="en-GB">
                <a:solidFill>
                  <a:srgbClr val="009999"/>
                </a:solidFill>
              </a:rPr>
              <a:t>Objective</a:t>
            </a:r>
            <a:r>
              <a:rPr lang="en-GB"/>
              <a:t> is a more precise statement of intent (usually stated in terms of the learner)</a:t>
            </a:r>
          </a:p>
          <a:p>
            <a:pPr eaLnBrk="1" hangingPunct="1"/>
            <a:endParaRPr lang="en-GB"/>
          </a:p>
          <a:p>
            <a:pPr eaLnBrk="1" hangingPunct="1"/>
            <a:r>
              <a:rPr lang="en-GB"/>
              <a:t>A </a:t>
            </a:r>
            <a:r>
              <a:rPr lang="en-GB">
                <a:solidFill>
                  <a:srgbClr val="009999"/>
                </a:solidFill>
              </a:rPr>
              <a:t>Behavioural</a:t>
            </a:r>
            <a:r>
              <a:rPr lang="en-GB" b="1">
                <a:solidFill>
                  <a:schemeClr val="hlink"/>
                </a:solidFill>
              </a:rPr>
              <a:t> </a:t>
            </a:r>
            <a:r>
              <a:rPr lang="en-GB">
                <a:solidFill>
                  <a:srgbClr val="009999"/>
                </a:solidFill>
              </a:rPr>
              <a:t>Objective</a:t>
            </a:r>
            <a:r>
              <a:rPr lang="en-GB"/>
              <a:t> is a very precise statement of intent (again, stated in terms of the learner)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755576" y="2348880"/>
            <a:ext cx="7772400" cy="2951584"/>
          </a:xfrm>
        </p:spPr>
        <p:txBody>
          <a:bodyPr/>
          <a:lstStyle/>
          <a:p>
            <a:pPr eaLnBrk="1" hangingPunct="1">
              <a:buFont typeface="Wingdings" pitchFamily="2" charset="2"/>
              <a:buNone/>
            </a:pPr>
            <a:r>
              <a:rPr lang="en-GB" sz="2000" dirty="0"/>
              <a:t>A </a:t>
            </a:r>
            <a:r>
              <a:rPr lang="en-GB" sz="2000" dirty="0">
                <a:solidFill>
                  <a:srgbClr val="009999"/>
                </a:solidFill>
              </a:rPr>
              <a:t>Behavioural Objective</a:t>
            </a:r>
            <a:r>
              <a:rPr lang="en-GB" sz="2000" dirty="0"/>
              <a:t> should include three elements:</a:t>
            </a:r>
          </a:p>
          <a:p>
            <a:pPr eaLnBrk="1" hangingPunct="1"/>
            <a:endParaRPr lang="en-GB" sz="2000" dirty="0"/>
          </a:p>
          <a:p>
            <a:pPr eaLnBrk="1" hangingPunct="1"/>
            <a:r>
              <a:rPr lang="en-GB" sz="2000" dirty="0"/>
              <a:t>A statement of the terminal behaviour of the learner</a:t>
            </a:r>
          </a:p>
          <a:p>
            <a:pPr eaLnBrk="1" hangingPunct="1">
              <a:buFont typeface="Wingdings" pitchFamily="2" charset="2"/>
              <a:buNone/>
            </a:pPr>
            <a:endParaRPr lang="en-GB" sz="2000" dirty="0"/>
          </a:p>
          <a:p>
            <a:pPr eaLnBrk="1" hangingPunct="1"/>
            <a:r>
              <a:rPr lang="en-GB" sz="2000" dirty="0"/>
              <a:t>The condition under which the behaviour should be exhibited</a:t>
            </a:r>
          </a:p>
          <a:p>
            <a:pPr eaLnBrk="1" hangingPunct="1">
              <a:buFont typeface="Wingdings" pitchFamily="2" charset="2"/>
              <a:buNone/>
            </a:pPr>
            <a:endParaRPr lang="en-GB" sz="2000" dirty="0"/>
          </a:p>
          <a:p>
            <a:pPr eaLnBrk="1" hangingPunct="1"/>
            <a:r>
              <a:rPr lang="en-GB" sz="2000" dirty="0"/>
              <a:t>The standard to which it should be performed</a:t>
            </a:r>
          </a:p>
          <a:p>
            <a:pPr eaLnBrk="1" hangingPunct="1"/>
            <a:endParaRPr lang="en-GB"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sz="3400"/>
              <a:t>Examples of behavioural objectives (1)</a:t>
            </a:r>
          </a:p>
        </p:txBody>
      </p:sp>
      <p:sp>
        <p:nvSpPr>
          <p:cNvPr id="26627" name="Rectangle 3"/>
          <p:cNvSpPr>
            <a:spLocks noGrp="1" noChangeArrowheads="1"/>
          </p:cNvSpPr>
          <p:nvPr>
            <p:ph type="body" idx="1"/>
          </p:nvPr>
        </p:nvSpPr>
        <p:spPr>
          <a:xfrm>
            <a:off x="900113" y="2205038"/>
            <a:ext cx="7416800" cy="4114800"/>
          </a:xfrm>
        </p:spPr>
        <p:txBody>
          <a:bodyPr/>
          <a:lstStyle/>
          <a:p>
            <a:pPr marL="358775" eaLnBrk="1" hangingPunct="1">
              <a:buFont typeface="Wingdings" pitchFamily="2" charset="2"/>
              <a:buNone/>
            </a:pPr>
            <a:r>
              <a:rPr lang="en-GB" dirty="0"/>
              <a:t>	The child should be able to write a complete sentence -	</a:t>
            </a:r>
          </a:p>
          <a:p>
            <a:pPr marL="358775" eaLnBrk="1" hangingPunct="1">
              <a:buFont typeface="Wingdings" pitchFamily="2" charset="2"/>
              <a:buNone/>
            </a:pPr>
            <a:endParaRPr lang="en-GB" dirty="0"/>
          </a:p>
          <a:p>
            <a:pPr marL="358775" eaLnBrk="1" hangingPunct="1"/>
            <a:r>
              <a:rPr lang="en-GB" dirty="0"/>
              <a:t>unaided by others or by a dictionary or other material</a:t>
            </a:r>
          </a:p>
          <a:p>
            <a:pPr marL="358775" eaLnBrk="1" hangingPunct="1"/>
            <a:r>
              <a:rPr lang="en-GB" dirty="0"/>
              <a:t>using both a capital letter and a full stop in the correct places, and spelling all words correctly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animEffect transition="in" filter="fade">
                                      <p:cBhvr>
                                        <p:cTn id="7" dur="500"/>
                                        <p:tgtEl>
                                          <p:spTgt spid="2662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627">
                                            <p:txEl>
                                              <p:pRg st="3" end="3"/>
                                            </p:txEl>
                                          </p:spTgt>
                                        </p:tgtEl>
                                        <p:attrNameLst>
                                          <p:attrName>style.visibility</p:attrName>
                                        </p:attrNameLst>
                                      </p:cBhvr>
                                      <p:to>
                                        <p:strVal val="visible"/>
                                      </p:to>
                                    </p:set>
                                    <p:animEffect transition="in" filter="fade">
                                      <p:cBhvr>
                                        <p:cTn id="10"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063"/>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sz="3400"/>
              <a:t>Examples of behavioural objectives (2)</a:t>
            </a:r>
          </a:p>
        </p:txBody>
      </p:sp>
      <p:sp>
        <p:nvSpPr>
          <p:cNvPr id="27651" name="Rectangle 3"/>
          <p:cNvSpPr>
            <a:spLocks noGrp="1" noChangeArrowheads="1"/>
          </p:cNvSpPr>
          <p:nvPr>
            <p:ph type="body" idx="1"/>
          </p:nvPr>
        </p:nvSpPr>
        <p:spPr>
          <a:xfrm>
            <a:off x="971550" y="2205038"/>
            <a:ext cx="7561263" cy="4114800"/>
          </a:xfrm>
        </p:spPr>
        <p:txBody>
          <a:bodyPr/>
          <a:lstStyle/>
          <a:p>
            <a:pPr marL="358775" indent="-357188" eaLnBrk="1" hangingPunct="1">
              <a:buFont typeface="Wingdings" pitchFamily="2" charset="2"/>
              <a:buNone/>
            </a:pPr>
            <a:r>
              <a:rPr lang="en-GB" sz="1800" dirty="0"/>
              <a:t>	</a:t>
            </a:r>
            <a:r>
              <a:rPr lang="en-GB" dirty="0"/>
              <a:t>The student should be able to recite the names of all Presidents of the United States of America -</a:t>
            </a:r>
          </a:p>
          <a:p>
            <a:pPr marL="358775" indent="-357188" eaLnBrk="1" hangingPunct="1"/>
            <a:endParaRPr lang="en-GB" dirty="0"/>
          </a:p>
          <a:p>
            <a:pPr marL="358775" indent="-357188" eaLnBrk="1" hangingPunct="1"/>
            <a:r>
              <a:rPr lang="en-GB" dirty="0"/>
              <a:t>from memory, starting from any point given by the teacher</a:t>
            </a:r>
          </a:p>
          <a:p>
            <a:pPr marL="358775" indent="-357188" eaLnBrk="1" hangingPunct="1"/>
            <a:r>
              <a:rPr lang="en-GB" dirty="0"/>
              <a:t>with no more than one error in the sequence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2" end="2"/>
                                            </p:txEl>
                                          </p:spTgt>
                                        </p:tgtEl>
                                        <p:attrNameLst>
                                          <p:attrName>style.visibility</p:attrName>
                                        </p:attrNameLst>
                                      </p:cBhvr>
                                      <p:to>
                                        <p:strVal val="visible"/>
                                      </p:to>
                                    </p:set>
                                    <p:animEffect transition="in" filter="fade">
                                      <p:cBhvr>
                                        <p:cTn id="7" dur="500"/>
                                        <p:tgtEl>
                                          <p:spTgt spid="2765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651">
                                            <p:txEl>
                                              <p:pRg st="3" end="3"/>
                                            </p:txEl>
                                          </p:spTgt>
                                        </p:tgtEl>
                                        <p:attrNameLst>
                                          <p:attrName>style.visibility</p:attrName>
                                        </p:attrNameLst>
                                      </p:cBhvr>
                                      <p:to>
                                        <p:strVal val="visible"/>
                                      </p:to>
                                    </p:set>
                                    <p:animEffect transition="in" filter="fade">
                                      <p:cBhvr>
                                        <p:cTn id="10" dur="500"/>
                                        <p:tgtEl>
                                          <p:spTgt spid="276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50938" y="214313"/>
            <a:ext cx="7993062" cy="1462087"/>
          </a:xfrm>
        </p:spPr>
        <p:txBody>
          <a:bodyPr/>
          <a:lstStyle/>
          <a:p>
            <a:pPr eaLnBrk="1" hangingPunct="1"/>
            <a:r>
              <a:rPr lang="en-GB" sz="3400"/>
              <a:t>Examples</a:t>
            </a:r>
            <a:r>
              <a:rPr lang="en-GB"/>
              <a:t> of behavioural objectives (</a:t>
            </a:r>
            <a:r>
              <a:rPr lang="en-GB" sz="3400"/>
              <a:t>3)</a:t>
            </a:r>
          </a:p>
        </p:txBody>
      </p:sp>
      <p:sp>
        <p:nvSpPr>
          <p:cNvPr id="28675" name="Rectangle 3"/>
          <p:cNvSpPr>
            <a:spLocks noGrp="1" noChangeArrowheads="1"/>
          </p:cNvSpPr>
          <p:nvPr>
            <p:ph type="body" idx="1"/>
          </p:nvPr>
        </p:nvSpPr>
        <p:spPr>
          <a:xfrm>
            <a:off x="1042988" y="2133600"/>
            <a:ext cx="7632700" cy="4114800"/>
          </a:xfrm>
        </p:spPr>
        <p:txBody>
          <a:bodyPr/>
          <a:lstStyle/>
          <a:p>
            <a:pPr marL="358775" indent="-357188" eaLnBrk="1" hangingPunct="1">
              <a:buFont typeface="Wingdings" pitchFamily="2" charset="2"/>
              <a:buNone/>
            </a:pPr>
            <a:r>
              <a:rPr lang="en-GB" sz="1800" dirty="0"/>
              <a:t>	</a:t>
            </a:r>
            <a:r>
              <a:rPr lang="en-GB" dirty="0"/>
              <a:t>The student should be able to produce a 2-dimensional representation of a given solid object -</a:t>
            </a:r>
          </a:p>
          <a:p>
            <a:pPr marL="358775" indent="-357188" eaLnBrk="1" hangingPunct="1"/>
            <a:endParaRPr lang="en-GB" dirty="0"/>
          </a:p>
          <a:p>
            <a:pPr marL="358775" indent="-357188" eaLnBrk="1" hangingPunct="1"/>
            <a:r>
              <a:rPr lang="en-GB" dirty="0"/>
              <a:t>using only paper and a specified range of graphite pencils</a:t>
            </a:r>
          </a:p>
          <a:p>
            <a:pPr marL="358775" indent="-357188" eaLnBrk="1" hangingPunct="1"/>
            <a:r>
              <a:rPr lang="en-GB" dirty="0"/>
              <a:t>producing a recognisable 3-dimensional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animEffect transition="in" filter="fade">
                                      <p:cBhvr>
                                        <p:cTn id="7" dur="500"/>
                                        <p:tgtEl>
                                          <p:spTgt spid="2867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675">
                                            <p:txEl>
                                              <p:pRg st="3" end="3"/>
                                            </p:txEl>
                                          </p:spTgt>
                                        </p:tgtEl>
                                        <p:attrNameLst>
                                          <p:attrName>style.visibility</p:attrName>
                                        </p:attrNameLst>
                                      </p:cBhvr>
                                      <p:to>
                                        <p:strVal val="visible"/>
                                      </p:to>
                                    </p:set>
                                    <p:animEffect transition="in" filter="fade">
                                      <p:cBhvr>
                                        <p:cTn id="10" dur="500"/>
                                        <p:tgtEl>
                                          <p:spTgt spid="286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shopbriggsAcademyNegotiatingsuccesscriteria-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2276872"/>
            <a:ext cx="6948264" cy="3908399"/>
          </a:xfrm>
          <a:prstGeom prst="rect">
            <a:avLst/>
          </a:prstGeom>
        </p:spPr>
      </p:pic>
      <p:pic>
        <p:nvPicPr>
          <p:cNvPr id="4" name="Picture 3"/>
          <p:cNvPicPr>
            <a:picLocks noChangeAspect="1"/>
          </p:cNvPicPr>
          <p:nvPr/>
        </p:nvPicPr>
        <p:blipFill rotWithShape="1">
          <a:blip r:embed="rId5"/>
          <a:srcRect l="21463" t="33604" r="21547" b="9816"/>
          <a:stretch/>
        </p:blipFill>
        <p:spPr>
          <a:xfrm flipH="1">
            <a:off x="7236296" y="945356"/>
            <a:ext cx="1418390" cy="792088"/>
          </a:xfrm>
          <a:prstGeom prst="rect">
            <a:avLst/>
          </a:prstGeom>
        </p:spPr>
      </p:pic>
      <p:sp>
        <p:nvSpPr>
          <p:cNvPr id="2" name="Title 1"/>
          <p:cNvSpPr>
            <a:spLocks noGrp="1"/>
          </p:cNvSpPr>
          <p:nvPr>
            <p:ph type="title"/>
          </p:nvPr>
        </p:nvSpPr>
        <p:spPr/>
        <p:txBody>
          <a:bodyPr/>
          <a:lstStyle/>
          <a:p>
            <a:r>
              <a:rPr lang="en-GB" dirty="0"/>
              <a:t>Using Bloom’s Taxonomy</a:t>
            </a:r>
          </a:p>
        </p:txBody>
      </p:sp>
    </p:spTree>
    <p:extLst>
      <p:ext uri="{BB962C8B-B14F-4D97-AF65-F5344CB8AC3E}">
        <p14:creationId xmlns:p14="http://schemas.microsoft.com/office/powerpoint/2010/main" val="4019481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343"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dirty="0"/>
              <a:t>The cognitive domain</a:t>
            </a:r>
          </a:p>
        </p:txBody>
      </p:sp>
      <p:sp>
        <p:nvSpPr>
          <p:cNvPr id="31747" name="Rectangle 3"/>
          <p:cNvSpPr>
            <a:spLocks noGrp="1" noChangeArrowheads="1"/>
          </p:cNvSpPr>
          <p:nvPr>
            <p:ph type="body" idx="1"/>
          </p:nvPr>
        </p:nvSpPr>
        <p:spPr>
          <a:xfrm>
            <a:off x="1182688" y="2204864"/>
            <a:ext cx="7961312" cy="4075112"/>
          </a:xfrm>
        </p:spPr>
        <p:txBody>
          <a:bodyPr/>
          <a:lstStyle/>
          <a:p>
            <a:pPr eaLnBrk="1" hangingPunct="1">
              <a:buFont typeface="Wingdings" pitchFamily="2" charset="2"/>
              <a:buNone/>
            </a:pPr>
            <a:r>
              <a:rPr lang="en-GB" dirty="0"/>
              <a:t>6 major classes, in ascending hierarchy of complexity:</a:t>
            </a:r>
          </a:p>
          <a:p>
            <a:pPr eaLnBrk="1" hangingPunct="1">
              <a:buFont typeface="Wingdings" pitchFamily="2" charset="2"/>
              <a:buNone/>
            </a:pPr>
            <a:endParaRPr lang="en-GB" dirty="0"/>
          </a:p>
          <a:p>
            <a:pPr eaLnBrk="1" hangingPunct="1"/>
            <a:r>
              <a:rPr lang="en-GB" dirty="0">
                <a:solidFill>
                  <a:srgbClr val="009999"/>
                </a:solidFill>
              </a:rPr>
              <a:t>Knowledge</a:t>
            </a:r>
            <a:r>
              <a:rPr lang="en-GB" dirty="0"/>
              <a:t> (ability to recall)</a:t>
            </a:r>
          </a:p>
          <a:p>
            <a:pPr eaLnBrk="1" hangingPunct="1"/>
            <a:r>
              <a:rPr lang="en-GB" dirty="0">
                <a:solidFill>
                  <a:srgbClr val="009999"/>
                </a:solidFill>
              </a:rPr>
              <a:t>Comprehension</a:t>
            </a:r>
            <a:r>
              <a:rPr lang="en-GB" dirty="0"/>
              <a:t> (ability to interpret, translate)</a:t>
            </a:r>
          </a:p>
          <a:p>
            <a:pPr eaLnBrk="1" hangingPunct="1"/>
            <a:r>
              <a:rPr lang="en-GB" dirty="0">
                <a:solidFill>
                  <a:srgbClr val="009999"/>
                </a:solidFill>
              </a:rPr>
              <a:t>Application</a:t>
            </a:r>
            <a:r>
              <a:rPr lang="en-GB" dirty="0"/>
              <a:t> (ability to apply general principles, rules)</a:t>
            </a:r>
          </a:p>
          <a:p>
            <a:pPr eaLnBrk="1" hangingPunct="1"/>
            <a:r>
              <a:rPr lang="en-GB" dirty="0">
                <a:solidFill>
                  <a:srgbClr val="009999"/>
                </a:solidFill>
              </a:rPr>
              <a:t>Analysis</a:t>
            </a:r>
            <a:r>
              <a:rPr lang="en-GB" dirty="0"/>
              <a:t> (ability to break down information)</a:t>
            </a:r>
          </a:p>
          <a:p>
            <a:pPr eaLnBrk="1" hangingPunct="1"/>
            <a:r>
              <a:rPr lang="en-GB" dirty="0">
                <a:solidFill>
                  <a:srgbClr val="009999"/>
                </a:solidFill>
              </a:rPr>
              <a:t>Synthesis</a:t>
            </a:r>
            <a:r>
              <a:rPr lang="en-GB" dirty="0"/>
              <a:t> (ability to assemble several components)</a:t>
            </a:r>
          </a:p>
          <a:p>
            <a:pPr eaLnBrk="1" hangingPunct="1"/>
            <a:r>
              <a:rPr lang="en-GB" dirty="0">
                <a:solidFill>
                  <a:srgbClr val="009999"/>
                </a:solidFill>
              </a:rPr>
              <a:t>Evaluation</a:t>
            </a:r>
            <a:r>
              <a:rPr lang="en-GB" dirty="0"/>
              <a:t> (ability to judge value of methods)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7">
                                            <p:txEl>
                                              <p:pRg st="3" end="3"/>
                                            </p:txEl>
                                          </p:spTgt>
                                        </p:tgtEl>
                                        <p:attrNameLst>
                                          <p:attrName>style.visibility</p:attrName>
                                        </p:attrNameLst>
                                      </p:cBhvr>
                                      <p:to>
                                        <p:strVal val="visible"/>
                                      </p:to>
                                    </p:set>
                                    <p:animEffect transition="in" filter="fade">
                                      <p:cBhvr>
                                        <p:cTn id="7" dur="500"/>
                                        <p:tgtEl>
                                          <p:spTgt spid="3174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47">
                                            <p:txEl>
                                              <p:pRg st="4" end="4"/>
                                            </p:txEl>
                                          </p:spTgt>
                                        </p:tgtEl>
                                        <p:attrNameLst>
                                          <p:attrName>style.visibility</p:attrName>
                                        </p:attrNameLst>
                                      </p:cBhvr>
                                      <p:to>
                                        <p:strVal val="visible"/>
                                      </p:to>
                                    </p:set>
                                    <p:animEffect transition="in" filter="fade">
                                      <p:cBhvr>
                                        <p:cTn id="12" dur="500"/>
                                        <p:tgtEl>
                                          <p:spTgt spid="3174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47">
                                            <p:txEl>
                                              <p:pRg st="5" end="5"/>
                                            </p:txEl>
                                          </p:spTgt>
                                        </p:tgtEl>
                                        <p:attrNameLst>
                                          <p:attrName>style.visibility</p:attrName>
                                        </p:attrNameLst>
                                      </p:cBhvr>
                                      <p:to>
                                        <p:strVal val="visible"/>
                                      </p:to>
                                    </p:set>
                                    <p:animEffect transition="in" filter="fade">
                                      <p:cBhvr>
                                        <p:cTn id="17" dur="500"/>
                                        <p:tgtEl>
                                          <p:spTgt spid="3174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47">
                                            <p:txEl>
                                              <p:pRg st="6" end="6"/>
                                            </p:txEl>
                                          </p:spTgt>
                                        </p:tgtEl>
                                        <p:attrNameLst>
                                          <p:attrName>style.visibility</p:attrName>
                                        </p:attrNameLst>
                                      </p:cBhvr>
                                      <p:to>
                                        <p:strVal val="visible"/>
                                      </p:to>
                                    </p:set>
                                    <p:animEffect transition="in" filter="fade">
                                      <p:cBhvr>
                                        <p:cTn id="22" dur="500"/>
                                        <p:tgtEl>
                                          <p:spTgt spid="3174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747">
                                            <p:txEl>
                                              <p:pRg st="7" end="7"/>
                                            </p:txEl>
                                          </p:spTgt>
                                        </p:tgtEl>
                                        <p:attrNameLst>
                                          <p:attrName>style.visibility</p:attrName>
                                        </p:attrNameLst>
                                      </p:cBhvr>
                                      <p:to>
                                        <p:strVal val="visible"/>
                                      </p:to>
                                    </p:set>
                                    <p:animEffect transition="in" filter="fade">
                                      <p:cBhvr>
                                        <p:cTn id="27" dur="500"/>
                                        <p:tgtEl>
                                          <p:spTgt spid="317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dirty="0"/>
              <a:t>The affective domain</a:t>
            </a:r>
          </a:p>
        </p:txBody>
      </p:sp>
      <p:sp>
        <p:nvSpPr>
          <p:cNvPr id="32771" name="Rectangle 3"/>
          <p:cNvSpPr>
            <a:spLocks noGrp="1" noChangeArrowheads="1"/>
          </p:cNvSpPr>
          <p:nvPr>
            <p:ph type="body" idx="1"/>
          </p:nvPr>
        </p:nvSpPr>
        <p:spPr/>
        <p:txBody>
          <a:bodyPr/>
          <a:lstStyle/>
          <a:p>
            <a:pPr eaLnBrk="1" hangingPunct="1">
              <a:buFont typeface="Wingdings" pitchFamily="2" charset="2"/>
              <a:buNone/>
            </a:pPr>
            <a:r>
              <a:rPr lang="en-GB"/>
              <a:t>(e.g. interests, attitudes, appreciations, values)</a:t>
            </a:r>
          </a:p>
          <a:p>
            <a:pPr eaLnBrk="1" hangingPunct="1">
              <a:buFont typeface="Wingdings" pitchFamily="2" charset="2"/>
              <a:buNone/>
            </a:pPr>
            <a:endParaRPr lang="en-GB"/>
          </a:p>
          <a:p>
            <a:pPr eaLnBrk="1" hangingPunct="1">
              <a:buFont typeface="Wingdings" pitchFamily="2" charset="2"/>
              <a:buNone/>
            </a:pPr>
            <a:r>
              <a:rPr lang="en-GB">
                <a:solidFill>
                  <a:srgbClr val="009999"/>
                </a:solidFill>
              </a:rPr>
              <a:t>Receiving</a:t>
            </a:r>
            <a:r>
              <a:rPr lang="en-GB"/>
              <a:t> (willing to give attention to)</a:t>
            </a:r>
          </a:p>
          <a:p>
            <a:pPr eaLnBrk="1" hangingPunct="1">
              <a:buFont typeface="Wingdings" pitchFamily="2" charset="2"/>
              <a:buNone/>
            </a:pPr>
            <a:r>
              <a:rPr lang="en-GB">
                <a:solidFill>
                  <a:srgbClr val="009999"/>
                </a:solidFill>
              </a:rPr>
              <a:t>Responding</a:t>
            </a:r>
            <a:r>
              <a:rPr lang="en-GB"/>
              <a:t> (willing to respond to and react)</a:t>
            </a:r>
          </a:p>
          <a:p>
            <a:pPr eaLnBrk="1" hangingPunct="1">
              <a:buFont typeface="Wingdings" pitchFamily="2" charset="2"/>
              <a:buNone/>
            </a:pPr>
            <a:r>
              <a:rPr lang="en-GB">
                <a:solidFill>
                  <a:srgbClr val="009999"/>
                </a:solidFill>
              </a:rPr>
              <a:t>Valuing</a:t>
            </a:r>
            <a:r>
              <a:rPr lang="en-GB"/>
              <a:t> (willing to accept or reject an event)</a:t>
            </a:r>
          </a:p>
          <a:p>
            <a:pPr eaLnBrk="1" hangingPunct="1">
              <a:buFont typeface="Wingdings" pitchFamily="2" charset="2"/>
              <a:buNone/>
            </a:pPr>
            <a:r>
              <a:rPr lang="en-GB">
                <a:solidFill>
                  <a:srgbClr val="009999"/>
                </a:solidFill>
              </a:rPr>
              <a:t>Organising</a:t>
            </a:r>
            <a:r>
              <a:rPr lang="en-GB"/>
              <a:t> (when encountering situations to which more than one value applies)</a:t>
            </a:r>
          </a:p>
          <a:p>
            <a:pPr eaLnBrk="1" hangingPunct="1">
              <a:buFont typeface="Wingdings" pitchFamily="2" charset="2"/>
              <a:buNone/>
            </a:pPr>
            <a:r>
              <a:rPr lang="en-GB">
                <a:solidFill>
                  <a:srgbClr val="009999"/>
                </a:solidFill>
              </a:rPr>
              <a:t>Characterising</a:t>
            </a:r>
            <a:r>
              <a:rPr lang="en-GB"/>
              <a:t> (consistently acts in accordance with accepted values)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GB" dirty="0"/>
              <a:t>The psychomotor domain</a:t>
            </a:r>
          </a:p>
        </p:txBody>
      </p:sp>
      <p:sp>
        <p:nvSpPr>
          <p:cNvPr id="33795" name="Rectangle 3"/>
          <p:cNvSpPr>
            <a:spLocks noGrp="1" noChangeArrowheads="1"/>
          </p:cNvSpPr>
          <p:nvPr>
            <p:ph type="body" idx="1"/>
          </p:nvPr>
        </p:nvSpPr>
        <p:spPr/>
        <p:txBody>
          <a:bodyPr/>
          <a:lstStyle/>
          <a:p>
            <a:pPr eaLnBrk="1" hangingPunct="1">
              <a:lnSpc>
                <a:spcPct val="90000"/>
              </a:lnSpc>
            </a:pPr>
            <a:r>
              <a:rPr lang="en-GB" dirty="0"/>
              <a:t>This domain was not developed in any detail by Bloom and colleagues</a:t>
            </a:r>
          </a:p>
          <a:p>
            <a:pPr eaLnBrk="1" hangingPunct="1">
              <a:lnSpc>
                <a:spcPct val="90000"/>
              </a:lnSpc>
            </a:pPr>
            <a:endParaRPr lang="en-GB" dirty="0"/>
          </a:p>
          <a:p>
            <a:pPr eaLnBrk="1" hangingPunct="1">
              <a:lnSpc>
                <a:spcPct val="90000"/>
              </a:lnSpc>
            </a:pPr>
            <a:r>
              <a:rPr lang="en-GB" dirty="0"/>
              <a:t>Anita Harrow (1972) developed six categories of movement for this domain: reflex movements, basic fundamental, perceptual abilities, physical abilities, skilled movements, non-discursive communication</a:t>
            </a:r>
          </a:p>
          <a:p>
            <a:pPr eaLnBrk="1" hangingPunct="1">
              <a:lnSpc>
                <a:spcPct val="90000"/>
              </a:lnSpc>
            </a:pPr>
            <a:endParaRPr lang="en-GB" dirty="0"/>
          </a:p>
          <a:p>
            <a:pPr eaLnBrk="1" hangingPunct="1">
              <a:lnSpc>
                <a:spcPct val="90000"/>
              </a:lnSpc>
            </a:pPr>
            <a:r>
              <a:rPr lang="en-GB" dirty="0"/>
              <a:t>Details are rarely seen of the affective and psychomotor domain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t>Activity</a:t>
            </a:r>
          </a:p>
        </p:txBody>
      </p:sp>
      <p:sp>
        <p:nvSpPr>
          <p:cNvPr id="29699" name="Rectangle 3"/>
          <p:cNvSpPr>
            <a:spLocks noGrp="1" noChangeArrowheads="1"/>
          </p:cNvSpPr>
          <p:nvPr>
            <p:ph type="body" idx="1"/>
          </p:nvPr>
        </p:nvSpPr>
        <p:spPr>
          <a:xfrm>
            <a:off x="827088" y="2060574"/>
            <a:ext cx="7772400" cy="4392761"/>
          </a:xfrm>
        </p:spPr>
        <p:txBody>
          <a:bodyPr/>
          <a:lstStyle/>
          <a:p>
            <a:pPr marL="0" indent="0" eaLnBrk="1" hangingPunct="1">
              <a:buFont typeface="Wingdings" pitchFamily="2" charset="2"/>
              <a:buNone/>
            </a:pPr>
            <a:r>
              <a:rPr lang="en-GB" dirty="0"/>
              <a:t>Think about writing behavioural objectives for one or more of the following, or for a chosen specified area of the curriculum:</a:t>
            </a:r>
          </a:p>
          <a:p>
            <a:pPr marL="0" indent="0" eaLnBrk="1" hangingPunct="1">
              <a:buFont typeface="Wingdings" pitchFamily="2" charset="2"/>
              <a:buNone/>
            </a:pPr>
            <a:endParaRPr lang="en-GB" dirty="0"/>
          </a:p>
          <a:p>
            <a:pPr eaLnBrk="1" hangingPunct="1"/>
            <a:r>
              <a:rPr lang="en-GB" dirty="0"/>
              <a:t>ability to play a musical instrument</a:t>
            </a:r>
          </a:p>
          <a:p>
            <a:pPr eaLnBrk="1" hangingPunct="1"/>
            <a:r>
              <a:rPr lang="en-GB" dirty="0"/>
              <a:t>ability to cook a main course for a meal</a:t>
            </a:r>
          </a:p>
          <a:p>
            <a:pPr eaLnBrk="1" hangingPunct="1"/>
            <a:r>
              <a:rPr lang="en-GB" dirty="0"/>
              <a:t>ability to participate in team sports</a:t>
            </a:r>
          </a:p>
          <a:p>
            <a:pPr eaLnBrk="1" hangingPunct="1"/>
            <a:r>
              <a:rPr lang="en-GB" dirty="0"/>
              <a:t>ability to organise an activity for the peer group</a:t>
            </a:r>
          </a:p>
          <a:p>
            <a:pPr marL="0" indent="0" eaLnBrk="1" hangingPunct="1">
              <a:buNone/>
            </a:pPr>
            <a:endParaRPr lang="en-GB" dirty="0"/>
          </a:p>
          <a:p>
            <a:pPr marL="0" indent="0" eaLnBrk="1" hangingPunct="1">
              <a:buNone/>
            </a:pPr>
            <a:r>
              <a:rPr lang="en-GB" dirty="0">
                <a:solidFill>
                  <a:srgbClr val="009999"/>
                </a:solidFill>
              </a:rPr>
              <a:t>Discuss possible issues in carrying this out.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t>Relationship between domains?</a:t>
            </a:r>
          </a:p>
        </p:txBody>
      </p:sp>
      <p:sp>
        <p:nvSpPr>
          <p:cNvPr id="30724" name="Oval 4"/>
          <p:cNvSpPr>
            <a:spLocks noChangeArrowheads="1"/>
          </p:cNvSpPr>
          <p:nvPr/>
        </p:nvSpPr>
        <p:spPr bwMode="auto">
          <a:xfrm>
            <a:off x="2411413" y="2492375"/>
            <a:ext cx="1728787"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Oval 5"/>
          <p:cNvSpPr>
            <a:spLocks noChangeArrowheads="1"/>
          </p:cNvSpPr>
          <p:nvPr/>
        </p:nvSpPr>
        <p:spPr bwMode="auto">
          <a:xfrm>
            <a:off x="4607719" y="2487802"/>
            <a:ext cx="1728788"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Oval 6"/>
          <p:cNvSpPr>
            <a:spLocks noChangeArrowheads="1"/>
          </p:cNvSpPr>
          <p:nvPr/>
        </p:nvSpPr>
        <p:spPr bwMode="auto">
          <a:xfrm>
            <a:off x="3563938" y="4221163"/>
            <a:ext cx="1728787"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7" name="Text Box 7"/>
          <p:cNvSpPr txBox="1">
            <a:spLocks noChangeArrowheads="1"/>
          </p:cNvSpPr>
          <p:nvPr/>
        </p:nvSpPr>
        <p:spPr bwMode="auto">
          <a:xfrm>
            <a:off x="827585" y="3976688"/>
            <a:ext cx="1583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GB" b="1" dirty="0">
                <a:solidFill>
                  <a:schemeClr val="tx2"/>
                </a:solidFill>
              </a:rPr>
              <a:t>Cognitive</a:t>
            </a:r>
          </a:p>
        </p:txBody>
      </p:sp>
      <p:sp>
        <p:nvSpPr>
          <p:cNvPr id="30728" name="Line 8"/>
          <p:cNvSpPr>
            <a:spLocks noChangeShapeType="1"/>
          </p:cNvSpPr>
          <p:nvPr/>
        </p:nvSpPr>
        <p:spPr bwMode="auto">
          <a:xfrm flipV="1">
            <a:off x="2411413" y="3501008"/>
            <a:ext cx="792436" cy="6487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9" name="Text Box 9"/>
          <p:cNvSpPr txBox="1">
            <a:spLocks noChangeArrowheads="1"/>
          </p:cNvSpPr>
          <p:nvPr/>
        </p:nvSpPr>
        <p:spPr bwMode="auto">
          <a:xfrm>
            <a:off x="6811028" y="3873689"/>
            <a:ext cx="1782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GB" b="1" dirty="0">
                <a:solidFill>
                  <a:schemeClr val="tx2"/>
                </a:solidFill>
              </a:rPr>
              <a:t>Affective</a:t>
            </a:r>
          </a:p>
        </p:txBody>
      </p:sp>
      <p:sp>
        <p:nvSpPr>
          <p:cNvPr id="30730" name="Line 10"/>
          <p:cNvSpPr>
            <a:spLocks noChangeShapeType="1"/>
          </p:cNvSpPr>
          <p:nvPr/>
        </p:nvSpPr>
        <p:spPr bwMode="auto">
          <a:xfrm flipH="1" flipV="1">
            <a:off x="5940152" y="3501008"/>
            <a:ext cx="863874" cy="5711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1" name="Text Box 11"/>
          <p:cNvSpPr txBox="1">
            <a:spLocks noChangeArrowheads="1"/>
          </p:cNvSpPr>
          <p:nvPr/>
        </p:nvSpPr>
        <p:spPr bwMode="auto">
          <a:xfrm>
            <a:off x="1692275" y="5661025"/>
            <a:ext cx="1868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GB" b="1" dirty="0">
                <a:solidFill>
                  <a:schemeClr val="tx2"/>
                </a:solidFill>
              </a:rPr>
              <a:t>Psychomotor</a:t>
            </a:r>
          </a:p>
        </p:txBody>
      </p:sp>
      <p:sp>
        <p:nvSpPr>
          <p:cNvPr id="30732" name="Line 12"/>
          <p:cNvSpPr>
            <a:spLocks noChangeShapeType="1"/>
          </p:cNvSpPr>
          <p:nvPr/>
        </p:nvSpPr>
        <p:spPr bwMode="auto">
          <a:xfrm flipV="1">
            <a:off x="3276600" y="5157788"/>
            <a:ext cx="107950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t>… or?</a:t>
            </a:r>
          </a:p>
        </p:txBody>
      </p:sp>
      <p:sp>
        <p:nvSpPr>
          <p:cNvPr id="30724" name="Oval 4"/>
          <p:cNvSpPr>
            <a:spLocks noChangeArrowheads="1"/>
          </p:cNvSpPr>
          <p:nvPr/>
        </p:nvSpPr>
        <p:spPr bwMode="auto">
          <a:xfrm>
            <a:off x="3059113" y="3284538"/>
            <a:ext cx="1728787"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Oval 5"/>
          <p:cNvSpPr>
            <a:spLocks noChangeArrowheads="1"/>
          </p:cNvSpPr>
          <p:nvPr/>
        </p:nvSpPr>
        <p:spPr bwMode="auto">
          <a:xfrm>
            <a:off x="4140200" y="3284538"/>
            <a:ext cx="1728788"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Oval 6"/>
          <p:cNvSpPr>
            <a:spLocks noChangeArrowheads="1"/>
          </p:cNvSpPr>
          <p:nvPr/>
        </p:nvSpPr>
        <p:spPr bwMode="auto">
          <a:xfrm>
            <a:off x="3563938" y="4221163"/>
            <a:ext cx="1728787" cy="15843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7" name="Text Box 7"/>
          <p:cNvSpPr txBox="1">
            <a:spLocks noChangeArrowheads="1"/>
          </p:cNvSpPr>
          <p:nvPr/>
        </p:nvSpPr>
        <p:spPr bwMode="auto">
          <a:xfrm>
            <a:off x="827585" y="3976688"/>
            <a:ext cx="1583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GB" b="1" dirty="0">
                <a:solidFill>
                  <a:schemeClr val="tx2"/>
                </a:solidFill>
              </a:rPr>
              <a:t>Cognitive</a:t>
            </a:r>
          </a:p>
        </p:txBody>
      </p:sp>
      <p:sp>
        <p:nvSpPr>
          <p:cNvPr id="30728" name="Line 8"/>
          <p:cNvSpPr>
            <a:spLocks noChangeShapeType="1"/>
          </p:cNvSpPr>
          <p:nvPr/>
        </p:nvSpPr>
        <p:spPr bwMode="auto">
          <a:xfrm>
            <a:off x="2411413" y="4149725"/>
            <a:ext cx="10080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9" name="Text Box 9"/>
          <p:cNvSpPr txBox="1">
            <a:spLocks noChangeArrowheads="1"/>
          </p:cNvSpPr>
          <p:nvPr/>
        </p:nvSpPr>
        <p:spPr bwMode="auto">
          <a:xfrm>
            <a:off x="6372225" y="3500438"/>
            <a:ext cx="1782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GB" b="1" dirty="0">
                <a:solidFill>
                  <a:schemeClr val="tx2"/>
                </a:solidFill>
              </a:rPr>
              <a:t>Affective</a:t>
            </a:r>
          </a:p>
        </p:txBody>
      </p:sp>
      <p:sp>
        <p:nvSpPr>
          <p:cNvPr id="30730" name="Line 10"/>
          <p:cNvSpPr>
            <a:spLocks noChangeShapeType="1"/>
          </p:cNvSpPr>
          <p:nvPr/>
        </p:nvSpPr>
        <p:spPr bwMode="auto">
          <a:xfrm flipH="1">
            <a:off x="5219700" y="3716338"/>
            <a:ext cx="1081088"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31" name="Text Box 11"/>
          <p:cNvSpPr txBox="1">
            <a:spLocks noChangeArrowheads="1"/>
          </p:cNvSpPr>
          <p:nvPr/>
        </p:nvSpPr>
        <p:spPr bwMode="auto">
          <a:xfrm>
            <a:off x="1692275" y="5661025"/>
            <a:ext cx="1868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pPr>
            <a:r>
              <a:rPr lang="en-GB" b="1" dirty="0">
                <a:solidFill>
                  <a:schemeClr val="tx2"/>
                </a:solidFill>
              </a:rPr>
              <a:t>Psychomotor</a:t>
            </a:r>
          </a:p>
        </p:txBody>
      </p:sp>
      <p:sp>
        <p:nvSpPr>
          <p:cNvPr id="30732" name="Line 12"/>
          <p:cNvSpPr>
            <a:spLocks noChangeShapeType="1"/>
          </p:cNvSpPr>
          <p:nvPr/>
        </p:nvSpPr>
        <p:spPr bwMode="auto">
          <a:xfrm flipV="1">
            <a:off x="3276600" y="5157788"/>
            <a:ext cx="107950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76915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50938" y="214313"/>
            <a:ext cx="6877445" cy="1462087"/>
          </a:xfrm>
        </p:spPr>
        <p:txBody>
          <a:bodyPr/>
          <a:lstStyle/>
          <a:p>
            <a:pPr eaLnBrk="1" hangingPunct="1"/>
            <a:r>
              <a:rPr lang="en-GB" dirty="0"/>
              <a:t>Beyond Bloom?</a:t>
            </a:r>
          </a:p>
        </p:txBody>
      </p:sp>
      <p:sp>
        <p:nvSpPr>
          <p:cNvPr id="13315" name="Rectangle 3"/>
          <p:cNvSpPr>
            <a:spLocks noGrp="1" noChangeArrowheads="1"/>
          </p:cNvSpPr>
          <p:nvPr>
            <p:ph type="body" idx="1"/>
          </p:nvPr>
        </p:nvSpPr>
        <p:spPr>
          <a:xfrm>
            <a:off x="971600" y="2636912"/>
            <a:ext cx="7772400" cy="2520280"/>
          </a:xfrm>
        </p:spPr>
        <p:txBody>
          <a:bodyPr/>
          <a:lstStyle/>
          <a:p>
            <a:pPr eaLnBrk="1" hangingPunct="1">
              <a:lnSpc>
                <a:spcPct val="80000"/>
              </a:lnSpc>
            </a:pPr>
            <a:r>
              <a:rPr lang="en-GB" sz="2000" dirty="0"/>
              <a:t>21</a:t>
            </a:r>
            <a:r>
              <a:rPr lang="en-GB" sz="2000" baseline="30000" dirty="0"/>
              <a:t>st</a:t>
            </a:r>
            <a:r>
              <a:rPr lang="en-GB" sz="2000" dirty="0"/>
              <a:t> Century learning moves beyond the content of what is learned towards an emphasis on the process of learning and further on the understanding of that process by the learner.</a:t>
            </a:r>
          </a:p>
          <a:p>
            <a:pPr eaLnBrk="1" hangingPunct="1">
              <a:lnSpc>
                <a:spcPct val="80000"/>
              </a:lnSpc>
            </a:pPr>
            <a:endParaRPr lang="en-GB" sz="2000" dirty="0"/>
          </a:p>
          <a:p>
            <a:pPr eaLnBrk="1" hangingPunct="1">
              <a:lnSpc>
                <a:spcPct val="80000"/>
              </a:lnSpc>
            </a:pPr>
            <a:r>
              <a:rPr lang="en-GB" sz="2000" dirty="0"/>
              <a:t>Can we escape the legacy of Bloom?</a:t>
            </a:r>
          </a:p>
          <a:p>
            <a:pPr eaLnBrk="1" hangingPunct="1">
              <a:lnSpc>
                <a:spcPct val="80000"/>
              </a:lnSpc>
            </a:pPr>
            <a:endParaRPr lang="en-GB" sz="2000" dirty="0"/>
          </a:p>
          <a:p>
            <a:pPr eaLnBrk="1" hangingPunct="1">
              <a:lnSpc>
                <a:spcPct val="80000"/>
              </a:lnSpc>
            </a:pPr>
            <a:r>
              <a:rPr lang="en-GB" sz="2000" dirty="0"/>
              <a:t>In programmes that with less traditional aims, are changes in fundamental conceptions of assessment required?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50963" y="980728"/>
            <a:ext cx="7793037" cy="669999"/>
          </a:xfrm>
        </p:spPr>
        <p:txBody>
          <a:bodyPr/>
          <a:lstStyle/>
          <a:p>
            <a:pPr eaLnBrk="1" hangingPunct="1"/>
            <a:br>
              <a:rPr lang="en-GB" dirty="0"/>
            </a:br>
            <a:br>
              <a:rPr lang="en-GB" dirty="0"/>
            </a:br>
            <a:br>
              <a:rPr lang="en-GB" dirty="0"/>
            </a:br>
            <a:br>
              <a:rPr lang="en-GB" dirty="0"/>
            </a:br>
            <a:br>
              <a:rPr lang="en-GB" dirty="0"/>
            </a:br>
            <a:br>
              <a:rPr lang="en-GB" dirty="0"/>
            </a:br>
            <a:r>
              <a:rPr lang="en-GB" dirty="0"/>
              <a:t>Starters</a:t>
            </a:r>
          </a:p>
        </p:txBody>
      </p:sp>
      <p:sp>
        <p:nvSpPr>
          <p:cNvPr id="4099" name="Rectangle 3"/>
          <p:cNvSpPr>
            <a:spLocks noGrp="1" noChangeArrowheads="1"/>
          </p:cNvSpPr>
          <p:nvPr>
            <p:ph type="body" idx="1"/>
          </p:nvPr>
        </p:nvSpPr>
        <p:spPr>
          <a:xfrm>
            <a:off x="827584" y="2708920"/>
            <a:ext cx="7772400" cy="3095600"/>
          </a:xfrm>
        </p:spPr>
        <p:txBody>
          <a:bodyPr/>
          <a:lstStyle/>
          <a:p>
            <a:pPr eaLnBrk="1" hangingPunct="1">
              <a:spcBef>
                <a:spcPts val="0"/>
              </a:spcBef>
              <a:spcAft>
                <a:spcPts val="1200"/>
              </a:spcAft>
            </a:pPr>
            <a:r>
              <a:rPr lang="en-GB" dirty="0"/>
              <a:t>What do you assess?</a:t>
            </a:r>
          </a:p>
          <a:p>
            <a:pPr eaLnBrk="1" hangingPunct="1">
              <a:spcBef>
                <a:spcPts val="0"/>
              </a:spcBef>
              <a:spcAft>
                <a:spcPts val="1200"/>
              </a:spcAft>
            </a:pPr>
            <a:r>
              <a:rPr lang="en-GB" dirty="0"/>
              <a:t>How do you decide what to test or assess?</a:t>
            </a:r>
          </a:p>
          <a:p>
            <a:pPr eaLnBrk="1" hangingPunct="1">
              <a:spcBef>
                <a:spcPts val="0"/>
              </a:spcBef>
              <a:spcAft>
                <a:spcPts val="1200"/>
              </a:spcAft>
            </a:pPr>
            <a:r>
              <a:rPr lang="en-GB" dirty="0"/>
              <a:t>What degree of choice do you have in the matter?</a:t>
            </a:r>
          </a:p>
          <a:p>
            <a:pPr eaLnBrk="1" hangingPunct="1">
              <a:spcBef>
                <a:spcPts val="0"/>
              </a:spcBef>
              <a:spcAft>
                <a:spcPts val="1200"/>
              </a:spcAft>
            </a:pPr>
            <a:r>
              <a:rPr lang="en-GB" dirty="0"/>
              <a:t>How confident are you that you are assessing what you want to assess?</a:t>
            </a:r>
          </a:p>
          <a:p>
            <a:pPr eaLnBrk="1" hangingPunct="1">
              <a:spcBef>
                <a:spcPts val="0"/>
              </a:spcBef>
              <a:spcAft>
                <a:spcPts val="1200"/>
              </a:spcAft>
            </a:pPr>
            <a:r>
              <a:rPr lang="en-GB" dirty="0"/>
              <a:t>On what do you base your confidence?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50939" y="214313"/>
            <a:ext cx="4501182" cy="1462087"/>
          </a:xfrm>
        </p:spPr>
        <p:txBody>
          <a:bodyPr/>
          <a:lstStyle/>
          <a:p>
            <a:pPr eaLnBrk="1" hangingPunct="1"/>
            <a:r>
              <a:rPr lang="en-GB" dirty="0"/>
              <a:t>IB Mission Statement</a:t>
            </a:r>
          </a:p>
        </p:txBody>
      </p:sp>
      <p:sp>
        <p:nvSpPr>
          <p:cNvPr id="13315" name="Rectangle 3"/>
          <p:cNvSpPr>
            <a:spLocks noGrp="1" noChangeArrowheads="1"/>
          </p:cNvSpPr>
          <p:nvPr>
            <p:ph type="body" idx="1"/>
          </p:nvPr>
        </p:nvSpPr>
        <p:spPr>
          <a:xfrm>
            <a:off x="1115616" y="2204864"/>
            <a:ext cx="7772400" cy="3859559"/>
          </a:xfrm>
        </p:spPr>
        <p:txBody>
          <a:bodyPr/>
          <a:lstStyle/>
          <a:p>
            <a:pPr eaLnBrk="1" hangingPunct="1">
              <a:lnSpc>
                <a:spcPct val="80000"/>
              </a:lnSpc>
            </a:pPr>
            <a:r>
              <a:rPr lang="en-GB" sz="2000" dirty="0"/>
              <a:t>The International Baccalaureate aims to develop inquiring, knowledgeable and caring young people who help to create a better and more peaceful world through intercultural understanding and respect.</a:t>
            </a:r>
          </a:p>
          <a:p>
            <a:pPr eaLnBrk="1" hangingPunct="1">
              <a:lnSpc>
                <a:spcPct val="80000"/>
              </a:lnSpc>
            </a:pPr>
            <a:endParaRPr lang="en-GB" sz="2000" dirty="0"/>
          </a:p>
          <a:p>
            <a:pPr eaLnBrk="1" hangingPunct="1">
              <a:lnSpc>
                <a:spcPct val="80000"/>
              </a:lnSpc>
            </a:pPr>
            <a:r>
              <a:rPr lang="en-GB" sz="2000" dirty="0"/>
              <a:t>To this end the organization works with schools, governments and international organizations to develop challenging programmes of international education and rigorous assessment.</a:t>
            </a:r>
          </a:p>
          <a:p>
            <a:pPr eaLnBrk="1" hangingPunct="1">
              <a:lnSpc>
                <a:spcPct val="80000"/>
              </a:lnSpc>
            </a:pPr>
            <a:endParaRPr lang="en-GB" sz="2000" dirty="0"/>
          </a:p>
          <a:p>
            <a:pPr eaLnBrk="1" hangingPunct="1">
              <a:lnSpc>
                <a:spcPct val="80000"/>
              </a:lnSpc>
            </a:pPr>
            <a:r>
              <a:rPr lang="en-GB" sz="2000" dirty="0"/>
              <a:t>These programmes encourage students across the world to become active, compassionate and lifelong learners who understand that other people, with their differences, can also be right.</a:t>
            </a:r>
          </a:p>
        </p:txBody>
      </p:sp>
    </p:spTree>
    <p:extLst>
      <p:ext uri="{BB962C8B-B14F-4D97-AF65-F5344CB8AC3E}">
        <p14:creationId xmlns:p14="http://schemas.microsoft.com/office/powerpoint/2010/main" val="1225564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sz="2800"/>
              <a:t>IB Learners strive to be …</a:t>
            </a:r>
          </a:p>
        </p:txBody>
      </p:sp>
      <p:pic>
        <p:nvPicPr>
          <p:cNvPr id="1028" name="Picture 4" descr="http://www.sbcusd.com/images/pages/N5903/IBlearnerprof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729600"/>
            <a:ext cx="4032448" cy="39786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5636" y="5733256"/>
            <a:ext cx="6264696" cy="707886"/>
          </a:xfrm>
          <a:prstGeom prst="rect">
            <a:avLst/>
          </a:prstGeom>
        </p:spPr>
        <p:txBody>
          <a:bodyPr wrap="square">
            <a:spAutoFit/>
          </a:bodyPr>
          <a:lstStyle/>
          <a:p>
            <a:pPr eaLnBrk="1" hangingPunct="1">
              <a:buFont typeface="Wingdings" pitchFamily="2" charset="2"/>
              <a:buNone/>
            </a:pPr>
            <a:r>
              <a:rPr lang="en-GB" i="1" dirty="0">
                <a:solidFill>
                  <a:srgbClr val="009999"/>
                </a:solidFill>
              </a:rPr>
              <a:t>“The IB mission statement translated into a set of learning outcomes for the 21</a:t>
            </a:r>
            <a:r>
              <a:rPr lang="en-GB" i="1" baseline="30000" dirty="0">
                <a:solidFill>
                  <a:srgbClr val="009999"/>
                </a:solidFill>
              </a:rPr>
              <a:t>st</a:t>
            </a:r>
            <a:r>
              <a:rPr lang="en-GB" i="1" dirty="0">
                <a:solidFill>
                  <a:srgbClr val="009999"/>
                </a:solidFill>
              </a:rPr>
              <a:t> century” </a:t>
            </a:r>
            <a:r>
              <a:rPr lang="en-GB" dirty="0">
                <a:solidFill>
                  <a:srgbClr val="009999"/>
                </a:solidFill>
              </a:rPr>
              <a:t>(IB website)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z="2800" dirty="0"/>
              <a:t>The IB Learner Profile</a:t>
            </a:r>
          </a:p>
        </p:txBody>
      </p:sp>
      <p:sp>
        <p:nvSpPr>
          <p:cNvPr id="12291" name="Rectangle 3"/>
          <p:cNvSpPr>
            <a:spLocks noGrp="1" noChangeArrowheads="1"/>
          </p:cNvSpPr>
          <p:nvPr>
            <p:ph type="body" idx="1"/>
          </p:nvPr>
        </p:nvSpPr>
        <p:spPr>
          <a:xfrm>
            <a:off x="1187624" y="2492896"/>
            <a:ext cx="7637462" cy="3067471"/>
          </a:xfrm>
        </p:spPr>
        <p:txBody>
          <a:bodyPr/>
          <a:lstStyle/>
          <a:p>
            <a:pPr eaLnBrk="1" hangingPunct="1"/>
            <a:r>
              <a:rPr lang="en-GB" dirty="0"/>
              <a:t>Should these outcomes be assessed?</a:t>
            </a:r>
          </a:p>
          <a:p>
            <a:pPr eaLnBrk="1" hangingPunct="1"/>
            <a:r>
              <a:rPr lang="en-GB" dirty="0"/>
              <a:t>If no, what are the consequences?</a:t>
            </a:r>
          </a:p>
          <a:p>
            <a:pPr eaLnBrk="1" hangingPunct="1"/>
            <a:r>
              <a:rPr lang="en-GB" dirty="0"/>
              <a:t>If yes, how might they be assessed?</a:t>
            </a:r>
          </a:p>
          <a:p>
            <a:pPr eaLnBrk="1" hangingPunct="1"/>
            <a:r>
              <a:rPr lang="en-GB" dirty="0"/>
              <a:t>What difficulties might there be in assessing them?</a:t>
            </a:r>
          </a:p>
          <a:p>
            <a:pPr eaLnBrk="1" hangingPunct="1"/>
            <a:r>
              <a:rPr lang="en-GB" dirty="0"/>
              <a:t>Does whether or not they are explicitly assessed across all three programmes have an impact on teaching/ learning?</a:t>
            </a:r>
          </a:p>
          <a:p>
            <a:pPr marL="0" indent="0" eaLnBrk="1" hangingPunct="1">
              <a:buNone/>
            </a:pPr>
            <a:endParaRPr lang="en-GB"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a:t>Gardner’s Multiple Intelligences</a:t>
            </a:r>
          </a:p>
        </p:txBody>
      </p:sp>
      <p:sp>
        <p:nvSpPr>
          <p:cNvPr id="15363" name="Rectangle 3"/>
          <p:cNvSpPr>
            <a:spLocks noGrp="1" noChangeArrowheads="1"/>
          </p:cNvSpPr>
          <p:nvPr>
            <p:ph sz="half" idx="1"/>
          </p:nvPr>
        </p:nvSpPr>
        <p:spPr>
          <a:xfrm>
            <a:off x="755650" y="1989138"/>
            <a:ext cx="3810000" cy="4114800"/>
          </a:xfrm>
        </p:spPr>
        <p:txBody>
          <a:bodyPr/>
          <a:lstStyle/>
          <a:p>
            <a:pPr eaLnBrk="1" hangingPunct="1"/>
            <a:endParaRPr lang="en-GB" sz="1800" dirty="0"/>
          </a:p>
          <a:p>
            <a:pPr eaLnBrk="1" hangingPunct="1"/>
            <a:r>
              <a:rPr lang="en-GB" sz="2400" dirty="0"/>
              <a:t>Bodily-kinaesthetic</a:t>
            </a:r>
          </a:p>
          <a:p>
            <a:pPr eaLnBrk="1" hangingPunct="1"/>
            <a:r>
              <a:rPr lang="en-GB" sz="2400" dirty="0"/>
              <a:t>Interpersonal</a:t>
            </a:r>
          </a:p>
          <a:p>
            <a:pPr eaLnBrk="1" hangingPunct="1"/>
            <a:r>
              <a:rPr lang="en-GB" sz="2400" dirty="0"/>
              <a:t>Verbal-linguistic</a:t>
            </a:r>
          </a:p>
          <a:p>
            <a:pPr eaLnBrk="1" hangingPunct="1"/>
            <a:r>
              <a:rPr lang="en-GB" sz="2400" dirty="0"/>
              <a:t>Mathematical-logical</a:t>
            </a:r>
          </a:p>
          <a:p>
            <a:pPr eaLnBrk="1" hangingPunct="1"/>
            <a:r>
              <a:rPr lang="en-GB" sz="2400" dirty="0"/>
              <a:t>Naturalistic</a:t>
            </a:r>
          </a:p>
          <a:p>
            <a:pPr eaLnBrk="1" hangingPunct="1"/>
            <a:r>
              <a:rPr lang="en-GB" sz="2400" dirty="0"/>
              <a:t>Intra-personal</a:t>
            </a:r>
          </a:p>
          <a:p>
            <a:pPr eaLnBrk="1" hangingPunct="1"/>
            <a:r>
              <a:rPr lang="en-GB" sz="2400" dirty="0"/>
              <a:t>Visual-spatial</a:t>
            </a:r>
          </a:p>
          <a:p>
            <a:pPr eaLnBrk="1" hangingPunct="1"/>
            <a:r>
              <a:rPr lang="en-GB" sz="2400" dirty="0"/>
              <a:t>Musical</a:t>
            </a:r>
          </a:p>
          <a:p>
            <a:pPr eaLnBrk="1" hangingPunct="1"/>
            <a:endParaRPr lang="en-GB" sz="2400" dirty="0"/>
          </a:p>
        </p:txBody>
      </p:sp>
      <p:sp>
        <p:nvSpPr>
          <p:cNvPr id="15364" name="Rectangle 4"/>
          <p:cNvSpPr>
            <a:spLocks noGrp="1" noChangeArrowheads="1"/>
          </p:cNvSpPr>
          <p:nvPr>
            <p:ph sz="half" idx="2"/>
          </p:nvPr>
        </p:nvSpPr>
        <p:spPr>
          <a:xfrm>
            <a:off x="4716463" y="1989138"/>
            <a:ext cx="3810000" cy="4114800"/>
          </a:xfrm>
        </p:spPr>
        <p:txBody>
          <a:bodyPr/>
          <a:lstStyle/>
          <a:p>
            <a:pPr eaLnBrk="1" hangingPunct="1"/>
            <a:endParaRPr lang="en-GB" sz="1800" dirty="0"/>
          </a:p>
          <a:p>
            <a:pPr marL="0" indent="0" eaLnBrk="1" hangingPunct="1">
              <a:buNone/>
            </a:pPr>
            <a:r>
              <a:rPr lang="en-GB" sz="2400" dirty="0">
                <a:solidFill>
                  <a:srgbClr val="009999"/>
                </a:solidFill>
              </a:rPr>
              <a:t>Would we want to attempt to assess all of Gardner’s multiple intelligences in our students?</a:t>
            </a:r>
          </a:p>
          <a:p>
            <a:pPr eaLnBrk="1" hangingPunct="1">
              <a:buFont typeface="Wingdings" pitchFamily="2" charset="2"/>
              <a:buNone/>
            </a:pPr>
            <a:endParaRPr lang="en-GB" sz="2400" dirty="0">
              <a:solidFill>
                <a:srgbClr val="009999"/>
              </a:solidFill>
            </a:endParaRPr>
          </a:p>
          <a:p>
            <a:pPr marL="0" indent="0" eaLnBrk="1" hangingPunct="1">
              <a:buNone/>
            </a:pPr>
            <a:r>
              <a:rPr lang="en-GB" sz="2400" dirty="0">
                <a:solidFill>
                  <a:srgbClr val="009999"/>
                </a:solidFill>
              </a:rPr>
              <a:t>What effect would there be on teaching/learning if we were to do 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fade">
                                      <p:cBhvr>
                                        <p:cTn id="7" dur="500"/>
                                        <p:tgtEl>
                                          <p:spTgt spid="1536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3">
                                            <p:txEl>
                                              <p:pRg st="2" end="2"/>
                                            </p:txEl>
                                          </p:spTgt>
                                        </p:tgtEl>
                                        <p:attrNameLst>
                                          <p:attrName>style.visibility</p:attrName>
                                        </p:attrNameLst>
                                      </p:cBhvr>
                                      <p:to>
                                        <p:strVal val="visible"/>
                                      </p:to>
                                    </p:set>
                                    <p:animEffect transition="in" filter="fade">
                                      <p:cBhvr>
                                        <p:cTn id="10" dur="500"/>
                                        <p:tgtEl>
                                          <p:spTgt spid="1536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animEffect transition="in" filter="fade">
                                      <p:cBhvr>
                                        <p:cTn id="13" dur="500"/>
                                        <p:tgtEl>
                                          <p:spTgt spid="1536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363">
                                            <p:txEl>
                                              <p:pRg st="4" end="4"/>
                                            </p:txEl>
                                          </p:spTgt>
                                        </p:tgtEl>
                                        <p:attrNameLst>
                                          <p:attrName>style.visibility</p:attrName>
                                        </p:attrNameLst>
                                      </p:cBhvr>
                                      <p:to>
                                        <p:strVal val="visible"/>
                                      </p:to>
                                    </p:set>
                                    <p:animEffect transition="in" filter="fade">
                                      <p:cBhvr>
                                        <p:cTn id="16" dur="500"/>
                                        <p:tgtEl>
                                          <p:spTgt spid="1536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animEffect transition="in" filter="fade">
                                      <p:cBhvr>
                                        <p:cTn id="19" dur="500"/>
                                        <p:tgtEl>
                                          <p:spTgt spid="1536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5363">
                                            <p:txEl>
                                              <p:pRg st="6" end="6"/>
                                            </p:txEl>
                                          </p:spTgt>
                                        </p:tgtEl>
                                        <p:attrNameLst>
                                          <p:attrName>style.visibility</p:attrName>
                                        </p:attrNameLst>
                                      </p:cBhvr>
                                      <p:to>
                                        <p:strVal val="visible"/>
                                      </p:to>
                                    </p:set>
                                    <p:animEffect transition="in" filter="fade">
                                      <p:cBhvr>
                                        <p:cTn id="22" dur="500"/>
                                        <p:tgtEl>
                                          <p:spTgt spid="1536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5363">
                                            <p:txEl>
                                              <p:pRg st="7" end="7"/>
                                            </p:txEl>
                                          </p:spTgt>
                                        </p:tgtEl>
                                        <p:attrNameLst>
                                          <p:attrName>style.visibility</p:attrName>
                                        </p:attrNameLst>
                                      </p:cBhvr>
                                      <p:to>
                                        <p:strVal val="visible"/>
                                      </p:to>
                                    </p:set>
                                    <p:animEffect transition="in" filter="fade">
                                      <p:cBhvr>
                                        <p:cTn id="25" dur="500"/>
                                        <p:tgtEl>
                                          <p:spTgt spid="1536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363">
                                            <p:txEl>
                                              <p:pRg st="8" end="8"/>
                                            </p:txEl>
                                          </p:spTgt>
                                        </p:tgtEl>
                                        <p:attrNameLst>
                                          <p:attrName>style.visibility</p:attrName>
                                        </p:attrNameLst>
                                      </p:cBhvr>
                                      <p:to>
                                        <p:strVal val="visible"/>
                                      </p:to>
                                    </p:set>
                                    <p:animEffect transition="in" filter="fade">
                                      <p:cBhvr>
                                        <p:cTn id="28" dur="500"/>
                                        <p:tgtEl>
                                          <p:spTgt spid="1536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36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3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1"/>
          <p:cNvSpPr>
            <a:spLocks noGrp="1" noChangeArrowheads="1"/>
          </p:cNvSpPr>
          <p:nvPr>
            <p:ph type="title"/>
          </p:nvPr>
        </p:nvSpPr>
        <p:spPr/>
        <p:txBody>
          <a:bodyPr/>
          <a:lstStyle/>
          <a:p>
            <a:pPr eaLnBrk="1" hangingPunct="1"/>
            <a:r>
              <a:rPr lang="en-GB" sz="3200" dirty="0"/>
              <a:t>What is assessed and what is taught</a:t>
            </a:r>
          </a:p>
        </p:txBody>
      </p:sp>
      <p:grpSp>
        <p:nvGrpSpPr>
          <p:cNvPr id="123932" name="Group 28"/>
          <p:cNvGrpSpPr>
            <a:grpSpLocks/>
          </p:cNvGrpSpPr>
          <p:nvPr/>
        </p:nvGrpSpPr>
        <p:grpSpPr bwMode="auto">
          <a:xfrm>
            <a:off x="3635375" y="2708275"/>
            <a:ext cx="1697038" cy="1511300"/>
            <a:chOff x="2290" y="1888"/>
            <a:chExt cx="1069" cy="952"/>
          </a:xfrm>
        </p:grpSpPr>
        <p:sp>
          <p:nvSpPr>
            <p:cNvPr id="5134" name="Rectangle 18"/>
            <p:cNvSpPr>
              <a:spLocks noChangeArrowheads="1"/>
            </p:cNvSpPr>
            <p:nvPr/>
          </p:nvSpPr>
          <p:spPr bwMode="auto">
            <a:xfrm>
              <a:off x="2290" y="1979"/>
              <a:ext cx="1069"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dirty="0">
                  <a:solidFill>
                    <a:schemeClr val="folHlink"/>
                  </a:solidFill>
                </a:rPr>
                <a:t>teaching and learning content and activities</a:t>
              </a:r>
            </a:p>
          </p:txBody>
        </p:sp>
        <p:sp>
          <p:nvSpPr>
            <p:cNvPr id="5135" name="Rectangle 22"/>
            <p:cNvSpPr>
              <a:spLocks noChangeArrowheads="1"/>
            </p:cNvSpPr>
            <p:nvPr/>
          </p:nvSpPr>
          <p:spPr bwMode="auto">
            <a:xfrm>
              <a:off x="2290"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31" name="Group 27"/>
          <p:cNvGrpSpPr>
            <a:grpSpLocks/>
          </p:cNvGrpSpPr>
          <p:nvPr/>
        </p:nvGrpSpPr>
        <p:grpSpPr bwMode="auto">
          <a:xfrm>
            <a:off x="1042988" y="2708275"/>
            <a:ext cx="2016125" cy="1511300"/>
            <a:chOff x="657" y="1888"/>
            <a:chExt cx="1270" cy="952"/>
          </a:xfrm>
        </p:grpSpPr>
        <p:sp>
          <p:nvSpPr>
            <p:cNvPr id="5132" name="Text Box 4"/>
            <p:cNvSpPr txBox="1">
              <a:spLocks noChangeArrowheads="1"/>
            </p:cNvSpPr>
            <p:nvPr/>
          </p:nvSpPr>
          <p:spPr bwMode="auto">
            <a:xfrm>
              <a:off x="657" y="2115"/>
              <a:ext cx="12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50000"/>
                </a:spcBef>
              </a:pPr>
              <a:r>
                <a:rPr lang="en-GB" sz="1800">
                  <a:solidFill>
                    <a:schemeClr val="folHlink"/>
                  </a:solidFill>
                </a:rPr>
                <a:t>curriculum (syllabus)</a:t>
              </a:r>
            </a:p>
          </p:txBody>
        </p:sp>
        <p:sp>
          <p:nvSpPr>
            <p:cNvPr id="5133" name="Rectangle 23"/>
            <p:cNvSpPr>
              <a:spLocks noChangeArrowheads="1"/>
            </p:cNvSpPr>
            <p:nvPr/>
          </p:nvSpPr>
          <p:spPr bwMode="auto">
            <a:xfrm>
              <a:off x="748"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33" name="Group 29"/>
          <p:cNvGrpSpPr>
            <a:grpSpLocks/>
          </p:cNvGrpSpPr>
          <p:nvPr/>
        </p:nvGrpSpPr>
        <p:grpSpPr bwMode="auto">
          <a:xfrm>
            <a:off x="6084888" y="2708275"/>
            <a:ext cx="1704975" cy="1511300"/>
            <a:chOff x="3833" y="1888"/>
            <a:chExt cx="1074" cy="952"/>
          </a:xfrm>
        </p:grpSpPr>
        <p:sp>
          <p:nvSpPr>
            <p:cNvPr id="5130" name="Rectangle 20"/>
            <p:cNvSpPr>
              <a:spLocks noChangeArrowheads="1"/>
            </p:cNvSpPr>
            <p:nvPr/>
          </p:nvSpPr>
          <p:spPr bwMode="auto">
            <a:xfrm>
              <a:off x="3833" y="2024"/>
              <a:ext cx="107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dirty="0">
                  <a:solidFill>
                    <a:schemeClr val="folHlink"/>
                  </a:solidFill>
                </a:rPr>
                <a:t>assessment content and format</a:t>
              </a:r>
            </a:p>
          </p:txBody>
        </p:sp>
        <p:sp>
          <p:nvSpPr>
            <p:cNvPr id="5131" name="Rectangle 24"/>
            <p:cNvSpPr>
              <a:spLocks noChangeArrowheads="1"/>
            </p:cNvSpPr>
            <p:nvPr/>
          </p:nvSpPr>
          <p:spPr bwMode="auto">
            <a:xfrm>
              <a:off x="3833"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29" name="Line 25"/>
          <p:cNvSpPr>
            <a:spLocks noChangeShapeType="1"/>
          </p:cNvSpPr>
          <p:nvPr/>
        </p:nvSpPr>
        <p:spPr bwMode="auto">
          <a:xfrm>
            <a:off x="2843213" y="3500438"/>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30" name="Line 26"/>
          <p:cNvSpPr>
            <a:spLocks noChangeShapeType="1"/>
          </p:cNvSpPr>
          <p:nvPr/>
        </p:nvSpPr>
        <p:spPr bwMode="auto">
          <a:xfrm>
            <a:off x="5292725" y="35004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34" name="Text Box 30"/>
          <p:cNvSpPr txBox="1">
            <a:spLocks noChangeArrowheads="1"/>
          </p:cNvSpPr>
          <p:nvPr/>
        </p:nvSpPr>
        <p:spPr bwMode="auto">
          <a:xfrm>
            <a:off x="827088" y="515778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endParaRPr lang="en-GB" sz="1800">
              <a:solidFill>
                <a:schemeClr val="folHlink"/>
              </a:solidFill>
            </a:endParaRPr>
          </a:p>
          <a:p>
            <a:pPr eaLnBrk="1" hangingPunct="1"/>
            <a:endParaRPr lang="en-GB" sz="1800">
              <a:solidFill>
                <a:schemeClr val="folHlink"/>
              </a:solidFill>
            </a:endParaRPr>
          </a:p>
        </p:txBody>
      </p:sp>
      <p:sp>
        <p:nvSpPr>
          <p:cNvPr id="123935" name="Text Box 31"/>
          <p:cNvSpPr txBox="1">
            <a:spLocks noChangeArrowheads="1"/>
          </p:cNvSpPr>
          <p:nvPr/>
        </p:nvSpPr>
        <p:spPr bwMode="auto">
          <a:xfrm>
            <a:off x="827088" y="4868863"/>
            <a:ext cx="8137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spcBef>
                <a:spcPct val="50000"/>
              </a:spcBef>
              <a:buFontTx/>
              <a:buAutoNum type="arabicParenR"/>
            </a:pPr>
            <a:r>
              <a:rPr lang="en-GB" sz="2400" dirty="0">
                <a:solidFill>
                  <a:schemeClr val="folHlink"/>
                </a:solidFill>
              </a:rPr>
              <a:t> to what extent does this match your experience?</a:t>
            </a:r>
            <a:r>
              <a:rPr lang="en-GB" sz="1800" dirty="0"/>
              <a:t> </a:t>
            </a:r>
          </a:p>
          <a:p>
            <a:pPr marL="457200" indent="-457200" eaLnBrk="1" hangingPunct="1">
              <a:spcBef>
                <a:spcPct val="50000"/>
              </a:spcBef>
              <a:buAutoNum type="arabicParenR" startAt="2"/>
            </a:pPr>
            <a:r>
              <a:rPr lang="en-GB" sz="2400" dirty="0">
                <a:solidFill>
                  <a:schemeClr val="folHlink"/>
                </a:solidFill>
              </a:rPr>
              <a:t>to what extent is assessment </a:t>
            </a:r>
            <a:r>
              <a:rPr lang="en-GB" sz="2400" dirty="0">
                <a:solidFill>
                  <a:srgbClr val="009999"/>
                </a:solidFill>
              </a:rPr>
              <a:t>bolt on</a:t>
            </a:r>
            <a:r>
              <a:rPr lang="en-GB" sz="2400" dirty="0">
                <a:solidFill>
                  <a:schemeClr val="folHlink"/>
                </a:solidFill>
              </a:rPr>
              <a:t>? - or is it </a:t>
            </a:r>
            <a:r>
              <a:rPr lang="en-GB" sz="2400" dirty="0">
                <a:solidFill>
                  <a:srgbClr val="009999"/>
                </a:solidFill>
              </a:rPr>
              <a:t>built in</a:t>
            </a:r>
            <a:r>
              <a:rPr lang="en-GB" sz="2400" dirty="0">
                <a:solidFill>
                  <a:schemeClr val="folHlink"/>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39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9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9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9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29" grpId="0" animBg="1"/>
      <p:bldP spid="123930" grpId="0" animBg="1"/>
      <p:bldP spid="123935"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1"/>
          <p:cNvSpPr>
            <a:spLocks noGrp="1" noChangeArrowheads="1"/>
          </p:cNvSpPr>
          <p:nvPr>
            <p:ph type="title"/>
          </p:nvPr>
        </p:nvSpPr>
        <p:spPr/>
        <p:txBody>
          <a:bodyPr/>
          <a:lstStyle/>
          <a:p>
            <a:pPr eaLnBrk="1" hangingPunct="1"/>
            <a:r>
              <a:rPr lang="en-GB" sz="3200" dirty="0"/>
              <a:t>… or even!?</a:t>
            </a:r>
          </a:p>
        </p:txBody>
      </p:sp>
      <p:grpSp>
        <p:nvGrpSpPr>
          <p:cNvPr id="123932" name="Group 28"/>
          <p:cNvGrpSpPr>
            <a:grpSpLocks/>
          </p:cNvGrpSpPr>
          <p:nvPr/>
        </p:nvGrpSpPr>
        <p:grpSpPr bwMode="auto">
          <a:xfrm>
            <a:off x="3635375" y="2708275"/>
            <a:ext cx="1697038" cy="1511300"/>
            <a:chOff x="2290" y="1888"/>
            <a:chExt cx="1069" cy="952"/>
          </a:xfrm>
        </p:grpSpPr>
        <p:sp>
          <p:nvSpPr>
            <p:cNvPr id="5134" name="Rectangle 18"/>
            <p:cNvSpPr>
              <a:spLocks noChangeArrowheads="1"/>
            </p:cNvSpPr>
            <p:nvPr/>
          </p:nvSpPr>
          <p:spPr bwMode="auto">
            <a:xfrm>
              <a:off x="2290" y="1979"/>
              <a:ext cx="1069"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a:solidFill>
                    <a:schemeClr val="folHlink"/>
                  </a:solidFill>
                </a:rPr>
                <a:t>teaching and learning content and activities</a:t>
              </a:r>
            </a:p>
          </p:txBody>
        </p:sp>
        <p:sp>
          <p:nvSpPr>
            <p:cNvPr id="5135" name="Rectangle 22"/>
            <p:cNvSpPr>
              <a:spLocks noChangeArrowheads="1"/>
            </p:cNvSpPr>
            <p:nvPr/>
          </p:nvSpPr>
          <p:spPr bwMode="auto">
            <a:xfrm>
              <a:off x="2290"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31" name="Group 27"/>
          <p:cNvGrpSpPr>
            <a:grpSpLocks/>
          </p:cNvGrpSpPr>
          <p:nvPr/>
        </p:nvGrpSpPr>
        <p:grpSpPr bwMode="auto">
          <a:xfrm>
            <a:off x="1042988" y="2708275"/>
            <a:ext cx="2016125" cy="1511300"/>
            <a:chOff x="657" y="1888"/>
            <a:chExt cx="1270" cy="952"/>
          </a:xfrm>
        </p:grpSpPr>
        <p:sp>
          <p:nvSpPr>
            <p:cNvPr id="5132" name="Text Box 4"/>
            <p:cNvSpPr txBox="1">
              <a:spLocks noChangeArrowheads="1"/>
            </p:cNvSpPr>
            <p:nvPr/>
          </p:nvSpPr>
          <p:spPr bwMode="auto">
            <a:xfrm>
              <a:off x="657" y="2115"/>
              <a:ext cx="12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50000"/>
                </a:spcBef>
              </a:pPr>
              <a:r>
                <a:rPr lang="en-GB" sz="1800">
                  <a:solidFill>
                    <a:schemeClr val="folHlink"/>
                  </a:solidFill>
                </a:rPr>
                <a:t>curriculum (syllabus)</a:t>
              </a:r>
            </a:p>
          </p:txBody>
        </p:sp>
        <p:sp>
          <p:nvSpPr>
            <p:cNvPr id="5133" name="Rectangle 23"/>
            <p:cNvSpPr>
              <a:spLocks noChangeArrowheads="1"/>
            </p:cNvSpPr>
            <p:nvPr/>
          </p:nvSpPr>
          <p:spPr bwMode="auto">
            <a:xfrm>
              <a:off x="748"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33" name="Group 29"/>
          <p:cNvGrpSpPr>
            <a:grpSpLocks/>
          </p:cNvGrpSpPr>
          <p:nvPr/>
        </p:nvGrpSpPr>
        <p:grpSpPr bwMode="auto">
          <a:xfrm>
            <a:off x="6084888" y="2708275"/>
            <a:ext cx="1704975" cy="1511300"/>
            <a:chOff x="3833" y="1888"/>
            <a:chExt cx="1074" cy="952"/>
          </a:xfrm>
        </p:grpSpPr>
        <p:sp>
          <p:nvSpPr>
            <p:cNvPr id="5130" name="Rectangle 20"/>
            <p:cNvSpPr>
              <a:spLocks noChangeArrowheads="1"/>
            </p:cNvSpPr>
            <p:nvPr/>
          </p:nvSpPr>
          <p:spPr bwMode="auto">
            <a:xfrm>
              <a:off x="3833" y="2024"/>
              <a:ext cx="107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a:solidFill>
                    <a:schemeClr val="folHlink"/>
                  </a:solidFill>
                </a:rPr>
                <a:t>assessment content and format</a:t>
              </a:r>
            </a:p>
          </p:txBody>
        </p:sp>
        <p:sp>
          <p:nvSpPr>
            <p:cNvPr id="5131" name="Rectangle 24"/>
            <p:cNvSpPr>
              <a:spLocks noChangeArrowheads="1"/>
            </p:cNvSpPr>
            <p:nvPr/>
          </p:nvSpPr>
          <p:spPr bwMode="auto">
            <a:xfrm>
              <a:off x="3833"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29" name="Line 25"/>
          <p:cNvSpPr>
            <a:spLocks noChangeShapeType="1"/>
          </p:cNvSpPr>
          <p:nvPr/>
        </p:nvSpPr>
        <p:spPr bwMode="auto">
          <a:xfrm flipH="1" flipV="1">
            <a:off x="2882899" y="3429000"/>
            <a:ext cx="752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34" name="Text Box 30"/>
          <p:cNvSpPr txBox="1">
            <a:spLocks noChangeArrowheads="1"/>
          </p:cNvSpPr>
          <p:nvPr/>
        </p:nvSpPr>
        <p:spPr bwMode="auto">
          <a:xfrm>
            <a:off x="827088" y="515778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endParaRPr lang="en-GB" sz="1800">
              <a:solidFill>
                <a:schemeClr val="folHlink"/>
              </a:solidFill>
            </a:endParaRPr>
          </a:p>
          <a:p>
            <a:pPr eaLnBrk="1" hangingPunct="1"/>
            <a:endParaRPr lang="en-GB" sz="1800">
              <a:solidFill>
                <a:schemeClr val="folHlink"/>
              </a:solidFill>
            </a:endParaRPr>
          </a:p>
        </p:txBody>
      </p:sp>
      <p:sp>
        <p:nvSpPr>
          <p:cNvPr id="16" name="Line 25">
            <a:extLst>
              <a:ext uri="{FF2B5EF4-FFF2-40B4-BE49-F238E27FC236}">
                <a16:creationId xmlns:a16="http://schemas.microsoft.com/office/drawing/2014/main" id="{B27E4EE1-2113-44D6-ACD8-9DBAEDDAEB68}"/>
              </a:ext>
            </a:extLst>
          </p:cNvPr>
          <p:cNvSpPr>
            <a:spLocks noChangeShapeType="1"/>
          </p:cNvSpPr>
          <p:nvPr/>
        </p:nvSpPr>
        <p:spPr bwMode="auto">
          <a:xfrm flipH="1" flipV="1">
            <a:off x="5292725" y="3456972"/>
            <a:ext cx="752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700372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9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9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9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2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dirty="0"/>
              <a:t>… alternatively?</a:t>
            </a:r>
          </a:p>
        </p:txBody>
      </p:sp>
      <p:grpSp>
        <p:nvGrpSpPr>
          <p:cNvPr id="6148" name="Group 18"/>
          <p:cNvGrpSpPr>
            <a:grpSpLocks/>
          </p:cNvGrpSpPr>
          <p:nvPr/>
        </p:nvGrpSpPr>
        <p:grpSpPr bwMode="auto">
          <a:xfrm>
            <a:off x="2051720" y="2281431"/>
            <a:ext cx="5378103" cy="3379613"/>
            <a:chOff x="930" y="1298"/>
            <a:chExt cx="3977" cy="2803"/>
          </a:xfrm>
        </p:grpSpPr>
        <p:grpSp>
          <p:nvGrpSpPr>
            <p:cNvPr id="6149" name="Group 4"/>
            <p:cNvGrpSpPr>
              <a:grpSpLocks/>
            </p:cNvGrpSpPr>
            <p:nvPr/>
          </p:nvGrpSpPr>
          <p:grpSpPr bwMode="auto">
            <a:xfrm>
              <a:off x="930" y="2976"/>
              <a:ext cx="1069" cy="1125"/>
              <a:chOff x="2290" y="1888"/>
              <a:chExt cx="1069" cy="1125"/>
            </a:xfrm>
          </p:grpSpPr>
          <p:sp>
            <p:nvSpPr>
              <p:cNvPr id="6159" name="Rectangle 5"/>
              <p:cNvSpPr>
                <a:spLocks noChangeArrowheads="1"/>
              </p:cNvSpPr>
              <p:nvPr/>
            </p:nvSpPr>
            <p:spPr bwMode="auto">
              <a:xfrm>
                <a:off x="2290" y="1979"/>
                <a:ext cx="1069"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dirty="0">
                    <a:solidFill>
                      <a:schemeClr val="folHlink"/>
                    </a:solidFill>
                  </a:rPr>
                  <a:t>teaching and learning content and activities</a:t>
                </a:r>
              </a:p>
            </p:txBody>
          </p:sp>
          <p:sp>
            <p:nvSpPr>
              <p:cNvPr id="6160" name="Rectangle 6"/>
              <p:cNvSpPr>
                <a:spLocks noChangeArrowheads="1"/>
              </p:cNvSpPr>
              <p:nvPr/>
            </p:nvSpPr>
            <p:spPr bwMode="auto">
              <a:xfrm>
                <a:off x="2290" y="1888"/>
                <a:ext cx="1044" cy="1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50" name="Group 7"/>
            <p:cNvGrpSpPr>
              <a:grpSpLocks/>
            </p:cNvGrpSpPr>
            <p:nvPr/>
          </p:nvGrpSpPr>
          <p:grpSpPr bwMode="auto">
            <a:xfrm>
              <a:off x="2245" y="1298"/>
              <a:ext cx="1270" cy="952"/>
              <a:chOff x="657" y="1888"/>
              <a:chExt cx="1270" cy="952"/>
            </a:xfrm>
          </p:grpSpPr>
          <p:sp>
            <p:nvSpPr>
              <p:cNvPr id="6157" name="Text Box 8"/>
              <p:cNvSpPr txBox="1">
                <a:spLocks noChangeArrowheads="1"/>
              </p:cNvSpPr>
              <p:nvPr/>
            </p:nvSpPr>
            <p:spPr bwMode="auto">
              <a:xfrm>
                <a:off x="657" y="2115"/>
                <a:ext cx="12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50000"/>
                  </a:spcBef>
                </a:pPr>
                <a:r>
                  <a:rPr lang="en-GB" sz="1800" dirty="0">
                    <a:solidFill>
                      <a:schemeClr val="folHlink"/>
                    </a:solidFill>
                  </a:rPr>
                  <a:t>curriculum (syllabus)</a:t>
                </a:r>
              </a:p>
            </p:txBody>
          </p:sp>
          <p:sp>
            <p:nvSpPr>
              <p:cNvPr id="6158" name="Rectangle 9"/>
              <p:cNvSpPr>
                <a:spLocks noChangeArrowheads="1"/>
              </p:cNvSpPr>
              <p:nvPr/>
            </p:nvSpPr>
            <p:spPr bwMode="auto">
              <a:xfrm>
                <a:off x="748"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51" name="Group 10"/>
            <p:cNvGrpSpPr>
              <a:grpSpLocks/>
            </p:cNvGrpSpPr>
            <p:nvPr/>
          </p:nvGrpSpPr>
          <p:grpSpPr bwMode="auto">
            <a:xfrm>
              <a:off x="3833" y="2976"/>
              <a:ext cx="1074" cy="952"/>
              <a:chOff x="3833" y="1888"/>
              <a:chExt cx="1074" cy="952"/>
            </a:xfrm>
          </p:grpSpPr>
          <p:sp>
            <p:nvSpPr>
              <p:cNvPr id="6155" name="Rectangle 11"/>
              <p:cNvSpPr>
                <a:spLocks noChangeArrowheads="1"/>
              </p:cNvSpPr>
              <p:nvPr/>
            </p:nvSpPr>
            <p:spPr bwMode="auto">
              <a:xfrm>
                <a:off x="3833" y="2024"/>
                <a:ext cx="107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a:solidFill>
                      <a:schemeClr val="folHlink"/>
                    </a:solidFill>
                  </a:rPr>
                  <a:t>assessment content and format</a:t>
                </a:r>
              </a:p>
            </p:txBody>
          </p:sp>
          <p:sp>
            <p:nvSpPr>
              <p:cNvPr id="6156" name="Rectangle 12"/>
              <p:cNvSpPr>
                <a:spLocks noChangeArrowheads="1"/>
              </p:cNvSpPr>
              <p:nvPr/>
            </p:nvSpPr>
            <p:spPr bwMode="auto">
              <a:xfrm>
                <a:off x="3833"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52" name="Line 15"/>
            <p:cNvSpPr>
              <a:spLocks noChangeShapeType="1"/>
            </p:cNvSpPr>
            <p:nvPr/>
          </p:nvSpPr>
          <p:spPr bwMode="auto">
            <a:xfrm>
              <a:off x="3379" y="1752"/>
              <a:ext cx="998" cy="122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53" name="Line 16"/>
            <p:cNvSpPr>
              <a:spLocks noChangeShapeType="1"/>
            </p:cNvSpPr>
            <p:nvPr/>
          </p:nvSpPr>
          <p:spPr bwMode="auto">
            <a:xfrm flipV="1">
              <a:off x="1429" y="1752"/>
              <a:ext cx="907" cy="122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54" name="Line 17"/>
            <p:cNvSpPr>
              <a:spLocks noChangeShapeType="1"/>
            </p:cNvSpPr>
            <p:nvPr/>
          </p:nvSpPr>
          <p:spPr bwMode="auto">
            <a:xfrm>
              <a:off x="1973" y="3475"/>
              <a:ext cx="18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 name="TextBox 1"/>
          <p:cNvSpPr txBox="1"/>
          <p:nvPr/>
        </p:nvSpPr>
        <p:spPr>
          <a:xfrm>
            <a:off x="3403708" y="5949280"/>
            <a:ext cx="2510495" cy="400110"/>
          </a:xfrm>
          <a:prstGeom prst="rect">
            <a:avLst/>
          </a:prstGeom>
          <a:noFill/>
        </p:spPr>
        <p:txBody>
          <a:bodyPr wrap="none" rtlCol="0">
            <a:spAutoFit/>
          </a:bodyPr>
          <a:lstStyle/>
          <a:p>
            <a:r>
              <a:rPr lang="en-GB" dirty="0">
                <a:solidFill>
                  <a:srgbClr val="009999"/>
                </a:solidFill>
              </a:rPr>
              <a:t>Is this any different?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1"/>
          <p:cNvSpPr>
            <a:spLocks noGrp="1" noChangeArrowheads="1"/>
          </p:cNvSpPr>
          <p:nvPr>
            <p:ph type="title"/>
          </p:nvPr>
        </p:nvSpPr>
        <p:spPr/>
        <p:txBody>
          <a:bodyPr/>
          <a:lstStyle/>
          <a:p>
            <a:pPr eaLnBrk="1" hangingPunct="1"/>
            <a:r>
              <a:rPr lang="en-GB" sz="3200" dirty="0"/>
              <a:t>The conventional approach …</a:t>
            </a:r>
          </a:p>
        </p:txBody>
      </p:sp>
      <p:grpSp>
        <p:nvGrpSpPr>
          <p:cNvPr id="123932" name="Group 28"/>
          <p:cNvGrpSpPr>
            <a:grpSpLocks/>
          </p:cNvGrpSpPr>
          <p:nvPr/>
        </p:nvGrpSpPr>
        <p:grpSpPr bwMode="auto">
          <a:xfrm>
            <a:off x="3635375" y="2708275"/>
            <a:ext cx="1697038" cy="1511300"/>
            <a:chOff x="2290" y="1888"/>
            <a:chExt cx="1069" cy="952"/>
          </a:xfrm>
        </p:grpSpPr>
        <p:sp>
          <p:nvSpPr>
            <p:cNvPr id="5134" name="Rectangle 18"/>
            <p:cNvSpPr>
              <a:spLocks noChangeArrowheads="1"/>
            </p:cNvSpPr>
            <p:nvPr/>
          </p:nvSpPr>
          <p:spPr bwMode="auto">
            <a:xfrm>
              <a:off x="2290" y="1979"/>
              <a:ext cx="1069"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dirty="0">
                  <a:solidFill>
                    <a:schemeClr val="folHlink"/>
                  </a:solidFill>
                </a:rPr>
                <a:t>teaching and learning content and activities</a:t>
              </a:r>
            </a:p>
          </p:txBody>
        </p:sp>
        <p:sp>
          <p:nvSpPr>
            <p:cNvPr id="5135" name="Rectangle 22"/>
            <p:cNvSpPr>
              <a:spLocks noChangeArrowheads="1"/>
            </p:cNvSpPr>
            <p:nvPr/>
          </p:nvSpPr>
          <p:spPr bwMode="auto">
            <a:xfrm>
              <a:off x="2290"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31" name="Group 27"/>
          <p:cNvGrpSpPr>
            <a:grpSpLocks/>
          </p:cNvGrpSpPr>
          <p:nvPr/>
        </p:nvGrpSpPr>
        <p:grpSpPr bwMode="auto">
          <a:xfrm>
            <a:off x="1042988" y="2708275"/>
            <a:ext cx="2016125" cy="1511300"/>
            <a:chOff x="657" y="1888"/>
            <a:chExt cx="1270" cy="952"/>
          </a:xfrm>
        </p:grpSpPr>
        <p:sp>
          <p:nvSpPr>
            <p:cNvPr id="5132" name="Text Box 4"/>
            <p:cNvSpPr txBox="1">
              <a:spLocks noChangeArrowheads="1"/>
            </p:cNvSpPr>
            <p:nvPr/>
          </p:nvSpPr>
          <p:spPr bwMode="auto">
            <a:xfrm>
              <a:off x="657" y="2115"/>
              <a:ext cx="12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algn="ctr" eaLnBrk="1" hangingPunct="1">
                <a:spcBef>
                  <a:spcPct val="50000"/>
                </a:spcBef>
              </a:pPr>
              <a:r>
                <a:rPr lang="en-GB" sz="1800">
                  <a:solidFill>
                    <a:schemeClr val="folHlink"/>
                  </a:solidFill>
                </a:rPr>
                <a:t>curriculum (syllabus)</a:t>
              </a:r>
            </a:p>
          </p:txBody>
        </p:sp>
        <p:sp>
          <p:nvSpPr>
            <p:cNvPr id="5133" name="Rectangle 23"/>
            <p:cNvSpPr>
              <a:spLocks noChangeArrowheads="1"/>
            </p:cNvSpPr>
            <p:nvPr/>
          </p:nvSpPr>
          <p:spPr bwMode="auto">
            <a:xfrm>
              <a:off x="748"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33" name="Group 29"/>
          <p:cNvGrpSpPr>
            <a:grpSpLocks/>
          </p:cNvGrpSpPr>
          <p:nvPr/>
        </p:nvGrpSpPr>
        <p:grpSpPr bwMode="auto">
          <a:xfrm>
            <a:off x="6084888" y="2708275"/>
            <a:ext cx="1704975" cy="1511300"/>
            <a:chOff x="3833" y="1888"/>
            <a:chExt cx="1074" cy="952"/>
          </a:xfrm>
        </p:grpSpPr>
        <p:sp>
          <p:nvSpPr>
            <p:cNvPr id="5130" name="Rectangle 20"/>
            <p:cNvSpPr>
              <a:spLocks noChangeArrowheads="1"/>
            </p:cNvSpPr>
            <p:nvPr/>
          </p:nvSpPr>
          <p:spPr bwMode="auto">
            <a:xfrm>
              <a:off x="3833" y="2024"/>
              <a:ext cx="107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800" dirty="0">
                  <a:solidFill>
                    <a:schemeClr val="folHlink"/>
                  </a:solidFill>
                </a:rPr>
                <a:t>assessment content and format</a:t>
              </a:r>
            </a:p>
          </p:txBody>
        </p:sp>
        <p:sp>
          <p:nvSpPr>
            <p:cNvPr id="5131" name="Rectangle 24"/>
            <p:cNvSpPr>
              <a:spLocks noChangeArrowheads="1"/>
            </p:cNvSpPr>
            <p:nvPr/>
          </p:nvSpPr>
          <p:spPr bwMode="auto">
            <a:xfrm>
              <a:off x="3833" y="1888"/>
              <a:ext cx="1044" cy="9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29" name="Line 25"/>
          <p:cNvSpPr>
            <a:spLocks noChangeShapeType="1"/>
          </p:cNvSpPr>
          <p:nvPr/>
        </p:nvSpPr>
        <p:spPr bwMode="auto">
          <a:xfrm>
            <a:off x="2843213" y="3500438"/>
            <a:ext cx="7921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30" name="Line 26"/>
          <p:cNvSpPr>
            <a:spLocks noChangeShapeType="1"/>
          </p:cNvSpPr>
          <p:nvPr/>
        </p:nvSpPr>
        <p:spPr bwMode="auto">
          <a:xfrm>
            <a:off x="5292725" y="350043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34" name="Text Box 30"/>
          <p:cNvSpPr txBox="1">
            <a:spLocks noChangeArrowheads="1"/>
          </p:cNvSpPr>
          <p:nvPr/>
        </p:nvSpPr>
        <p:spPr bwMode="auto">
          <a:xfrm>
            <a:off x="827088" y="515778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ahoma" pitchFamily="34" charset="0"/>
                <a:cs typeface="Arial" charset="0"/>
              </a:defRPr>
            </a:lvl1pPr>
            <a:lvl2pPr marL="742950" indent="-285750" eaLnBrk="0" hangingPunct="0">
              <a:defRPr sz="2000">
                <a:solidFill>
                  <a:schemeClr val="tx1"/>
                </a:solidFill>
                <a:latin typeface="Tahoma" pitchFamily="34" charset="0"/>
                <a:cs typeface="Arial" charset="0"/>
              </a:defRPr>
            </a:lvl2pPr>
            <a:lvl3pPr marL="1143000" indent="-228600" eaLnBrk="0" hangingPunct="0">
              <a:defRPr sz="2000">
                <a:solidFill>
                  <a:schemeClr val="tx1"/>
                </a:solidFill>
                <a:latin typeface="Tahoma" pitchFamily="34" charset="0"/>
                <a:cs typeface="Arial" charset="0"/>
              </a:defRPr>
            </a:lvl3pPr>
            <a:lvl4pPr marL="1600200" indent="-228600" eaLnBrk="0" hangingPunct="0">
              <a:defRPr sz="2000">
                <a:solidFill>
                  <a:schemeClr val="tx1"/>
                </a:solidFill>
                <a:latin typeface="Tahoma" pitchFamily="34" charset="0"/>
                <a:cs typeface="Arial" charset="0"/>
              </a:defRPr>
            </a:lvl4pPr>
            <a:lvl5pPr marL="2057400" indent="-228600" eaLnBrk="0" hangingPunct="0">
              <a:defRPr sz="2000">
                <a:solidFill>
                  <a:schemeClr val="tx1"/>
                </a:solidFill>
                <a:latin typeface="Tahoma" pitchFamily="34" charset="0"/>
                <a:cs typeface="Arial" charset="0"/>
              </a:defRPr>
            </a:lvl5pPr>
            <a:lvl6pPr marL="2514600" indent="-228600" eaLnBrk="0" fontAlgn="base" hangingPunct="0">
              <a:spcBef>
                <a:spcPct val="0"/>
              </a:spcBef>
              <a:spcAft>
                <a:spcPct val="0"/>
              </a:spcAft>
              <a:defRPr sz="2000">
                <a:solidFill>
                  <a:schemeClr val="tx1"/>
                </a:solidFill>
                <a:latin typeface="Tahoma" pitchFamily="34" charset="0"/>
                <a:cs typeface="Arial" charset="0"/>
              </a:defRPr>
            </a:lvl6pPr>
            <a:lvl7pPr marL="2971800" indent="-228600" eaLnBrk="0" fontAlgn="base" hangingPunct="0">
              <a:spcBef>
                <a:spcPct val="0"/>
              </a:spcBef>
              <a:spcAft>
                <a:spcPct val="0"/>
              </a:spcAft>
              <a:defRPr sz="2000">
                <a:solidFill>
                  <a:schemeClr val="tx1"/>
                </a:solidFill>
                <a:latin typeface="Tahoma" pitchFamily="34" charset="0"/>
                <a:cs typeface="Arial" charset="0"/>
              </a:defRPr>
            </a:lvl7pPr>
            <a:lvl8pPr marL="3429000" indent="-228600" eaLnBrk="0" fontAlgn="base" hangingPunct="0">
              <a:spcBef>
                <a:spcPct val="0"/>
              </a:spcBef>
              <a:spcAft>
                <a:spcPct val="0"/>
              </a:spcAft>
              <a:defRPr sz="2000">
                <a:solidFill>
                  <a:schemeClr val="tx1"/>
                </a:solidFill>
                <a:latin typeface="Tahoma" pitchFamily="34" charset="0"/>
                <a:cs typeface="Arial" charset="0"/>
              </a:defRPr>
            </a:lvl8pPr>
            <a:lvl9pPr marL="3886200" indent="-228600" eaLnBrk="0" fontAlgn="base" hangingPunct="0">
              <a:spcBef>
                <a:spcPct val="0"/>
              </a:spcBef>
              <a:spcAft>
                <a:spcPct val="0"/>
              </a:spcAft>
              <a:defRPr sz="2000">
                <a:solidFill>
                  <a:schemeClr val="tx1"/>
                </a:solidFill>
                <a:latin typeface="Tahoma" pitchFamily="34" charset="0"/>
                <a:cs typeface="Arial" charset="0"/>
              </a:defRPr>
            </a:lvl9pPr>
          </a:lstStyle>
          <a:p>
            <a:pPr eaLnBrk="1" hangingPunct="1"/>
            <a:endParaRPr lang="en-GB" sz="1800">
              <a:solidFill>
                <a:schemeClr val="folHlink"/>
              </a:solidFill>
            </a:endParaRPr>
          </a:p>
          <a:p>
            <a:pPr eaLnBrk="1" hangingPunct="1"/>
            <a:endParaRPr lang="en-GB" sz="1800">
              <a:solidFill>
                <a:schemeClr val="folHlink"/>
              </a:solidFill>
            </a:endParaRPr>
          </a:p>
        </p:txBody>
      </p:sp>
    </p:spTree>
    <p:extLst>
      <p:ext uri="{BB962C8B-B14F-4D97-AF65-F5344CB8AC3E}">
        <p14:creationId xmlns:p14="http://schemas.microsoft.com/office/powerpoint/2010/main" val="3398977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87450" y="692150"/>
            <a:ext cx="7793038" cy="769938"/>
          </a:xfrm>
        </p:spPr>
        <p:txBody>
          <a:bodyPr/>
          <a:lstStyle/>
          <a:p>
            <a:pPr eaLnBrk="1" hangingPunct="1"/>
            <a:r>
              <a:rPr lang="en-GB" dirty="0"/>
              <a:t>Comparison of syllabuses</a:t>
            </a:r>
          </a:p>
        </p:txBody>
      </p:sp>
      <p:sp>
        <p:nvSpPr>
          <p:cNvPr id="9220" name="Text Box 4"/>
          <p:cNvSpPr txBox="1">
            <a:spLocks noChangeArrowheads="1"/>
          </p:cNvSpPr>
          <p:nvPr/>
        </p:nvSpPr>
        <p:spPr bwMode="auto">
          <a:xfrm>
            <a:off x="539750" y="2060575"/>
            <a:ext cx="76327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720725" algn="l"/>
              </a:tabLst>
              <a:defRPr sz="2000">
                <a:solidFill>
                  <a:schemeClr val="tx1"/>
                </a:solidFill>
                <a:latin typeface="Tahoma" pitchFamily="34" charset="0"/>
                <a:cs typeface="Arial" charset="0"/>
              </a:defRPr>
            </a:lvl1pPr>
            <a:lvl2pPr marL="179388" eaLnBrk="0" hangingPunct="0">
              <a:tabLst>
                <a:tab pos="720725" algn="l"/>
              </a:tabLst>
              <a:defRPr sz="2000">
                <a:solidFill>
                  <a:schemeClr val="tx1"/>
                </a:solidFill>
                <a:latin typeface="Tahoma" pitchFamily="34" charset="0"/>
                <a:cs typeface="Arial" charset="0"/>
              </a:defRPr>
            </a:lvl2pPr>
            <a:lvl3pPr marL="1143000" indent="-228600" eaLnBrk="0" hangingPunct="0">
              <a:tabLst>
                <a:tab pos="720725" algn="l"/>
              </a:tabLst>
              <a:defRPr sz="2000">
                <a:solidFill>
                  <a:schemeClr val="tx1"/>
                </a:solidFill>
                <a:latin typeface="Tahoma" pitchFamily="34" charset="0"/>
                <a:cs typeface="Arial" charset="0"/>
              </a:defRPr>
            </a:lvl3pPr>
            <a:lvl4pPr marL="1600200" indent="-228600" eaLnBrk="0" hangingPunct="0">
              <a:tabLst>
                <a:tab pos="720725" algn="l"/>
              </a:tabLst>
              <a:defRPr sz="2000">
                <a:solidFill>
                  <a:schemeClr val="tx1"/>
                </a:solidFill>
                <a:latin typeface="Tahoma" pitchFamily="34" charset="0"/>
                <a:cs typeface="Arial" charset="0"/>
              </a:defRPr>
            </a:lvl4pPr>
            <a:lvl5pPr marL="2057400" indent="-228600" eaLnBrk="0" hangingPunct="0">
              <a:tabLst>
                <a:tab pos="720725" algn="l"/>
              </a:tabLst>
              <a:defRPr sz="2000">
                <a:solidFill>
                  <a:schemeClr val="tx1"/>
                </a:solidFill>
                <a:latin typeface="Tahoma" pitchFamily="34" charset="0"/>
                <a:cs typeface="Arial" charset="0"/>
              </a:defRPr>
            </a:lvl5pPr>
            <a:lvl6pPr marL="2514600" indent="-228600" eaLnBrk="0" fontAlgn="base" hangingPunct="0">
              <a:spcBef>
                <a:spcPct val="0"/>
              </a:spcBef>
              <a:spcAft>
                <a:spcPct val="0"/>
              </a:spcAft>
              <a:tabLst>
                <a:tab pos="720725" algn="l"/>
              </a:tabLst>
              <a:defRPr sz="2000">
                <a:solidFill>
                  <a:schemeClr val="tx1"/>
                </a:solidFill>
                <a:latin typeface="Tahoma" pitchFamily="34" charset="0"/>
                <a:cs typeface="Arial" charset="0"/>
              </a:defRPr>
            </a:lvl6pPr>
            <a:lvl7pPr marL="2971800" indent="-228600" eaLnBrk="0" fontAlgn="base" hangingPunct="0">
              <a:spcBef>
                <a:spcPct val="0"/>
              </a:spcBef>
              <a:spcAft>
                <a:spcPct val="0"/>
              </a:spcAft>
              <a:tabLst>
                <a:tab pos="720725" algn="l"/>
              </a:tabLst>
              <a:defRPr sz="2000">
                <a:solidFill>
                  <a:schemeClr val="tx1"/>
                </a:solidFill>
                <a:latin typeface="Tahoma" pitchFamily="34" charset="0"/>
                <a:cs typeface="Arial" charset="0"/>
              </a:defRPr>
            </a:lvl7pPr>
            <a:lvl8pPr marL="3429000" indent="-228600" eaLnBrk="0" fontAlgn="base" hangingPunct="0">
              <a:spcBef>
                <a:spcPct val="0"/>
              </a:spcBef>
              <a:spcAft>
                <a:spcPct val="0"/>
              </a:spcAft>
              <a:tabLst>
                <a:tab pos="720725" algn="l"/>
              </a:tabLst>
              <a:defRPr sz="2000">
                <a:solidFill>
                  <a:schemeClr val="tx1"/>
                </a:solidFill>
                <a:latin typeface="Tahoma" pitchFamily="34" charset="0"/>
                <a:cs typeface="Arial" charset="0"/>
              </a:defRPr>
            </a:lvl8pPr>
            <a:lvl9pPr marL="3886200" indent="-228600" eaLnBrk="0" fontAlgn="base" hangingPunct="0">
              <a:spcBef>
                <a:spcPct val="0"/>
              </a:spcBef>
              <a:spcAft>
                <a:spcPct val="0"/>
              </a:spcAft>
              <a:tabLst>
                <a:tab pos="720725" algn="l"/>
              </a:tabLst>
              <a:defRPr sz="2000">
                <a:solidFill>
                  <a:schemeClr val="tx1"/>
                </a:solidFill>
                <a:latin typeface="Tahoma" pitchFamily="34" charset="0"/>
                <a:cs typeface="Arial" charset="0"/>
              </a:defRPr>
            </a:lvl9pPr>
          </a:lstStyle>
          <a:p>
            <a:pPr eaLnBrk="1" hangingPunct="1"/>
            <a:r>
              <a:rPr lang="en-GB" sz="2400" dirty="0">
                <a:solidFill>
                  <a:schemeClr val="tx2"/>
                </a:solidFill>
              </a:rPr>
              <a:t>Consider the two syllabuses </a:t>
            </a:r>
            <a:r>
              <a:rPr lang="en-GB" sz="2400" dirty="0">
                <a:solidFill>
                  <a:srgbClr val="009999"/>
                </a:solidFill>
              </a:rPr>
              <a:t>from the perspective of their assessment</a:t>
            </a:r>
            <a:r>
              <a:rPr lang="en-GB" sz="2400" dirty="0">
                <a:solidFill>
                  <a:schemeClr val="tx2"/>
                </a:solidFill>
              </a:rPr>
              <a:t>.</a:t>
            </a:r>
          </a:p>
          <a:p>
            <a:pPr eaLnBrk="1" hangingPunct="1"/>
            <a:endParaRPr lang="en-GB" sz="2400" dirty="0">
              <a:solidFill>
                <a:schemeClr val="tx2"/>
              </a:solidFill>
            </a:endParaRPr>
          </a:p>
          <a:p>
            <a:pPr eaLnBrk="1" hangingPunct="1"/>
            <a:r>
              <a:rPr lang="en-GB" sz="2400" dirty="0">
                <a:solidFill>
                  <a:schemeClr val="tx2"/>
                </a:solidFill>
              </a:rPr>
              <a:t>What advantages and disadvantages are there in the two approaches, from the point of view of the:</a:t>
            </a:r>
          </a:p>
          <a:p>
            <a:pPr eaLnBrk="1" hangingPunct="1"/>
            <a:endParaRPr lang="en-GB" sz="2400" dirty="0">
              <a:solidFill>
                <a:schemeClr val="tx2"/>
              </a:solidFill>
            </a:endParaRPr>
          </a:p>
          <a:p>
            <a:pPr lvl="1" eaLnBrk="1" hangingPunct="1">
              <a:spcAft>
                <a:spcPts val="1200"/>
              </a:spcAft>
              <a:buClr>
                <a:srgbClr val="009999"/>
              </a:buClr>
              <a:buFont typeface="Wingdings" pitchFamily="2" charset="2"/>
              <a:buChar char="Ø"/>
            </a:pPr>
            <a:r>
              <a:rPr lang="en-GB" sz="2400" dirty="0">
                <a:solidFill>
                  <a:schemeClr val="tx2"/>
                </a:solidFill>
              </a:rPr>
              <a:t>teacher?</a:t>
            </a:r>
          </a:p>
          <a:p>
            <a:pPr lvl="1" eaLnBrk="1" hangingPunct="1">
              <a:spcAft>
                <a:spcPts val="1200"/>
              </a:spcAft>
              <a:buClr>
                <a:srgbClr val="009999"/>
              </a:buClr>
              <a:buFont typeface="Wingdings" pitchFamily="2" charset="2"/>
              <a:buChar char="Ø"/>
            </a:pPr>
            <a:r>
              <a:rPr lang="en-GB" sz="2400" dirty="0">
                <a:solidFill>
                  <a:schemeClr val="tx2"/>
                </a:solidFill>
              </a:rPr>
              <a:t>examiner?</a:t>
            </a:r>
          </a:p>
          <a:p>
            <a:pPr lvl="1" eaLnBrk="1" hangingPunct="1">
              <a:spcAft>
                <a:spcPts val="1200"/>
              </a:spcAft>
              <a:buClr>
                <a:srgbClr val="009999"/>
              </a:buClr>
              <a:buFont typeface="Wingdings" pitchFamily="2" charset="2"/>
              <a:buChar char="Ø"/>
            </a:pPr>
            <a:r>
              <a:rPr lang="en-GB" sz="2400" dirty="0">
                <a:solidFill>
                  <a:schemeClr val="tx2"/>
                </a:solidFill>
              </a:rPr>
              <a:t>students?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827584" y="2276872"/>
            <a:ext cx="7489825" cy="4114800"/>
          </a:xfrm>
        </p:spPr>
        <p:txBody>
          <a:bodyPr/>
          <a:lstStyle/>
          <a:p>
            <a:pPr marL="457200" indent="-457200" eaLnBrk="1" hangingPunct="1">
              <a:lnSpc>
                <a:spcPct val="80000"/>
              </a:lnSpc>
              <a:spcBef>
                <a:spcPts val="0"/>
              </a:spcBef>
              <a:spcAft>
                <a:spcPts val="1200"/>
              </a:spcAft>
              <a:buFont typeface="+mj-lt"/>
              <a:buAutoNum type="arabicPeriod"/>
            </a:pPr>
            <a:r>
              <a:rPr lang="en-GB" sz="2000" dirty="0"/>
              <a:t>Would it be possible to write a biology syllabus in the form used for the Scottish Higher Certificate English?</a:t>
            </a:r>
          </a:p>
          <a:p>
            <a:pPr marL="457200" indent="-457200" eaLnBrk="1" hangingPunct="1">
              <a:lnSpc>
                <a:spcPct val="80000"/>
              </a:lnSpc>
              <a:spcBef>
                <a:spcPts val="0"/>
              </a:spcBef>
              <a:spcAft>
                <a:spcPts val="1200"/>
              </a:spcAft>
              <a:buFont typeface="+mj-lt"/>
              <a:buAutoNum type="arabicPeriod"/>
              <a:tabLst>
                <a:tab pos="803275" algn="r"/>
              </a:tabLst>
            </a:pPr>
            <a:r>
              <a:rPr lang="en-GB" sz="2000" dirty="0"/>
              <a:t>Would it be possible to write an English syllabus in the form used for the IB biology?</a:t>
            </a:r>
          </a:p>
          <a:p>
            <a:pPr marL="457200" indent="-457200" eaLnBrk="1" hangingPunct="1">
              <a:spcBef>
                <a:spcPts val="0"/>
              </a:spcBef>
              <a:spcAft>
                <a:spcPts val="1200"/>
              </a:spcAft>
              <a:buFont typeface="+mj-lt"/>
              <a:buAutoNum type="arabicPeriod"/>
            </a:pPr>
            <a:r>
              <a:rPr lang="en-GB" sz="2000" dirty="0"/>
              <a:t>For the Scottish Higher Certificate English syllabus,</a:t>
            </a:r>
            <a:r>
              <a:rPr lang="en-GB" sz="2000" dirty="0">
                <a:solidFill>
                  <a:srgbClr val="009999"/>
                </a:solidFill>
              </a:rPr>
              <a:t> </a:t>
            </a:r>
            <a:r>
              <a:rPr lang="en-GB" sz="2000" dirty="0"/>
              <a:t>how would you decide what achievements to assess?</a:t>
            </a:r>
          </a:p>
          <a:p>
            <a:pPr marL="457200" indent="-457200" eaLnBrk="1" hangingPunct="1">
              <a:spcBef>
                <a:spcPts val="0"/>
              </a:spcBef>
              <a:spcAft>
                <a:spcPts val="1200"/>
              </a:spcAft>
              <a:buFont typeface="+mj-lt"/>
              <a:buAutoNum type="arabicPeriod"/>
            </a:pPr>
            <a:r>
              <a:rPr lang="en-GB" sz="2000" dirty="0"/>
              <a:t>Could you write a question for the IB Diploma Biology exam based on what you have here?  Try it.  Could you mark a student's answer to that question?</a:t>
            </a:r>
          </a:p>
          <a:p>
            <a:pPr marL="457200" indent="-457200" eaLnBrk="1" hangingPunct="1">
              <a:spcBef>
                <a:spcPts val="0"/>
              </a:spcBef>
              <a:spcAft>
                <a:spcPts val="1200"/>
              </a:spcAft>
              <a:buFont typeface="+mj-lt"/>
              <a:buAutoNum type="arabicPeriod"/>
            </a:pPr>
            <a:r>
              <a:rPr lang="en-GB" sz="2000" dirty="0"/>
              <a:t>Now try writing a question for the Scottish Higher Certificate English paper.  What problems do you have with this, if any?</a:t>
            </a:r>
          </a:p>
          <a:p>
            <a:pPr marL="0" indent="0" eaLnBrk="1" hangingPunct="1">
              <a:buFont typeface="Wingdings" pitchFamily="2" charset="2"/>
              <a:buNone/>
            </a:pPr>
            <a:endParaRPr lang="en-GB" sz="2000" dirty="0"/>
          </a:p>
        </p:txBody>
      </p:sp>
    </p:spTree>
  </p:cSld>
  <p:clrMapOvr>
    <a:masterClrMapping/>
  </p:clrMapOvr>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4347</TotalTime>
  <Words>1059</Words>
  <Application>Microsoft Office PowerPoint</Application>
  <PresentationFormat>On-screen Show (4:3)</PresentationFormat>
  <Paragraphs>186</Paragraphs>
  <Slides>33</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Tahoma</vt:lpstr>
      <vt:lpstr>Wingdings</vt:lpstr>
      <vt:lpstr>Blends</vt:lpstr>
      <vt:lpstr>Assessment  What to Assess</vt:lpstr>
      <vt:lpstr>PowerPoint Presentation</vt:lpstr>
      <vt:lpstr>      Starters</vt:lpstr>
      <vt:lpstr>What is assessed and what is taught</vt:lpstr>
      <vt:lpstr>… or even!?</vt:lpstr>
      <vt:lpstr>… alternatively?</vt:lpstr>
      <vt:lpstr>The conventional approach …</vt:lpstr>
      <vt:lpstr>Comparison of syllabuses</vt:lpstr>
      <vt:lpstr>PowerPoint Presentation</vt:lpstr>
      <vt:lpstr>Curriculum specification </vt:lpstr>
      <vt:lpstr>Curriculum specification </vt:lpstr>
      <vt:lpstr>A matter of perspective?</vt:lpstr>
      <vt:lpstr>The dominant approach </vt:lpstr>
      <vt:lpstr>A Taxonomy of Assessable Objectives</vt:lpstr>
      <vt:lpstr>Bloom’s Domains</vt:lpstr>
      <vt:lpstr>Using Bloom’s taxonomy</vt:lpstr>
      <vt:lpstr>Aims, Objectives &amp; Behavioural Objectives</vt:lpstr>
      <vt:lpstr>PowerPoint Presentation</vt:lpstr>
      <vt:lpstr>Examples of behavioural objectives (1)</vt:lpstr>
      <vt:lpstr>Examples of behavioural objectives (2)</vt:lpstr>
      <vt:lpstr>Examples of behavioural objectives (3)</vt:lpstr>
      <vt:lpstr>Using Bloom’s Taxonomy</vt:lpstr>
      <vt:lpstr>The cognitive domain</vt:lpstr>
      <vt:lpstr>The affective domain</vt:lpstr>
      <vt:lpstr>The psychomotor domain</vt:lpstr>
      <vt:lpstr>Activity</vt:lpstr>
      <vt:lpstr>Relationship between domains?</vt:lpstr>
      <vt:lpstr>… or?</vt:lpstr>
      <vt:lpstr>Beyond Bloom?</vt:lpstr>
      <vt:lpstr>IB Mission Statement</vt:lpstr>
      <vt:lpstr>IB Learners strive to be …</vt:lpstr>
      <vt:lpstr>The IB Learner Profile</vt:lpstr>
      <vt:lpstr>Gardner’s Multiple Intelligences</vt:lpstr>
    </vt:vector>
  </TitlesOfParts>
  <Company>University of Bath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potential for e-porfolio tools to support the professional and personal development of ITE students.</dc:title>
  <dc:creator>Sue Martin</dc:creator>
  <cp:lastModifiedBy>Paul Denley</cp:lastModifiedBy>
  <cp:revision>137</cp:revision>
  <cp:lastPrinted>2011-07-09T10:05:29Z</cp:lastPrinted>
  <dcterms:created xsi:type="dcterms:W3CDTF">2009-04-20T15:58:15Z</dcterms:created>
  <dcterms:modified xsi:type="dcterms:W3CDTF">2018-09-19T05:09:36Z</dcterms:modified>
</cp:coreProperties>
</file>