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8"/>
  </p:notesMasterIdLst>
  <p:handoutMasterIdLst>
    <p:handoutMasterId r:id="rId49"/>
  </p:handoutMasterIdLst>
  <p:sldIdLst>
    <p:sldId id="256" r:id="rId2"/>
    <p:sldId id="286" r:id="rId3"/>
    <p:sldId id="274" r:id="rId4"/>
    <p:sldId id="289" r:id="rId5"/>
    <p:sldId id="319" r:id="rId6"/>
    <p:sldId id="296" r:id="rId7"/>
    <p:sldId id="318" r:id="rId8"/>
    <p:sldId id="321" r:id="rId9"/>
    <p:sldId id="287" r:id="rId10"/>
    <p:sldId id="317" r:id="rId11"/>
    <p:sldId id="258" r:id="rId12"/>
    <p:sldId id="259" r:id="rId13"/>
    <p:sldId id="257" r:id="rId14"/>
    <p:sldId id="271" r:id="rId15"/>
    <p:sldId id="288" r:id="rId16"/>
    <p:sldId id="276" r:id="rId17"/>
    <p:sldId id="277" r:id="rId18"/>
    <p:sldId id="278" r:id="rId19"/>
    <p:sldId id="260" r:id="rId20"/>
    <p:sldId id="266" r:id="rId21"/>
    <p:sldId id="267" r:id="rId22"/>
    <p:sldId id="268" r:id="rId23"/>
    <p:sldId id="280" r:id="rId24"/>
    <p:sldId id="298" r:id="rId25"/>
    <p:sldId id="299" r:id="rId26"/>
    <p:sldId id="269" r:id="rId27"/>
    <p:sldId id="301" r:id="rId28"/>
    <p:sldId id="281" r:id="rId29"/>
    <p:sldId id="283" r:id="rId30"/>
    <p:sldId id="284" r:id="rId31"/>
    <p:sldId id="285" r:id="rId32"/>
    <p:sldId id="320" r:id="rId33"/>
    <p:sldId id="302" r:id="rId34"/>
    <p:sldId id="303" r:id="rId35"/>
    <p:sldId id="304" r:id="rId36"/>
    <p:sldId id="294" r:id="rId37"/>
    <p:sldId id="316" r:id="rId38"/>
    <p:sldId id="315" r:id="rId39"/>
    <p:sldId id="307" r:id="rId40"/>
    <p:sldId id="308" r:id="rId41"/>
    <p:sldId id="309" r:id="rId42"/>
    <p:sldId id="310" r:id="rId43"/>
    <p:sldId id="311" r:id="rId44"/>
    <p:sldId id="312" r:id="rId45"/>
    <p:sldId id="313" r:id="rId46"/>
    <p:sldId id="314" r:id="rId47"/>
  </p:sldIdLst>
  <p:sldSz cx="9144000" cy="6858000" type="screen4x3"/>
  <p:notesSz cx="6811963" cy="9942513"/>
  <p:defaultTextStyle>
    <a:defPPr>
      <a:defRPr lang="en-GB"/>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99FFCC"/>
    <a:srgbClr val="CCCCFF"/>
    <a:srgbClr val="66FF3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7" autoAdjust="0"/>
    <p:restoredTop sz="89968" autoAdjust="0"/>
  </p:normalViewPr>
  <p:slideViewPr>
    <p:cSldViewPr>
      <p:cViewPr varScale="1">
        <p:scale>
          <a:sx n="68" d="100"/>
          <a:sy n="68" d="100"/>
        </p:scale>
        <p:origin x="1148"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51148" cy="49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03" tIns="46452" rIns="92903" bIns="46452" numCol="1" anchor="t" anchorCtr="0" compatLnSpc="1">
            <a:prstTxWarp prst="textNoShape">
              <a:avLst/>
            </a:prstTxWarp>
          </a:bodyPr>
          <a:lstStyle>
            <a:lvl1pPr>
              <a:defRPr sz="1200">
                <a:latin typeface="Arial" charset="0"/>
              </a:defRPr>
            </a:lvl1pPr>
          </a:lstStyle>
          <a:p>
            <a:pPr>
              <a:defRPr/>
            </a:pPr>
            <a:endParaRPr lang="en-GB"/>
          </a:p>
        </p:txBody>
      </p:sp>
      <p:sp>
        <p:nvSpPr>
          <p:cNvPr id="70659" name="Rectangle 3"/>
          <p:cNvSpPr>
            <a:spLocks noGrp="1" noChangeArrowheads="1"/>
          </p:cNvSpPr>
          <p:nvPr>
            <p:ph type="dt" sz="quarter" idx="1"/>
          </p:nvPr>
        </p:nvSpPr>
        <p:spPr bwMode="auto">
          <a:xfrm>
            <a:off x="3859193" y="0"/>
            <a:ext cx="2951148" cy="49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03" tIns="46452" rIns="92903" bIns="46452" numCol="1" anchor="t" anchorCtr="0" compatLnSpc="1">
            <a:prstTxWarp prst="textNoShape">
              <a:avLst/>
            </a:prstTxWarp>
          </a:bodyPr>
          <a:lstStyle>
            <a:lvl1pPr algn="r">
              <a:defRPr sz="1200">
                <a:latin typeface="Arial" charset="0"/>
              </a:defRPr>
            </a:lvl1pPr>
          </a:lstStyle>
          <a:p>
            <a:pPr>
              <a:defRPr/>
            </a:pPr>
            <a:endParaRPr lang="en-GB"/>
          </a:p>
        </p:txBody>
      </p:sp>
      <p:sp>
        <p:nvSpPr>
          <p:cNvPr id="70660" name="Rectangle 4"/>
          <p:cNvSpPr>
            <a:spLocks noGrp="1" noChangeArrowheads="1"/>
          </p:cNvSpPr>
          <p:nvPr>
            <p:ph type="ftr" sz="quarter" idx="2"/>
          </p:nvPr>
        </p:nvSpPr>
        <p:spPr bwMode="auto">
          <a:xfrm>
            <a:off x="0" y="9444262"/>
            <a:ext cx="2951148" cy="49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03" tIns="46452" rIns="92903" bIns="46452" numCol="1" anchor="b" anchorCtr="0" compatLnSpc="1">
            <a:prstTxWarp prst="textNoShape">
              <a:avLst/>
            </a:prstTxWarp>
          </a:bodyPr>
          <a:lstStyle>
            <a:lvl1pPr>
              <a:defRPr sz="1200">
                <a:latin typeface="Arial" charset="0"/>
              </a:defRPr>
            </a:lvl1pPr>
          </a:lstStyle>
          <a:p>
            <a:pPr>
              <a:defRPr/>
            </a:pPr>
            <a:endParaRPr lang="en-GB"/>
          </a:p>
        </p:txBody>
      </p:sp>
      <p:sp>
        <p:nvSpPr>
          <p:cNvPr id="70661" name="Rectangle 5"/>
          <p:cNvSpPr>
            <a:spLocks noGrp="1" noChangeArrowheads="1"/>
          </p:cNvSpPr>
          <p:nvPr>
            <p:ph type="sldNum" sz="quarter" idx="3"/>
          </p:nvPr>
        </p:nvSpPr>
        <p:spPr bwMode="auto">
          <a:xfrm>
            <a:off x="3859193" y="9444262"/>
            <a:ext cx="2951148" cy="49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03" tIns="46452" rIns="92903" bIns="46452" numCol="1" anchor="b" anchorCtr="0" compatLnSpc="1">
            <a:prstTxWarp prst="textNoShape">
              <a:avLst/>
            </a:prstTxWarp>
          </a:bodyPr>
          <a:lstStyle>
            <a:lvl1pPr algn="r">
              <a:defRPr sz="1200">
                <a:latin typeface="Arial" charset="0"/>
              </a:defRPr>
            </a:lvl1pPr>
          </a:lstStyle>
          <a:p>
            <a:pPr>
              <a:defRPr/>
            </a:pPr>
            <a:fld id="{221E4F05-5D17-466C-A6B2-4F60EC3A297A}" type="slidenum">
              <a:rPr lang="en-GB"/>
              <a:pPr>
                <a:defRPr/>
              </a:pPr>
              <a:t>‹#›</a:t>
            </a:fld>
            <a:endParaRPr lang="en-GB"/>
          </a:p>
        </p:txBody>
      </p:sp>
    </p:spTree>
    <p:extLst>
      <p:ext uri="{BB962C8B-B14F-4D97-AF65-F5344CB8AC3E}">
        <p14:creationId xmlns:p14="http://schemas.microsoft.com/office/powerpoint/2010/main" val="1478309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48" cy="496644"/>
          </a:xfrm>
          <a:prstGeom prst="rect">
            <a:avLst/>
          </a:prstGeom>
        </p:spPr>
        <p:txBody>
          <a:bodyPr vert="horz" lIns="92903" tIns="46452" rIns="92903" bIns="46452" rtlCol="0"/>
          <a:lstStyle>
            <a:lvl1pPr algn="l">
              <a:defRPr sz="1200"/>
            </a:lvl1pPr>
          </a:lstStyle>
          <a:p>
            <a:endParaRPr lang="en-GB"/>
          </a:p>
        </p:txBody>
      </p:sp>
      <p:sp>
        <p:nvSpPr>
          <p:cNvPr id="3" name="Date Placeholder 2"/>
          <p:cNvSpPr>
            <a:spLocks noGrp="1"/>
          </p:cNvSpPr>
          <p:nvPr>
            <p:ph type="dt" idx="1"/>
          </p:nvPr>
        </p:nvSpPr>
        <p:spPr>
          <a:xfrm>
            <a:off x="3859193" y="0"/>
            <a:ext cx="2951148" cy="496644"/>
          </a:xfrm>
          <a:prstGeom prst="rect">
            <a:avLst/>
          </a:prstGeom>
        </p:spPr>
        <p:txBody>
          <a:bodyPr vert="horz" lIns="92903" tIns="46452" rIns="92903" bIns="46452" rtlCol="0"/>
          <a:lstStyle>
            <a:lvl1pPr algn="r">
              <a:defRPr sz="1200"/>
            </a:lvl1pPr>
          </a:lstStyle>
          <a:p>
            <a:fld id="{4D40CD3C-D702-47C2-ACFA-97768C797743}" type="datetimeFigureOut">
              <a:rPr lang="en-GB" smtClean="0"/>
              <a:t>19/09/2018</a:t>
            </a:fld>
            <a:endParaRPr lang="en-GB"/>
          </a:p>
        </p:txBody>
      </p:sp>
      <p:sp>
        <p:nvSpPr>
          <p:cNvPr id="4" name="Slide Image Placeholder 3"/>
          <p:cNvSpPr>
            <a:spLocks noGrp="1" noRot="1" noChangeAspect="1"/>
          </p:cNvSpPr>
          <p:nvPr>
            <p:ph type="sldImg" idx="2"/>
          </p:nvPr>
        </p:nvSpPr>
        <p:spPr>
          <a:xfrm>
            <a:off x="919163" y="746125"/>
            <a:ext cx="4973637" cy="3729038"/>
          </a:xfrm>
          <a:prstGeom prst="rect">
            <a:avLst/>
          </a:prstGeom>
          <a:noFill/>
          <a:ln w="12700">
            <a:solidFill>
              <a:prstClr val="black"/>
            </a:solidFill>
          </a:ln>
        </p:spPr>
        <p:txBody>
          <a:bodyPr vert="horz" lIns="92903" tIns="46452" rIns="92903" bIns="46452" rtlCol="0" anchor="ctr"/>
          <a:lstStyle/>
          <a:p>
            <a:endParaRPr lang="en-GB"/>
          </a:p>
        </p:txBody>
      </p:sp>
      <p:sp>
        <p:nvSpPr>
          <p:cNvPr id="5" name="Notes Placeholder 4"/>
          <p:cNvSpPr>
            <a:spLocks noGrp="1"/>
          </p:cNvSpPr>
          <p:nvPr>
            <p:ph type="body" sz="quarter" idx="3"/>
          </p:nvPr>
        </p:nvSpPr>
        <p:spPr>
          <a:xfrm>
            <a:off x="681034" y="4722131"/>
            <a:ext cx="5449895" cy="4474613"/>
          </a:xfrm>
          <a:prstGeom prst="rect">
            <a:avLst/>
          </a:prstGeom>
        </p:spPr>
        <p:txBody>
          <a:bodyPr vert="horz" lIns="92903" tIns="46452" rIns="92903" bIns="464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4262"/>
            <a:ext cx="2951148" cy="496644"/>
          </a:xfrm>
          <a:prstGeom prst="rect">
            <a:avLst/>
          </a:prstGeom>
        </p:spPr>
        <p:txBody>
          <a:bodyPr vert="horz" lIns="92903" tIns="46452" rIns="92903" bIns="46452" rtlCol="0" anchor="b"/>
          <a:lstStyle>
            <a:lvl1pPr algn="l">
              <a:defRPr sz="1200"/>
            </a:lvl1pPr>
          </a:lstStyle>
          <a:p>
            <a:endParaRPr lang="en-GB"/>
          </a:p>
        </p:txBody>
      </p:sp>
      <p:sp>
        <p:nvSpPr>
          <p:cNvPr id="7" name="Slide Number Placeholder 6"/>
          <p:cNvSpPr>
            <a:spLocks noGrp="1"/>
          </p:cNvSpPr>
          <p:nvPr>
            <p:ph type="sldNum" sz="quarter" idx="5"/>
          </p:nvPr>
        </p:nvSpPr>
        <p:spPr>
          <a:xfrm>
            <a:off x="3859193" y="9444262"/>
            <a:ext cx="2951148" cy="496644"/>
          </a:xfrm>
          <a:prstGeom prst="rect">
            <a:avLst/>
          </a:prstGeom>
        </p:spPr>
        <p:txBody>
          <a:bodyPr vert="horz" lIns="92903" tIns="46452" rIns="92903" bIns="46452" rtlCol="0" anchor="b"/>
          <a:lstStyle>
            <a:lvl1pPr algn="r">
              <a:defRPr sz="1200"/>
            </a:lvl1pPr>
          </a:lstStyle>
          <a:p>
            <a:fld id="{A20083E7-A468-4044-B71A-EBDE7A19979E}" type="slidenum">
              <a:rPr lang="en-GB" smtClean="0"/>
              <a:t>‹#›</a:t>
            </a:fld>
            <a:endParaRPr lang="en-GB"/>
          </a:p>
        </p:txBody>
      </p:sp>
    </p:spTree>
    <p:extLst>
      <p:ext uri="{BB962C8B-B14F-4D97-AF65-F5344CB8AC3E}">
        <p14:creationId xmlns:p14="http://schemas.microsoft.com/office/powerpoint/2010/main" val="270043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cs typeface="Arial" charset="0"/>
              </a:defRPr>
            </a:lvl1pPr>
            <a:lvl2pPr marL="740647" indent="-284864">
              <a:defRPr>
                <a:solidFill>
                  <a:schemeClr val="tx1"/>
                </a:solidFill>
                <a:latin typeface="Tahoma" pitchFamily="34" charset="0"/>
                <a:cs typeface="Arial" charset="0"/>
              </a:defRPr>
            </a:lvl2pPr>
            <a:lvl3pPr marL="1139456" indent="-227891">
              <a:defRPr>
                <a:solidFill>
                  <a:schemeClr val="tx1"/>
                </a:solidFill>
                <a:latin typeface="Tahoma" pitchFamily="34" charset="0"/>
                <a:cs typeface="Arial" charset="0"/>
              </a:defRPr>
            </a:lvl3pPr>
            <a:lvl4pPr marL="1595238" indent="-227891">
              <a:defRPr>
                <a:solidFill>
                  <a:schemeClr val="tx1"/>
                </a:solidFill>
                <a:latin typeface="Tahoma" pitchFamily="34" charset="0"/>
                <a:cs typeface="Arial" charset="0"/>
              </a:defRPr>
            </a:lvl4pPr>
            <a:lvl5pPr marL="2051021" indent="-227891">
              <a:defRPr>
                <a:solidFill>
                  <a:schemeClr val="tx1"/>
                </a:solidFill>
                <a:latin typeface="Tahoma" pitchFamily="34" charset="0"/>
                <a:cs typeface="Arial" charset="0"/>
              </a:defRPr>
            </a:lvl5pPr>
            <a:lvl6pPr marL="2506803" indent="-227891" fontAlgn="base">
              <a:spcBef>
                <a:spcPct val="0"/>
              </a:spcBef>
              <a:spcAft>
                <a:spcPct val="0"/>
              </a:spcAft>
              <a:defRPr>
                <a:solidFill>
                  <a:schemeClr val="tx1"/>
                </a:solidFill>
                <a:latin typeface="Tahoma" pitchFamily="34" charset="0"/>
                <a:cs typeface="Arial" charset="0"/>
              </a:defRPr>
            </a:lvl6pPr>
            <a:lvl7pPr marL="2962585" indent="-227891" fontAlgn="base">
              <a:spcBef>
                <a:spcPct val="0"/>
              </a:spcBef>
              <a:spcAft>
                <a:spcPct val="0"/>
              </a:spcAft>
              <a:defRPr>
                <a:solidFill>
                  <a:schemeClr val="tx1"/>
                </a:solidFill>
                <a:latin typeface="Tahoma" pitchFamily="34" charset="0"/>
                <a:cs typeface="Arial" charset="0"/>
              </a:defRPr>
            </a:lvl7pPr>
            <a:lvl8pPr marL="3418368" indent="-227891" fontAlgn="base">
              <a:spcBef>
                <a:spcPct val="0"/>
              </a:spcBef>
              <a:spcAft>
                <a:spcPct val="0"/>
              </a:spcAft>
              <a:defRPr>
                <a:solidFill>
                  <a:schemeClr val="tx1"/>
                </a:solidFill>
                <a:latin typeface="Tahoma" pitchFamily="34" charset="0"/>
                <a:cs typeface="Arial" charset="0"/>
              </a:defRPr>
            </a:lvl8pPr>
            <a:lvl9pPr marL="3874149" indent="-227891" fontAlgn="base">
              <a:spcBef>
                <a:spcPct val="0"/>
              </a:spcBef>
              <a:spcAft>
                <a:spcPct val="0"/>
              </a:spcAft>
              <a:defRPr>
                <a:solidFill>
                  <a:schemeClr val="tx1"/>
                </a:solidFill>
                <a:latin typeface="Tahoma" pitchFamily="34" charset="0"/>
                <a:cs typeface="Arial" charset="0"/>
              </a:defRPr>
            </a:lvl9pPr>
          </a:lstStyle>
          <a:p>
            <a:fld id="{96E8ED23-C71F-4C06-8861-54E47A22818B}" type="slidenum">
              <a:rPr lang="en-GB" smtClean="0">
                <a:latin typeface="Arial" charset="0"/>
              </a:rPr>
              <a:pPr/>
              <a:t>40</a:t>
            </a:fld>
            <a:endParaRPr lang="en-GB">
              <a:latin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Tree>
    <p:extLst>
      <p:ext uri="{BB962C8B-B14F-4D97-AF65-F5344CB8AC3E}">
        <p14:creationId xmlns:p14="http://schemas.microsoft.com/office/powerpoint/2010/main" val="4076321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924175"/>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3436" name="Rectangle 12"/>
          <p:cNvSpPr>
            <a:spLocks noGrp="1" noChangeArrowheads="1"/>
          </p:cNvSpPr>
          <p:nvPr>
            <p:ph type="ctrTitle"/>
          </p:nvPr>
        </p:nvSpPr>
        <p:spPr>
          <a:xfrm>
            <a:off x="990600" y="1676400"/>
            <a:ext cx="7772400" cy="1462088"/>
          </a:xfrm>
        </p:spPr>
        <p:txBody>
          <a:bodyPr/>
          <a:lstStyle>
            <a:lvl1pPr>
              <a:defRPr sz="2800"/>
            </a:lvl1pPr>
          </a:lstStyle>
          <a:p>
            <a:pPr lvl="0"/>
            <a:r>
              <a:rPr lang="en-GB" noProof="0"/>
              <a:t>Click to edit Master title style</a:t>
            </a:r>
          </a:p>
        </p:txBody>
      </p:sp>
      <p:sp>
        <p:nvSpPr>
          <p:cNvPr id="103437" name="Rectangle 13"/>
          <p:cNvSpPr>
            <a:spLocks noGrp="1" noChangeArrowheads="1"/>
          </p:cNvSpPr>
          <p:nvPr>
            <p:ph type="subTitle" idx="1"/>
          </p:nvPr>
        </p:nvSpPr>
        <p:spPr>
          <a:xfrm>
            <a:off x="1371600" y="3886200"/>
            <a:ext cx="6400800" cy="1752600"/>
          </a:xfrm>
        </p:spPr>
        <p:txBody>
          <a:bodyPr/>
          <a:lstStyle>
            <a:lvl1pPr marL="0" indent="0" algn="ctr">
              <a:defRPr/>
            </a:lvl1pPr>
          </a:lstStyle>
          <a:p>
            <a:pPr lvl="0"/>
            <a:r>
              <a:rPr lang="en-GB" noProof="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GB"/>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GB"/>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2A9BAE8C-0850-4556-BF15-906B4684E111}" type="slidenum">
              <a:rPr lang="en-GB"/>
              <a:pPr>
                <a:defRPr/>
              </a:pPr>
              <a:t>‹#›</a:t>
            </a:fld>
            <a:endParaRPr lang="en-GB"/>
          </a:p>
        </p:txBody>
      </p:sp>
    </p:spTree>
    <p:extLst>
      <p:ext uri="{BB962C8B-B14F-4D97-AF65-F5344CB8AC3E}">
        <p14:creationId xmlns:p14="http://schemas.microsoft.com/office/powerpoint/2010/main" val="2975036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499BEA12-FA12-488A-A70F-811D9A65B3CD}" type="slidenum">
              <a:rPr lang="en-GB"/>
              <a:pPr>
                <a:defRPr/>
              </a:pPr>
              <a:t>‹#›</a:t>
            </a:fld>
            <a:endParaRPr lang="en-GB"/>
          </a:p>
        </p:txBody>
      </p:sp>
    </p:spTree>
    <p:extLst>
      <p:ext uri="{BB962C8B-B14F-4D97-AF65-F5344CB8AC3E}">
        <p14:creationId xmlns:p14="http://schemas.microsoft.com/office/powerpoint/2010/main" val="3526845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593C7CF3-F2C8-4E01-A8F3-D6A22D5935EF}" type="slidenum">
              <a:rPr lang="en-GB"/>
              <a:pPr>
                <a:defRPr/>
              </a:pPr>
              <a:t>‹#›</a:t>
            </a:fld>
            <a:endParaRPr lang="en-GB"/>
          </a:p>
        </p:txBody>
      </p:sp>
    </p:spTree>
    <p:extLst>
      <p:ext uri="{BB962C8B-B14F-4D97-AF65-F5344CB8AC3E}">
        <p14:creationId xmlns:p14="http://schemas.microsoft.com/office/powerpoint/2010/main" val="2649564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endParaRPr lang="en-GB"/>
          </a:p>
        </p:txBody>
      </p:sp>
      <p:sp>
        <p:nvSpPr>
          <p:cNvPr id="3" name="Table Placeholder 2"/>
          <p:cNvSpPr>
            <a:spLocks noGrp="1"/>
          </p:cNvSpPr>
          <p:nvPr>
            <p:ph type="tbl" idx="1"/>
          </p:nvPr>
        </p:nvSpPr>
        <p:spPr>
          <a:xfrm>
            <a:off x="1182688" y="2017713"/>
            <a:ext cx="7772400" cy="4114800"/>
          </a:xfrm>
        </p:spPr>
        <p:txBody>
          <a:bodyPr/>
          <a:lstStyle/>
          <a:p>
            <a:pPr lvl="0"/>
            <a:endParaRPr lang="en-GB"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09E73DAA-78CE-424A-9D5F-57345F9F637E}" type="slidenum">
              <a:rPr lang="en-GB"/>
              <a:pPr>
                <a:defRPr/>
              </a:pPr>
              <a:t>‹#›</a:t>
            </a:fld>
            <a:endParaRPr lang="en-GB"/>
          </a:p>
        </p:txBody>
      </p:sp>
    </p:spTree>
    <p:extLst>
      <p:ext uri="{BB962C8B-B14F-4D97-AF65-F5344CB8AC3E}">
        <p14:creationId xmlns:p14="http://schemas.microsoft.com/office/powerpoint/2010/main" val="246168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84F13AD6-6651-40CB-9473-3ECFA6CCE615}" type="slidenum">
              <a:rPr lang="en-GB"/>
              <a:pPr>
                <a:defRPr/>
              </a:pPr>
              <a:t>‹#›</a:t>
            </a:fld>
            <a:endParaRPr lang="en-GB"/>
          </a:p>
        </p:txBody>
      </p:sp>
    </p:spTree>
    <p:extLst>
      <p:ext uri="{BB962C8B-B14F-4D97-AF65-F5344CB8AC3E}">
        <p14:creationId xmlns:p14="http://schemas.microsoft.com/office/powerpoint/2010/main" val="364182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7A4E0D0A-32E9-4F0B-843A-AA4773CA3193}" type="slidenum">
              <a:rPr lang="en-GB"/>
              <a:pPr>
                <a:defRPr/>
              </a:pPr>
              <a:t>‹#›</a:t>
            </a:fld>
            <a:endParaRPr lang="en-GB"/>
          </a:p>
        </p:txBody>
      </p:sp>
    </p:spTree>
    <p:extLst>
      <p:ext uri="{BB962C8B-B14F-4D97-AF65-F5344CB8AC3E}">
        <p14:creationId xmlns:p14="http://schemas.microsoft.com/office/powerpoint/2010/main" val="360215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D05E0384-DE2A-46A1-89E8-9D8A6230C857}" type="slidenum">
              <a:rPr lang="en-GB"/>
              <a:pPr>
                <a:defRPr/>
              </a:pPr>
              <a:t>‹#›</a:t>
            </a:fld>
            <a:endParaRPr lang="en-GB"/>
          </a:p>
        </p:txBody>
      </p:sp>
    </p:spTree>
    <p:extLst>
      <p:ext uri="{BB962C8B-B14F-4D97-AF65-F5344CB8AC3E}">
        <p14:creationId xmlns:p14="http://schemas.microsoft.com/office/powerpoint/2010/main" val="377325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1"/>
          <p:cNvSpPr>
            <a:spLocks noGrp="1" noChangeArrowheads="1"/>
          </p:cNvSpPr>
          <p:nvPr>
            <p:ph type="dt" sz="half" idx="10"/>
          </p:nvPr>
        </p:nvSpPr>
        <p:spPr>
          <a:ln/>
        </p:spPr>
        <p:txBody>
          <a:bodyPr/>
          <a:lstStyle>
            <a:lvl1pPr>
              <a:defRPr/>
            </a:lvl1pPr>
          </a:lstStyle>
          <a:p>
            <a:pPr>
              <a:defRPr/>
            </a:pPr>
            <a:endParaRPr lang="en-GB"/>
          </a:p>
        </p:txBody>
      </p:sp>
      <p:sp>
        <p:nvSpPr>
          <p:cNvPr id="8" name="Rectangle 12"/>
          <p:cNvSpPr>
            <a:spLocks noGrp="1" noChangeArrowheads="1"/>
          </p:cNvSpPr>
          <p:nvPr>
            <p:ph type="ftr" sz="quarter" idx="11"/>
          </p:nvPr>
        </p:nvSpPr>
        <p:spPr>
          <a:ln/>
        </p:spPr>
        <p:txBody>
          <a:bodyPr/>
          <a:lstStyle>
            <a:lvl1pPr>
              <a:defRPr/>
            </a:lvl1pPr>
          </a:lstStyle>
          <a:p>
            <a:pPr>
              <a:defRPr/>
            </a:pPr>
            <a:endParaRPr lang="en-GB"/>
          </a:p>
        </p:txBody>
      </p:sp>
      <p:sp>
        <p:nvSpPr>
          <p:cNvPr id="9" name="Rectangle 13"/>
          <p:cNvSpPr>
            <a:spLocks noGrp="1" noChangeArrowheads="1"/>
          </p:cNvSpPr>
          <p:nvPr>
            <p:ph type="sldNum" sz="quarter" idx="12"/>
          </p:nvPr>
        </p:nvSpPr>
        <p:spPr>
          <a:ln/>
        </p:spPr>
        <p:txBody>
          <a:bodyPr/>
          <a:lstStyle>
            <a:lvl1pPr>
              <a:defRPr/>
            </a:lvl1pPr>
          </a:lstStyle>
          <a:p>
            <a:pPr>
              <a:defRPr/>
            </a:pPr>
            <a:fld id="{A21F2CD0-07D3-43C4-B570-4D7206B5CB9F}" type="slidenum">
              <a:rPr lang="en-GB"/>
              <a:pPr>
                <a:defRPr/>
              </a:pPr>
              <a:t>‹#›</a:t>
            </a:fld>
            <a:endParaRPr lang="en-GB"/>
          </a:p>
        </p:txBody>
      </p:sp>
    </p:spTree>
    <p:extLst>
      <p:ext uri="{BB962C8B-B14F-4D97-AF65-F5344CB8AC3E}">
        <p14:creationId xmlns:p14="http://schemas.microsoft.com/office/powerpoint/2010/main" val="2094300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1"/>
          <p:cNvSpPr>
            <a:spLocks noGrp="1" noChangeArrowheads="1"/>
          </p:cNvSpPr>
          <p:nvPr>
            <p:ph type="dt" sz="half" idx="10"/>
          </p:nvPr>
        </p:nvSpPr>
        <p:spPr>
          <a:ln/>
        </p:spPr>
        <p:txBody>
          <a:bodyPr/>
          <a:lstStyle>
            <a:lvl1pPr>
              <a:defRPr/>
            </a:lvl1pPr>
          </a:lstStyle>
          <a:p>
            <a:pPr>
              <a:defRPr/>
            </a:pPr>
            <a:endParaRPr lang="en-GB"/>
          </a:p>
        </p:txBody>
      </p:sp>
      <p:sp>
        <p:nvSpPr>
          <p:cNvPr id="4" name="Rectangle 12"/>
          <p:cNvSpPr>
            <a:spLocks noGrp="1" noChangeArrowheads="1"/>
          </p:cNvSpPr>
          <p:nvPr>
            <p:ph type="ftr" sz="quarter" idx="11"/>
          </p:nvPr>
        </p:nvSpPr>
        <p:spPr>
          <a:ln/>
        </p:spPr>
        <p:txBody>
          <a:bodyPr/>
          <a:lstStyle>
            <a:lvl1pPr>
              <a:defRPr/>
            </a:lvl1pPr>
          </a:lstStyle>
          <a:p>
            <a:pPr>
              <a:defRPr/>
            </a:pPr>
            <a:endParaRPr lang="en-GB"/>
          </a:p>
        </p:txBody>
      </p:sp>
      <p:sp>
        <p:nvSpPr>
          <p:cNvPr id="5" name="Rectangle 13"/>
          <p:cNvSpPr>
            <a:spLocks noGrp="1" noChangeArrowheads="1"/>
          </p:cNvSpPr>
          <p:nvPr>
            <p:ph type="sldNum" sz="quarter" idx="12"/>
          </p:nvPr>
        </p:nvSpPr>
        <p:spPr>
          <a:ln/>
        </p:spPr>
        <p:txBody>
          <a:bodyPr/>
          <a:lstStyle>
            <a:lvl1pPr>
              <a:defRPr/>
            </a:lvl1pPr>
          </a:lstStyle>
          <a:p>
            <a:pPr>
              <a:defRPr/>
            </a:pPr>
            <a:fld id="{3D40E50F-12BA-4DA7-BE13-8BE562236066}" type="slidenum">
              <a:rPr lang="en-GB"/>
              <a:pPr>
                <a:defRPr/>
              </a:pPr>
              <a:t>‹#›</a:t>
            </a:fld>
            <a:endParaRPr lang="en-GB"/>
          </a:p>
        </p:txBody>
      </p:sp>
    </p:spTree>
    <p:extLst>
      <p:ext uri="{BB962C8B-B14F-4D97-AF65-F5344CB8AC3E}">
        <p14:creationId xmlns:p14="http://schemas.microsoft.com/office/powerpoint/2010/main" val="432682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GB"/>
          </a:p>
        </p:txBody>
      </p:sp>
      <p:sp>
        <p:nvSpPr>
          <p:cNvPr id="3" name="Rectangle 12"/>
          <p:cNvSpPr>
            <a:spLocks noGrp="1" noChangeArrowheads="1"/>
          </p:cNvSpPr>
          <p:nvPr>
            <p:ph type="ftr" sz="quarter" idx="11"/>
          </p:nvPr>
        </p:nvSpPr>
        <p:spPr>
          <a:ln/>
        </p:spPr>
        <p:txBody>
          <a:bodyPr/>
          <a:lstStyle>
            <a:lvl1pPr>
              <a:defRPr/>
            </a:lvl1pPr>
          </a:lstStyle>
          <a:p>
            <a:pPr>
              <a:defRPr/>
            </a:pPr>
            <a:endParaRPr lang="en-GB"/>
          </a:p>
        </p:txBody>
      </p:sp>
      <p:sp>
        <p:nvSpPr>
          <p:cNvPr id="4" name="Rectangle 13"/>
          <p:cNvSpPr>
            <a:spLocks noGrp="1" noChangeArrowheads="1"/>
          </p:cNvSpPr>
          <p:nvPr>
            <p:ph type="sldNum" sz="quarter" idx="12"/>
          </p:nvPr>
        </p:nvSpPr>
        <p:spPr>
          <a:ln/>
        </p:spPr>
        <p:txBody>
          <a:bodyPr/>
          <a:lstStyle>
            <a:lvl1pPr>
              <a:defRPr/>
            </a:lvl1pPr>
          </a:lstStyle>
          <a:p>
            <a:pPr>
              <a:defRPr/>
            </a:pPr>
            <a:fld id="{0DDC83F6-CBED-41F7-9F0B-8F7325116899}" type="slidenum">
              <a:rPr lang="en-GB"/>
              <a:pPr>
                <a:defRPr/>
              </a:pPr>
              <a:t>‹#›</a:t>
            </a:fld>
            <a:endParaRPr lang="en-GB"/>
          </a:p>
        </p:txBody>
      </p:sp>
    </p:spTree>
    <p:extLst>
      <p:ext uri="{BB962C8B-B14F-4D97-AF65-F5344CB8AC3E}">
        <p14:creationId xmlns:p14="http://schemas.microsoft.com/office/powerpoint/2010/main" val="1475986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C6C9C655-13FD-4451-842B-9DE1B7109BEC}" type="slidenum">
              <a:rPr lang="en-GB"/>
              <a:pPr>
                <a:defRPr/>
              </a:pPr>
              <a:t>‹#›</a:t>
            </a:fld>
            <a:endParaRPr lang="en-GB"/>
          </a:p>
        </p:txBody>
      </p:sp>
    </p:spTree>
    <p:extLst>
      <p:ext uri="{BB962C8B-B14F-4D97-AF65-F5344CB8AC3E}">
        <p14:creationId xmlns:p14="http://schemas.microsoft.com/office/powerpoint/2010/main" val="102181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C8D4EC8D-285C-4F35-B395-C5B56EBECEA2}" type="slidenum">
              <a:rPr lang="en-GB"/>
              <a:pPr>
                <a:defRPr/>
              </a:pPr>
              <a:t>‹#›</a:t>
            </a:fld>
            <a:endParaRPr lang="en-GB"/>
          </a:p>
        </p:txBody>
      </p:sp>
    </p:spTree>
    <p:extLst>
      <p:ext uri="{BB962C8B-B14F-4D97-AF65-F5344CB8AC3E}">
        <p14:creationId xmlns:p14="http://schemas.microsoft.com/office/powerpoint/2010/main" val="922431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a:defRPr/>
            </a:pPr>
            <a:endParaRPr lang="en-GB"/>
          </a:p>
        </p:txBody>
      </p:sp>
      <p:sp>
        <p:nvSpPr>
          <p:cNvPr id="1024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GB"/>
          </a:p>
        </p:txBody>
      </p:sp>
      <p:sp>
        <p:nvSpPr>
          <p:cNvPr id="1024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a:defRPr/>
            </a:pPr>
            <a:fld id="{09EA5E57-A392-427D-8C1A-7FD111E5964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12"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3"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cs typeface="Arial" charset="0"/>
        </a:defRPr>
      </a:lvl2pPr>
      <a:lvl3pPr algn="l" rtl="0" eaLnBrk="0" fontAlgn="base" hangingPunct="0">
        <a:spcBef>
          <a:spcPct val="0"/>
        </a:spcBef>
        <a:spcAft>
          <a:spcPct val="0"/>
        </a:spcAft>
        <a:defRPr sz="3600">
          <a:solidFill>
            <a:schemeClr val="tx2"/>
          </a:solidFill>
          <a:latin typeface="Tahoma" pitchFamily="34" charset="0"/>
          <a:cs typeface="Arial" charset="0"/>
        </a:defRPr>
      </a:lvl3pPr>
      <a:lvl4pPr algn="l" rtl="0" eaLnBrk="0" fontAlgn="base" hangingPunct="0">
        <a:spcBef>
          <a:spcPct val="0"/>
        </a:spcBef>
        <a:spcAft>
          <a:spcPct val="0"/>
        </a:spcAft>
        <a:defRPr sz="3600">
          <a:solidFill>
            <a:schemeClr val="tx2"/>
          </a:solidFill>
          <a:latin typeface="Tahoma" pitchFamily="34" charset="0"/>
          <a:cs typeface="Arial" charset="0"/>
        </a:defRPr>
      </a:lvl4pPr>
      <a:lvl5pPr algn="l" rtl="0" eaLnBrk="0" fontAlgn="base" hangingPunct="0">
        <a:spcBef>
          <a:spcPct val="0"/>
        </a:spcBef>
        <a:spcAft>
          <a:spcPct val="0"/>
        </a:spcAft>
        <a:defRPr sz="3600">
          <a:solidFill>
            <a:schemeClr val="tx2"/>
          </a:solidFill>
          <a:latin typeface="Tahoma" pitchFamily="34" charset="0"/>
          <a:cs typeface="Arial" charset="0"/>
        </a:defRPr>
      </a:lvl5pPr>
      <a:lvl6pPr marL="457200" algn="l" rtl="0" fontAlgn="base">
        <a:spcBef>
          <a:spcPct val="0"/>
        </a:spcBef>
        <a:spcAft>
          <a:spcPct val="0"/>
        </a:spcAft>
        <a:defRPr sz="3600">
          <a:solidFill>
            <a:schemeClr val="tx2"/>
          </a:solidFill>
          <a:latin typeface="Tahoma" pitchFamily="34" charset="0"/>
          <a:cs typeface="Arial" charset="0"/>
        </a:defRPr>
      </a:lvl6pPr>
      <a:lvl7pPr marL="914400" algn="l" rtl="0" fontAlgn="base">
        <a:spcBef>
          <a:spcPct val="0"/>
        </a:spcBef>
        <a:spcAft>
          <a:spcPct val="0"/>
        </a:spcAft>
        <a:defRPr sz="3600">
          <a:solidFill>
            <a:schemeClr val="tx2"/>
          </a:solidFill>
          <a:latin typeface="Tahoma" pitchFamily="34" charset="0"/>
          <a:cs typeface="Arial" charset="0"/>
        </a:defRPr>
      </a:lvl7pPr>
      <a:lvl8pPr marL="1371600" algn="l" rtl="0" fontAlgn="base">
        <a:spcBef>
          <a:spcPct val="0"/>
        </a:spcBef>
        <a:spcAft>
          <a:spcPct val="0"/>
        </a:spcAft>
        <a:defRPr sz="3600">
          <a:solidFill>
            <a:schemeClr val="tx2"/>
          </a:solidFill>
          <a:latin typeface="Tahoma" pitchFamily="34" charset="0"/>
          <a:cs typeface="Arial" charset="0"/>
        </a:defRPr>
      </a:lvl8pPr>
      <a:lvl9pPr marL="1828800" algn="l" rtl="0" fontAlgn="base">
        <a:spcBef>
          <a:spcPct val="0"/>
        </a:spcBef>
        <a:spcAft>
          <a:spcPct val="0"/>
        </a:spcAft>
        <a:defRPr sz="36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defRPr sz="2400">
          <a:solidFill>
            <a:schemeClr val="tx2"/>
          </a:solidFill>
          <a:latin typeface="+mn-lt"/>
          <a:ea typeface="+mn-ea"/>
          <a:cs typeface="+mn-cs"/>
        </a:defRPr>
      </a:lvl1pPr>
      <a:lvl2pPr marL="742950" indent="-285750" algn="l" rtl="0" eaLnBrk="0" fontAlgn="base" hangingPunct="0">
        <a:spcBef>
          <a:spcPct val="20000"/>
        </a:spcBef>
        <a:spcAft>
          <a:spcPct val="0"/>
        </a:spcAft>
        <a:buClr>
          <a:srgbClr val="009999"/>
        </a:buClr>
        <a:buFont typeface="Wingdings" pitchFamily="2" charset="2"/>
        <a:buChar char="Ø"/>
        <a:defRPr sz="2400">
          <a:solidFill>
            <a:schemeClr val="tx2"/>
          </a:solidFill>
          <a:latin typeface="+mn-lt"/>
          <a:cs typeface="+mn-cs"/>
        </a:defRPr>
      </a:lvl2pPr>
      <a:lvl3pPr marL="1143000" indent="-228600" algn="l" rtl="0" eaLnBrk="0" fontAlgn="base" hangingPunct="0">
        <a:spcBef>
          <a:spcPct val="20000"/>
        </a:spcBef>
        <a:spcAft>
          <a:spcPct val="0"/>
        </a:spcAft>
        <a:buClr>
          <a:srgbClr val="009999"/>
        </a:buClr>
        <a:buFont typeface="Wingdings" pitchFamily="2" charset="2"/>
        <a:buChar char="Ø"/>
        <a:defRPr sz="2400">
          <a:solidFill>
            <a:schemeClr val="tx2"/>
          </a:solidFill>
          <a:latin typeface="+mn-lt"/>
          <a:cs typeface="+mn-cs"/>
        </a:defRPr>
      </a:lvl3pPr>
      <a:lvl4pPr marL="1600200" indent="-228600" algn="l" rtl="0" eaLnBrk="0" fontAlgn="base" hangingPunct="0">
        <a:spcBef>
          <a:spcPct val="20000"/>
        </a:spcBef>
        <a:spcAft>
          <a:spcPct val="0"/>
        </a:spcAft>
        <a:buClr>
          <a:srgbClr val="009999"/>
        </a:buClr>
        <a:buFont typeface="Wingdings" pitchFamily="2" charset="2"/>
        <a:buChar char="Ø"/>
        <a:defRPr sz="2400">
          <a:solidFill>
            <a:schemeClr val="tx2"/>
          </a:solidFill>
          <a:latin typeface="+mn-lt"/>
          <a:cs typeface="+mn-cs"/>
        </a:defRPr>
      </a:lvl4pPr>
      <a:lvl5pPr marL="2057400" indent="-228600" algn="l" rtl="0" eaLnBrk="0" fontAlgn="base" hangingPunct="0">
        <a:spcBef>
          <a:spcPct val="20000"/>
        </a:spcBef>
        <a:spcAft>
          <a:spcPct val="0"/>
        </a:spcAft>
        <a:buClr>
          <a:srgbClr val="009999"/>
        </a:buClr>
        <a:buFont typeface="Wingdings" pitchFamily="2" charset="2"/>
        <a:buChar char="Ø"/>
        <a:defRPr sz="2400">
          <a:solidFill>
            <a:schemeClr val="tx2"/>
          </a:solidFill>
          <a:latin typeface="+mn-lt"/>
          <a:cs typeface="+mn-cs"/>
        </a:defRPr>
      </a:lvl5pPr>
      <a:lvl6pPr marL="2514600" indent="-228600" algn="l" rtl="0" fontAlgn="base">
        <a:spcBef>
          <a:spcPct val="20000"/>
        </a:spcBef>
        <a:spcAft>
          <a:spcPct val="0"/>
        </a:spcAft>
        <a:buClr>
          <a:srgbClr val="009999"/>
        </a:buClr>
        <a:buFont typeface="Wingdings" pitchFamily="2" charset="2"/>
        <a:buChar char="Ø"/>
        <a:defRPr sz="2400">
          <a:solidFill>
            <a:schemeClr val="tx2"/>
          </a:solidFill>
          <a:latin typeface="+mn-lt"/>
          <a:cs typeface="+mn-cs"/>
        </a:defRPr>
      </a:lvl6pPr>
      <a:lvl7pPr marL="2971800" indent="-228600" algn="l" rtl="0" fontAlgn="base">
        <a:spcBef>
          <a:spcPct val="20000"/>
        </a:spcBef>
        <a:spcAft>
          <a:spcPct val="0"/>
        </a:spcAft>
        <a:buClr>
          <a:srgbClr val="009999"/>
        </a:buClr>
        <a:buFont typeface="Wingdings" pitchFamily="2" charset="2"/>
        <a:buChar char="Ø"/>
        <a:defRPr sz="2400">
          <a:solidFill>
            <a:schemeClr val="tx2"/>
          </a:solidFill>
          <a:latin typeface="+mn-lt"/>
          <a:cs typeface="+mn-cs"/>
        </a:defRPr>
      </a:lvl7pPr>
      <a:lvl8pPr marL="3429000" indent="-228600" algn="l" rtl="0" fontAlgn="base">
        <a:spcBef>
          <a:spcPct val="20000"/>
        </a:spcBef>
        <a:spcAft>
          <a:spcPct val="0"/>
        </a:spcAft>
        <a:buClr>
          <a:srgbClr val="009999"/>
        </a:buClr>
        <a:buFont typeface="Wingdings" pitchFamily="2" charset="2"/>
        <a:buChar char="Ø"/>
        <a:defRPr sz="2400">
          <a:solidFill>
            <a:schemeClr val="tx2"/>
          </a:solidFill>
          <a:latin typeface="+mn-lt"/>
          <a:cs typeface="+mn-cs"/>
        </a:defRPr>
      </a:lvl8pPr>
      <a:lvl9pPr marL="3886200" indent="-228600" algn="l" rtl="0" fontAlgn="base">
        <a:spcBef>
          <a:spcPct val="20000"/>
        </a:spcBef>
        <a:spcAft>
          <a:spcPct val="0"/>
        </a:spcAft>
        <a:buClr>
          <a:srgbClr val="009999"/>
        </a:buClr>
        <a:buFont typeface="Wingdings" pitchFamily="2" charset="2"/>
        <a:buChar char="Ø"/>
        <a:defRPr sz="24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GIQu2Hh_YkI"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youtube.com/watch?v=wKLo15A80lI&amp;feature=related"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87524" y="188553"/>
            <a:ext cx="8568952" cy="3499570"/>
          </a:xfrm>
        </p:spPr>
        <p:txBody>
          <a:bodyPr/>
          <a:lstStyle/>
          <a:p>
            <a:pPr algn="ctr" eaLnBrk="1" hangingPunct="1"/>
            <a:r>
              <a:rPr lang="en-GB" sz="4000" b="1" dirty="0"/>
              <a:t>MA Education</a:t>
            </a:r>
            <a:br>
              <a:rPr lang="en-GB" sz="4000" b="1" dirty="0"/>
            </a:br>
            <a:r>
              <a:rPr lang="en-GB" sz="4000" b="1" dirty="0"/>
              <a:t>Assessment</a:t>
            </a:r>
            <a:br>
              <a:rPr lang="en-GB" sz="4400" dirty="0"/>
            </a:br>
            <a:br>
              <a:rPr lang="en-GB" sz="4400" dirty="0"/>
            </a:br>
            <a:r>
              <a:rPr lang="en-GB" sz="4400" dirty="0"/>
              <a:t>The Nature and Purposes of Educational Assessment</a:t>
            </a:r>
          </a:p>
        </p:txBody>
      </p:sp>
      <p:sp>
        <p:nvSpPr>
          <p:cNvPr id="3075" name="Rectangle 3"/>
          <p:cNvSpPr>
            <a:spLocks noGrp="1" noChangeArrowheads="1"/>
          </p:cNvSpPr>
          <p:nvPr>
            <p:ph type="subTitle" idx="1"/>
          </p:nvPr>
        </p:nvSpPr>
        <p:spPr>
          <a:xfrm>
            <a:off x="2411760" y="5118820"/>
            <a:ext cx="4752454" cy="791443"/>
          </a:xfrm>
        </p:spPr>
        <p:txBody>
          <a:bodyPr/>
          <a:lstStyle/>
          <a:p>
            <a:pPr eaLnBrk="1" hangingPunct="1"/>
            <a:r>
              <a:rPr lang="en-GB" sz="3200" dirty="0"/>
              <a:t>Paul Denley</a:t>
            </a:r>
          </a:p>
        </p:txBody>
      </p:sp>
      <p:sp>
        <p:nvSpPr>
          <p:cNvPr id="3076" name="AutoShape 64" descr="9k="/>
          <p:cNvSpPr>
            <a:spLocks noChangeAspect="1" noChangeArrowheads="1"/>
          </p:cNvSpPr>
          <p:nvPr/>
        </p:nvSpPr>
        <p:spPr bwMode="auto">
          <a:xfrm>
            <a:off x="3271838" y="2547938"/>
            <a:ext cx="26003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7" name="AutoShape 66" descr="9k="/>
          <p:cNvSpPr>
            <a:spLocks noChangeAspect="1" noChangeArrowheads="1"/>
          </p:cNvSpPr>
          <p:nvPr/>
        </p:nvSpPr>
        <p:spPr bwMode="auto">
          <a:xfrm>
            <a:off x="3271838" y="2547938"/>
            <a:ext cx="26003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078" name="Picture 68" descr="jigsaw_puzz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7050" y="5300663"/>
            <a:ext cx="18002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GB" altLang="en-US" dirty="0"/>
              <a:t>Some </a:t>
            </a:r>
            <a:r>
              <a:rPr lang="en-GB" altLang="en-US"/>
              <a:t>starting points</a:t>
            </a:r>
            <a:endParaRPr lang="en-GB" altLang="en-US" dirty="0"/>
          </a:p>
        </p:txBody>
      </p:sp>
      <p:sp>
        <p:nvSpPr>
          <p:cNvPr id="217091" name="Rectangle 3"/>
          <p:cNvSpPr>
            <a:spLocks noGrp="1" noChangeArrowheads="1"/>
          </p:cNvSpPr>
          <p:nvPr>
            <p:ph type="body" idx="1"/>
          </p:nvPr>
        </p:nvSpPr>
        <p:spPr>
          <a:xfrm>
            <a:off x="1182688" y="2017712"/>
            <a:ext cx="7350125" cy="4291607"/>
          </a:xfrm>
        </p:spPr>
        <p:txBody>
          <a:bodyPr/>
          <a:lstStyle/>
          <a:p>
            <a:pPr marL="355600" indent="-352425" eaLnBrk="1" hangingPunct="1">
              <a:lnSpc>
                <a:spcPct val="90000"/>
              </a:lnSpc>
              <a:buFont typeface="Wingdings" pitchFamily="2" charset="2"/>
              <a:buAutoNum type="arabicPeriod"/>
            </a:pPr>
            <a:r>
              <a:rPr lang="en-GB" altLang="en-US" sz="2800" dirty="0"/>
              <a:t>Is assessment about measuring or learning, or both?</a:t>
            </a:r>
          </a:p>
          <a:p>
            <a:pPr marL="355600" indent="-352425" eaLnBrk="1" hangingPunct="1">
              <a:lnSpc>
                <a:spcPct val="90000"/>
              </a:lnSpc>
              <a:buFont typeface="Wingdings" pitchFamily="2" charset="2"/>
              <a:buAutoNum type="arabicPeriod"/>
            </a:pPr>
            <a:r>
              <a:rPr lang="en-GB" altLang="en-US" sz="2800" dirty="0"/>
              <a:t>Is assessment about teaching or about learning, or both?</a:t>
            </a:r>
          </a:p>
          <a:p>
            <a:pPr marL="355600" indent="-352425" eaLnBrk="1" hangingPunct="1">
              <a:lnSpc>
                <a:spcPct val="90000"/>
              </a:lnSpc>
              <a:buFont typeface="Wingdings" pitchFamily="2" charset="2"/>
              <a:buAutoNum type="arabicPeriod"/>
            </a:pPr>
            <a:r>
              <a:rPr lang="en-GB" altLang="en-US" sz="2800" dirty="0"/>
              <a:t>Does assessment provide information about the individual or the institution?</a:t>
            </a:r>
          </a:p>
          <a:p>
            <a:pPr marL="355600" indent="-352425" eaLnBrk="1" hangingPunct="1">
              <a:lnSpc>
                <a:spcPct val="90000"/>
              </a:lnSpc>
              <a:buFont typeface="Wingdings" pitchFamily="2" charset="2"/>
              <a:buAutoNum type="arabicPeriod"/>
            </a:pPr>
            <a:r>
              <a:rPr lang="en-GB" altLang="en-US" sz="2800" dirty="0"/>
              <a:t>Is assessment for the teacher or the student, or both?</a:t>
            </a:r>
          </a:p>
          <a:p>
            <a:pPr marL="355600" indent="-352425" eaLnBrk="1" hangingPunct="1">
              <a:lnSpc>
                <a:spcPct val="90000"/>
              </a:lnSpc>
              <a:buFont typeface="Wingdings" pitchFamily="2" charset="2"/>
              <a:buAutoNum type="arabicPeriod"/>
            </a:pPr>
            <a:r>
              <a:rPr lang="en-GB" altLang="en-US" sz="2800" dirty="0">
                <a:cs typeface="Times New Roman" pitchFamily="18" charset="0"/>
              </a:rPr>
              <a:t>Should assessment reflect the learning process, or support it?</a:t>
            </a:r>
            <a:endParaRPr lang="en-GB" altLang="en-US" sz="2800" dirty="0"/>
          </a:p>
          <a:p>
            <a:pPr marL="355600" indent="-352425" eaLnBrk="1" hangingPunct="1">
              <a:lnSpc>
                <a:spcPct val="90000"/>
              </a:lnSpc>
            </a:pPr>
            <a:endParaRPr lang="en-GB" altLang="en-US" sz="2800" dirty="0"/>
          </a:p>
          <a:p>
            <a:pPr marL="355600" indent="-352425" eaLnBrk="1" hangingPunct="1">
              <a:lnSpc>
                <a:spcPct val="90000"/>
              </a:lnSpc>
            </a:pPr>
            <a:endParaRPr lang="en-GB" altLang="en-US" sz="2800" dirty="0"/>
          </a:p>
        </p:txBody>
      </p:sp>
    </p:spTree>
    <p:extLst>
      <p:ext uri="{BB962C8B-B14F-4D97-AF65-F5344CB8AC3E}">
        <p14:creationId xmlns:p14="http://schemas.microsoft.com/office/powerpoint/2010/main" val="3926793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0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70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70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70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a:t>Some key basic questions </a:t>
            </a:r>
            <a:r>
              <a:rPr lang="en-GB">
                <a:latin typeface="Garamond" pitchFamily="18" charset="0"/>
              </a:rPr>
              <a:t>…</a:t>
            </a:r>
            <a:endParaRPr lang="en-GB"/>
          </a:p>
        </p:txBody>
      </p:sp>
      <p:sp>
        <p:nvSpPr>
          <p:cNvPr id="38915" name="Rectangle 3"/>
          <p:cNvSpPr>
            <a:spLocks noGrp="1" noChangeArrowheads="1"/>
          </p:cNvSpPr>
          <p:nvPr>
            <p:ph type="body" idx="1"/>
          </p:nvPr>
        </p:nvSpPr>
        <p:spPr>
          <a:xfrm>
            <a:off x="1979712" y="2636912"/>
            <a:ext cx="4681016" cy="2880146"/>
          </a:xfrm>
        </p:spPr>
        <p:txBody>
          <a:bodyPr/>
          <a:lstStyle/>
          <a:p>
            <a:pPr eaLnBrk="1" hangingPunct="1"/>
            <a:r>
              <a:rPr lang="en-GB" dirty="0">
                <a:solidFill>
                  <a:srgbClr val="009999"/>
                </a:solidFill>
              </a:rPr>
              <a:t>Why</a:t>
            </a:r>
            <a:r>
              <a:rPr lang="en-GB" dirty="0"/>
              <a:t> do we assess?</a:t>
            </a:r>
          </a:p>
          <a:p>
            <a:pPr eaLnBrk="1" hangingPunct="1"/>
            <a:r>
              <a:rPr lang="en-GB" dirty="0">
                <a:solidFill>
                  <a:srgbClr val="009999"/>
                </a:solidFill>
              </a:rPr>
              <a:t>What</a:t>
            </a:r>
            <a:r>
              <a:rPr lang="en-GB" dirty="0"/>
              <a:t> do we assess?</a:t>
            </a:r>
          </a:p>
          <a:p>
            <a:pPr eaLnBrk="1" hangingPunct="1"/>
            <a:r>
              <a:rPr lang="en-GB" dirty="0">
                <a:solidFill>
                  <a:srgbClr val="009999"/>
                </a:solidFill>
              </a:rPr>
              <a:t>How</a:t>
            </a:r>
            <a:r>
              <a:rPr lang="en-GB" dirty="0"/>
              <a:t> do we assess?</a:t>
            </a:r>
          </a:p>
          <a:p>
            <a:pPr eaLnBrk="1" hangingPunct="1"/>
            <a:r>
              <a:rPr lang="en-GB" dirty="0">
                <a:solidFill>
                  <a:srgbClr val="009999"/>
                </a:solidFill>
              </a:rPr>
              <a:t>Who</a:t>
            </a:r>
            <a:r>
              <a:rPr lang="en-GB" dirty="0"/>
              <a:t> assesses?</a:t>
            </a:r>
          </a:p>
          <a:p>
            <a:pPr eaLnBrk="1" hangingPunct="1"/>
            <a:r>
              <a:rPr lang="en-GB" dirty="0">
                <a:solidFill>
                  <a:srgbClr val="009999"/>
                </a:solidFill>
              </a:rPr>
              <a:t>When</a:t>
            </a:r>
            <a:r>
              <a:rPr lang="en-GB" dirty="0"/>
              <a:t> do we assess?</a:t>
            </a:r>
          </a:p>
          <a:p>
            <a:pPr eaLnBrk="1" hangingPunct="1"/>
            <a:r>
              <a:rPr lang="en-GB" dirty="0">
                <a:solidFill>
                  <a:srgbClr val="009999"/>
                </a:solidFill>
              </a:rPr>
              <a:t>What do we do</a:t>
            </a:r>
            <a:r>
              <a:rPr lang="en-GB" dirty="0"/>
              <a:t> with the results?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1000"/>
                                        <p:tgtEl>
                                          <p:spTgt spid="38914"/>
                                        </p:tgtEl>
                                      </p:cBhvr>
                                    </p:animEffect>
                                    <p:anim calcmode="lin" valueType="num">
                                      <p:cBhvr>
                                        <p:cTn id="8" dur="1000" fill="hold"/>
                                        <p:tgtEl>
                                          <p:spTgt spid="38914"/>
                                        </p:tgtEl>
                                        <p:attrNameLst>
                                          <p:attrName>ppt_x</p:attrName>
                                        </p:attrNameLst>
                                      </p:cBhvr>
                                      <p:tavLst>
                                        <p:tav tm="0">
                                          <p:val>
                                            <p:strVal val="#ppt_x"/>
                                          </p:val>
                                        </p:tav>
                                        <p:tav tm="100000">
                                          <p:val>
                                            <p:strVal val="#ppt_x"/>
                                          </p:val>
                                        </p:tav>
                                      </p:tavLst>
                                    </p:anim>
                                    <p:anim calcmode="lin" valueType="num">
                                      <p:cBhvr>
                                        <p:cTn id="9" dur="898" decel="100000" fill="hold"/>
                                        <p:tgtEl>
                                          <p:spTgt spid="3891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891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8915">
                                            <p:txEl>
                                              <p:pRg st="0" end="0"/>
                                            </p:txEl>
                                          </p:spTgt>
                                        </p:tgtEl>
                                        <p:attrNameLst>
                                          <p:attrName>style.visibility</p:attrName>
                                        </p:attrNameLst>
                                      </p:cBhvr>
                                      <p:to>
                                        <p:strVal val="visible"/>
                                      </p:to>
                                    </p:set>
                                    <p:animEffect transition="in" filter="fade">
                                      <p:cBhvr>
                                        <p:cTn id="15" dur="1000"/>
                                        <p:tgtEl>
                                          <p:spTgt spid="38915">
                                            <p:txEl>
                                              <p:pRg st="0" end="0"/>
                                            </p:txEl>
                                          </p:spTgt>
                                        </p:tgtEl>
                                      </p:cBhvr>
                                    </p:animEffect>
                                    <p:anim calcmode="lin" valueType="num">
                                      <p:cBhvr>
                                        <p:cTn id="16"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891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891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8915">
                                            <p:txEl>
                                              <p:pRg st="1" end="1"/>
                                            </p:txEl>
                                          </p:spTgt>
                                        </p:tgtEl>
                                        <p:attrNameLst>
                                          <p:attrName>style.visibility</p:attrName>
                                        </p:attrNameLst>
                                      </p:cBhvr>
                                      <p:to>
                                        <p:strVal val="visible"/>
                                      </p:to>
                                    </p:set>
                                    <p:animEffect transition="in" filter="fade">
                                      <p:cBhvr>
                                        <p:cTn id="23" dur="1000"/>
                                        <p:tgtEl>
                                          <p:spTgt spid="38915">
                                            <p:txEl>
                                              <p:pRg st="1" end="1"/>
                                            </p:txEl>
                                          </p:spTgt>
                                        </p:tgtEl>
                                      </p:cBhvr>
                                    </p:animEffect>
                                    <p:anim calcmode="lin" valueType="num">
                                      <p:cBhvr>
                                        <p:cTn id="24"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891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891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8915">
                                            <p:txEl>
                                              <p:pRg st="2" end="2"/>
                                            </p:txEl>
                                          </p:spTgt>
                                        </p:tgtEl>
                                        <p:attrNameLst>
                                          <p:attrName>style.visibility</p:attrName>
                                        </p:attrNameLst>
                                      </p:cBhvr>
                                      <p:to>
                                        <p:strVal val="visible"/>
                                      </p:to>
                                    </p:set>
                                    <p:animEffect transition="in" filter="fade">
                                      <p:cBhvr>
                                        <p:cTn id="31" dur="1000"/>
                                        <p:tgtEl>
                                          <p:spTgt spid="38915">
                                            <p:txEl>
                                              <p:pRg st="2" end="2"/>
                                            </p:txEl>
                                          </p:spTgt>
                                        </p:tgtEl>
                                      </p:cBhvr>
                                    </p:animEffect>
                                    <p:anim calcmode="lin" valueType="num">
                                      <p:cBhvr>
                                        <p:cTn id="32"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891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891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8915">
                                            <p:txEl>
                                              <p:pRg st="3" end="3"/>
                                            </p:txEl>
                                          </p:spTgt>
                                        </p:tgtEl>
                                        <p:attrNameLst>
                                          <p:attrName>style.visibility</p:attrName>
                                        </p:attrNameLst>
                                      </p:cBhvr>
                                      <p:to>
                                        <p:strVal val="visible"/>
                                      </p:to>
                                    </p:set>
                                    <p:animEffect transition="in" filter="fade">
                                      <p:cBhvr>
                                        <p:cTn id="39" dur="1000"/>
                                        <p:tgtEl>
                                          <p:spTgt spid="38915">
                                            <p:txEl>
                                              <p:pRg st="3" end="3"/>
                                            </p:txEl>
                                          </p:spTgt>
                                        </p:tgtEl>
                                      </p:cBhvr>
                                    </p:animEffect>
                                    <p:anim calcmode="lin" valueType="num">
                                      <p:cBhvr>
                                        <p:cTn id="40" dur="1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8915">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891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8915">
                                            <p:txEl>
                                              <p:pRg st="4" end="4"/>
                                            </p:txEl>
                                          </p:spTgt>
                                        </p:tgtEl>
                                        <p:attrNameLst>
                                          <p:attrName>style.visibility</p:attrName>
                                        </p:attrNameLst>
                                      </p:cBhvr>
                                      <p:to>
                                        <p:strVal val="visible"/>
                                      </p:to>
                                    </p:set>
                                    <p:animEffect transition="in" filter="fade">
                                      <p:cBhvr>
                                        <p:cTn id="47" dur="1000"/>
                                        <p:tgtEl>
                                          <p:spTgt spid="38915">
                                            <p:txEl>
                                              <p:pRg st="4" end="4"/>
                                            </p:txEl>
                                          </p:spTgt>
                                        </p:tgtEl>
                                      </p:cBhvr>
                                    </p:animEffect>
                                    <p:anim calcmode="lin" valueType="num">
                                      <p:cBhvr>
                                        <p:cTn id="48" dur="1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38915">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3891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8915">
                                            <p:txEl>
                                              <p:pRg st="5" end="5"/>
                                            </p:txEl>
                                          </p:spTgt>
                                        </p:tgtEl>
                                        <p:attrNameLst>
                                          <p:attrName>style.visibility</p:attrName>
                                        </p:attrNameLst>
                                      </p:cBhvr>
                                      <p:to>
                                        <p:strVal val="visible"/>
                                      </p:to>
                                    </p:set>
                                    <p:animEffect transition="in" filter="fade">
                                      <p:cBhvr>
                                        <p:cTn id="55" dur="1000"/>
                                        <p:tgtEl>
                                          <p:spTgt spid="38915">
                                            <p:txEl>
                                              <p:pRg st="5" end="5"/>
                                            </p:txEl>
                                          </p:spTgt>
                                        </p:tgtEl>
                                      </p:cBhvr>
                                    </p:animEffect>
                                    <p:anim calcmode="lin" valueType="num">
                                      <p:cBhvr>
                                        <p:cTn id="56" dur="10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38915">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38915">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76375" y="404813"/>
            <a:ext cx="8229600" cy="1143000"/>
          </a:xfrm>
        </p:spPr>
        <p:txBody>
          <a:bodyPr/>
          <a:lstStyle/>
          <a:p>
            <a:pPr eaLnBrk="1" hangingPunct="1"/>
            <a:r>
              <a:rPr lang="en-GB"/>
              <a:t>Why do we assess?</a:t>
            </a:r>
          </a:p>
        </p:txBody>
      </p:sp>
      <p:sp>
        <p:nvSpPr>
          <p:cNvPr id="39939" name="Rectangle 3"/>
          <p:cNvSpPr>
            <a:spLocks noGrp="1" noChangeArrowheads="1"/>
          </p:cNvSpPr>
          <p:nvPr>
            <p:ph type="body" idx="1"/>
          </p:nvPr>
        </p:nvSpPr>
        <p:spPr>
          <a:xfrm>
            <a:off x="1187624" y="2060848"/>
            <a:ext cx="6825952" cy="4105175"/>
          </a:xfrm>
        </p:spPr>
        <p:txBody>
          <a:bodyPr/>
          <a:lstStyle/>
          <a:p>
            <a:pPr eaLnBrk="1" hangingPunct="1">
              <a:buFont typeface="Arial" panose="020B0604020202020204" pitchFamily="34" charset="0"/>
              <a:buChar char="•"/>
            </a:pPr>
            <a:r>
              <a:rPr lang="en-GB" dirty="0"/>
              <a:t>Think of the various times when you assess your students (or when you were assessed as a student).</a:t>
            </a:r>
          </a:p>
          <a:p>
            <a:pPr eaLnBrk="1" hangingPunct="1">
              <a:buFont typeface="Arial" panose="020B0604020202020204" pitchFamily="34" charset="0"/>
              <a:buChar char="•"/>
            </a:pPr>
            <a:endParaRPr lang="en-GB" dirty="0"/>
          </a:p>
          <a:p>
            <a:pPr eaLnBrk="1" hangingPunct="1">
              <a:buFont typeface="Arial" panose="020B0604020202020204" pitchFamily="34" charset="0"/>
              <a:buChar char="•"/>
            </a:pPr>
            <a:r>
              <a:rPr lang="en-GB" dirty="0"/>
              <a:t>Why are you assessing them?  (Or why were you assessed?)  Do these change?</a:t>
            </a:r>
          </a:p>
          <a:p>
            <a:pPr eaLnBrk="1" hangingPunct="1">
              <a:buFont typeface="Arial" panose="020B0604020202020204" pitchFamily="34" charset="0"/>
              <a:buChar char="•"/>
            </a:pPr>
            <a:endParaRPr lang="en-GB" dirty="0"/>
          </a:p>
          <a:p>
            <a:pPr eaLnBrk="1" hangingPunct="1">
              <a:buFont typeface="Arial" panose="020B0604020202020204" pitchFamily="34" charset="0"/>
              <a:buChar char="•"/>
            </a:pPr>
            <a:r>
              <a:rPr lang="en-GB" dirty="0"/>
              <a:t>What are the purposes?</a:t>
            </a:r>
          </a:p>
          <a:p>
            <a:pPr eaLnBrk="1" hangingPunct="1">
              <a:buFont typeface="Arial" panose="020B0604020202020204" pitchFamily="34" charset="0"/>
              <a:buChar char="•"/>
            </a:pPr>
            <a:endParaRPr lang="en-GB" dirty="0"/>
          </a:p>
          <a:p>
            <a:pPr eaLnBrk="1" hangingPunct="1">
              <a:buFont typeface="Arial" panose="020B0604020202020204" pitchFamily="34" charset="0"/>
              <a:buChar char="•"/>
            </a:pPr>
            <a:r>
              <a:rPr lang="en-GB" dirty="0"/>
              <a:t>What are we doing when we assess?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0"/>
                                        <p:tgtEl>
                                          <p:spTgt spid="39939">
                                            <p:txEl>
                                              <p:pRg st="0" end="0"/>
                                            </p:txEl>
                                          </p:spTgt>
                                        </p:tgtEl>
                                      </p:cBhvr>
                                    </p:animEffect>
                                    <p:anim calcmode="lin" valueType="num">
                                      <p:cBhvr>
                                        <p:cTn id="8"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39">
                                            <p:txEl>
                                              <p:pRg st="2" end="2"/>
                                            </p:txEl>
                                          </p:spTgt>
                                        </p:tgtEl>
                                        <p:attrNameLst>
                                          <p:attrName>style.visibility</p:attrName>
                                        </p:attrNameLst>
                                      </p:cBhvr>
                                      <p:to>
                                        <p:strVal val="visible"/>
                                      </p:to>
                                    </p:set>
                                    <p:animEffect transition="in" filter="fade">
                                      <p:cBhvr>
                                        <p:cTn id="14" dur="1000"/>
                                        <p:tgtEl>
                                          <p:spTgt spid="39939">
                                            <p:txEl>
                                              <p:pRg st="2" end="2"/>
                                            </p:txEl>
                                          </p:spTgt>
                                        </p:tgtEl>
                                      </p:cBhvr>
                                    </p:animEffect>
                                    <p:anim calcmode="lin" valueType="num">
                                      <p:cBhvr>
                                        <p:cTn id="15"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99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939">
                                            <p:txEl>
                                              <p:pRg st="4" end="4"/>
                                            </p:txEl>
                                          </p:spTgt>
                                        </p:tgtEl>
                                        <p:attrNameLst>
                                          <p:attrName>style.visibility</p:attrName>
                                        </p:attrNameLst>
                                      </p:cBhvr>
                                      <p:to>
                                        <p:strVal val="visible"/>
                                      </p:to>
                                    </p:set>
                                    <p:animEffect transition="in" filter="fade">
                                      <p:cBhvr>
                                        <p:cTn id="21" dur="1000"/>
                                        <p:tgtEl>
                                          <p:spTgt spid="39939">
                                            <p:txEl>
                                              <p:pRg st="4" end="4"/>
                                            </p:txEl>
                                          </p:spTgt>
                                        </p:tgtEl>
                                      </p:cBhvr>
                                    </p:animEffect>
                                    <p:anim calcmode="lin" valueType="num">
                                      <p:cBhvr>
                                        <p:cTn id="22" dur="10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99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939">
                                            <p:txEl>
                                              <p:pRg st="6" end="6"/>
                                            </p:txEl>
                                          </p:spTgt>
                                        </p:tgtEl>
                                        <p:attrNameLst>
                                          <p:attrName>style.visibility</p:attrName>
                                        </p:attrNameLst>
                                      </p:cBhvr>
                                      <p:to>
                                        <p:strVal val="visible"/>
                                      </p:to>
                                    </p:set>
                                    <p:animEffect transition="in" filter="fade">
                                      <p:cBhvr>
                                        <p:cTn id="28" dur="1000"/>
                                        <p:tgtEl>
                                          <p:spTgt spid="39939">
                                            <p:txEl>
                                              <p:pRg st="6" end="6"/>
                                            </p:txEl>
                                          </p:spTgt>
                                        </p:tgtEl>
                                      </p:cBhvr>
                                    </p:animEffect>
                                    <p:anim calcmode="lin" valueType="num">
                                      <p:cBhvr>
                                        <p:cTn id="29" dur="1000" fill="hold"/>
                                        <p:tgtEl>
                                          <p:spTgt spid="3993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993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a:t>A</a:t>
            </a:r>
            <a:r>
              <a:rPr lang="en-GB">
                <a:solidFill>
                  <a:srgbClr val="FF9933"/>
                </a:solidFill>
              </a:rPr>
              <a:t> </a:t>
            </a:r>
            <a:r>
              <a:rPr lang="en-GB"/>
              <a:t>working definition </a:t>
            </a:r>
            <a:r>
              <a:rPr lang="en-GB">
                <a:latin typeface="Garamond" pitchFamily="18" charset="0"/>
              </a:rPr>
              <a:t>…</a:t>
            </a:r>
            <a:endParaRPr lang="en-GB"/>
          </a:p>
        </p:txBody>
      </p:sp>
      <p:sp>
        <p:nvSpPr>
          <p:cNvPr id="37891" name="Rectangle 3"/>
          <p:cNvSpPr>
            <a:spLocks noGrp="1" noChangeArrowheads="1"/>
          </p:cNvSpPr>
          <p:nvPr>
            <p:ph type="body" idx="1"/>
          </p:nvPr>
        </p:nvSpPr>
        <p:spPr>
          <a:xfrm>
            <a:off x="827584" y="2852936"/>
            <a:ext cx="7416750" cy="2664569"/>
          </a:xfrm>
        </p:spPr>
        <p:txBody>
          <a:bodyPr/>
          <a:lstStyle/>
          <a:p>
            <a:pPr marL="0" indent="0" eaLnBrk="1" hangingPunct="1"/>
            <a:r>
              <a:rPr lang="en-GB" dirty="0">
                <a:solidFill>
                  <a:srgbClr val="009999"/>
                </a:solidFill>
              </a:rPr>
              <a:t>Assessment is about obtaining</a:t>
            </a:r>
            <a:r>
              <a:rPr lang="en-GB" dirty="0"/>
              <a:t> and </a:t>
            </a:r>
            <a:r>
              <a:rPr lang="en-GB" dirty="0">
                <a:solidFill>
                  <a:srgbClr val="009999"/>
                </a:solidFill>
              </a:rPr>
              <a:t>interpreting evidence</a:t>
            </a:r>
            <a:r>
              <a:rPr lang="en-GB" dirty="0"/>
              <a:t> about the achievement of learners to help someone make </a:t>
            </a:r>
            <a:r>
              <a:rPr lang="en-GB" dirty="0">
                <a:solidFill>
                  <a:srgbClr val="009999"/>
                </a:solidFill>
              </a:rPr>
              <a:t>decisions</a:t>
            </a:r>
            <a:r>
              <a:rPr lang="en-GB" dirty="0"/>
              <a:t> about those learners and/or the teaching and learning process</a:t>
            </a:r>
          </a:p>
          <a:p>
            <a:pPr marL="0" indent="0" eaLnBrk="1" hangingPunct="1"/>
            <a:endParaRPr lang="en-GB" dirty="0"/>
          </a:p>
          <a:p>
            <a:pPr marL="0" indent="0" eaLnBrk="1" hangingPunct="1"/>
            <a:r>
              <a:rPr lang="en-GB" dirty="0">
                <a:solidFill>
                  <a:schemeClr val="folHlink"/>
                </a:solidFill>
              </a:rPr>
              <a:t>(</a:t>
            </a:r>
            <a:r>
              <a:rPr lang="en-GB" dirty="0">
                <a:solidFill>
                  <a:srgbClr val="009999"/>
                </a:solidFill>
              </a:rPr>
              <a:t>Evaluation</a:t>
            </a:r>
            <a:r>
              <a:rPr lang="en-GB" dirty="0"/>
              <a:t> is broader than assessment)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Effect transition="in" filter="dissolve">
                                      <p:cBhvr>
                                        <p:cTn id="12" dur="500"/>
                                        <p:tgtEl>
                                          <p:spTgt spid="378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dissolve">
                                      <p:cBhvr>
                                        <p:cTn id="17" dur="5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dirty="0"/>
              <a:t>A caveat</a:t>
            </a:r>
          </a:p>
        </p:txBody>
      </p:sp>
      <p:sp>
        <p:nvSpPr>
          <p:cNvPr id="53251" name="Rectangle 3"/>
          <p:cNvSpPr>
            <a:spLocks noGrp="1" noChangeArrowheads="1"/>
          </p:cNvSpPr>
          <p:nvPr>
            <p:ph type="body" idx="1"/>
          </p:nvPr>
        </p:nvSpPr>
        <p:spPr>
          <a:xfrm>
            <a:off x="539552" y="2852936"/>
            <a:ext cx="7772400" cy="2376214"/>
          </a:xfrm>
        </p:spPr>
        <p:txBody>
          <a:bodyPr/>
          <a:lstStyle/>
          <a:p>
            <a:pPr eaLnBrk="1" hangingPunct="1">
              <a:lnSpc>
                <a:spcPct val="90000"/>
              </a:lnSpc>
            </a:pPr>
            <a:r>
              <a:rPr lang="en-GB" sz="2800" dirty="0"/>
              <a:t>	‘</a:t>
            </a:r>
            <a:r>
              <a:rPr lang="en-GB" sz="2800" dirty="0">
                <a:solidFill>
                  <a:srgbClr val="009999"/>
                </a:solidFill>
              </a:rPr>
              <a:t>Assessment</a:t>
            </a:r>
            <a:r>
              <a:rPr lang="en-GB" sz="2800" dirty="0"/>
              <a:t>’ is </a:t>
            </a:r>
            <a:r>
              <a:rPr lang="en-GB" sz="2800" dirty="0">
                <a:solidFill>
                  <a:srgbClr val="009999"/>
                </a:solidFill>
              </a:rPr>
              <a:t>NOT</a:t>
            </a:r>
            <a:r>
              <a:rPr lang="en-GB" sz="2800" dirty="0"/>
              <a:t> the same as ‘</a:t>
            </a:r>
            <a:r>
              <a:rPr lang="en-GB" sz="2800" dirty="0">
                <a:solidFill>
                  <a:srgbClr val="009999"/>
                </a:solidFill>
              </a:rPr>
              <a:t>examining</a:t>
            </a:r>
            <a:r>
              <a:rPr lang="en-GB" sz="2800" dirty="0"/>
              <a:t>’ or ‘</a:t>
            </a:r>
            <a:r>
              <a:rPr lang="en-GB" sz="2800" dirty="0">
                <a:solidFill>
                  <a:srgbClr val="009999"/>
                </a:solidFill>
              </a:rPr>
              <a:t>testing</a:t>
            </a:r>
            <a:r>
              <a:rPr lang="en-GB" sz="2800" dirty="0"/>
              <a:t>’.</a:t>
            </a:r>
          </a:p>
          <a:p>
            <a:pPr eaLnBrk="1" hangingPunct="1">
              <a:lnSpc>
                <a:spcPct val="90000"/>
              </a:lnSpc>
            </a:pPr>
            <a:endParaRPr lang="en-GB" sz="2800" dirty="0"/>
          </a:p>
          <a:p>
            <a:pPr eaLnBrk="1" hangingPunct="1">
              <a:lnSpc>
                <a:spcPct val="90000"/>
              </a:lnSpc>
            </a:pPr>
            <a:r>
              <a:rPr lang="en-GB" sz="2800" dirty="0"/>
              <a:t>	They are just particular forms of assessment.</a:t>
            </a:r>
          </a:p>
          <a:p>
            <a:pPr eaLnBrk="1" hangingPunct="1">
              <a:lnSpc>
                <a:spcPct val="90000"/>
              </a:lnSpc>
            </a:pPr>
            <a:r>
              <a:rPr lang="en-GB" sz="2800" dirty="0"/>
              <a:t>	‘</a:t>
            </a:r>
            <a:r>
              <a:rPr lang="en-GB" sz="2800" dirty="0">
                <a:solidFill>
                  <a:srgbClr val="009999"/>
                </a:solidFill>
              </a:rPr>
              <a:t>Assessment</a:t>
            </a:r>
            <a:r>
              <a:rPr lang="en-GB" sz="2800" dirty="0"/>
              <a:t>’ is not the same as ‘</a:t>
            </a:r>
            <a:r>
              <a:rPr lang="en-GB" sz="2800" dirty="0">
                <a:solidFill>
                  <a:srgbClr val="009999"/>
                </a:solidFill>
              </a:rPr>
              <a:t>evaluation</a:t>
            </a:r>
            <a:r>
              <a:rPr lang="en-GB" sz="28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1000"/>
                                        <p:tgtEl>
                                          <p:spTgt spid="53251">
                                            <p:txEl>
                                              <p:pRg st="0" end="0"/>
                                            </p:txEl>
                                          </p:spTgt>
                                        </p:tgtEl>
                                      </p:cBhvr>
                                    </p:animEffect>
                                    <p:anim calcmode="lin" valueType="num">
                                      <p:cBhvr>
                                        <p:cTn id="8" dur="10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3251">
                                            <p:txEl>
                                              <p:pRg st="2" end="2"/>
                                            </p:txEl>
                                          </p:spTgt>
                                        </p:tgtEl>
                                        <p:attrNameLst>
                                          <p:attrName>style.visibility</p:attrName>
                                        </p:attrNameLst>
                                      </p:cBhvr>
                                      <p:to>
                                        <p:strVal val="visible"/>
                                      </p:to>
                                    </p:set>
                                    <p:animEffect transition="in" filter="fade">
                                      <p:cBhvr>
                                        <p:cTn id="14" dur="1000"/>
                                        <p:tgtEl>
                                          <p:spTgt spid="53251">
                                            <p:txEl>
                                              <p:pRg st="2" end="2"/>
                                            </p:txEl>
                                          </p:spTgt>
                                        </p:tgtEl>
                                      </p:cBhvr>
                                    </p:animEffect>
                                    <p:anim calcmode="lin" valueType="num">
                                      <p:cBhvr>
                                        <p:cTn id="15" dur="10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32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3251">
                                            <p:txEl>
                                              <p:pRg st="3" end="3"/>
                                            </p:txEl>
                                          </p:spTgt>
                                        </p:tgtEl>
                                        <p:attrNameLst>
                                          <p:attrName>style.visibility</p:attrName>
                                        </p:attrNameLst>
                                      </p:cBhvr>
                                      <p:to>
                                        <p:strVal val="visible"/>
                                      </p:to>
                                    </p:set>
                                    <p:animEffect transition="in" filter="fade">
                                      <p:cBhvr>
                                        <p:cTn id="21" dur="1000"/>
                                        <p:tgtEl>
                                          <p:spTgt spid="53251">
                                            <p:txEl>
                                              <p:pRg st="3" end="3"/>
                                            </p:txEl>
                                          </p:spTgt>
                                        </p:tgtEl>
                                      </p:cBhvr>
                                    </p:animEffect>
                                    <p:anim calcmode="lin" valueType="num">
                                      <p:cBhvr>
                                        <p:cTn id="22" dur="10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325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dirty="0"/>
              <a:t>Assessment and Evaluation</a:t>
            </a:r>
            <a:endParaRPr lang="en-US" dirty="0"/>
          </a:p>
        </p:txBody>
      </p:sp>
      <p:sp>
        <p:nvSpPr>
          <p:cNvPr id="13315" name="Rectangle 3"/>
          <p:cNvSpPr>
            <a:spLocks noGrp="1" noChangeArrowheads="1"/>
          </p:cNvSpPr>
          <p:nvPr>
            <p:ph type="body" idx="1"/>
          </p:nvPr>
        </p:nvSpPr>
        <p:spPr>
          <a:xfrm>
            <a:off x="971600" y="2276872"/>
            <a:ext cx="7056710" cy="4114800"/>
          </a:xfrm>
        </p:spPr>
        <p:txBody>
          <a:bodyPr/>
          <a:lstStyle/>
          <a:p>
            <a:pPr marL="0" indent="14288" eaLnBrk="1" hangingPunct="1"/>
            <a:r>
              <a:rPr lang="en-GB" dirty="0"/>
              <a:t>We </a:t>
            </a:r>
            <a:r>
              <a:rPr lang="en-GB" dirty="0">
                <a:solidFill>
                  <a:srgbClr val="009999"/>
                </a:solidFill>
              </a:rPr>
              <a:t>measure</a:t>
            </a:r>
            <a:r>
              <a:rPr lang="en-GB" dirty="0"/>
              <a:t> distance, we </a:t>
            </a:r>
            <a:r>
              <a:rPr lang="en-GB" dirty="0">
                <a:solidFill>
                  <a:srgbClr val="009999"/>
                </a:solidFill>
              </a:rPr>
              <a:t>assess</a:t>
            </a:r>
            <a:r>
              <a:rPr lang="en-GB" dirty="0"/>
              <a:t> learning, and we </a:t>
            </a:r>
            <a:r>
              <a:rPr lang="en-GB" dirty="0">
                <a:solidFill>
                  <a:srgbClr val="009999"/>
                </a:solidFill>
              </a:rPr>
              <a:t>evaluate</a:t>
            </a:r>
            <a:r>
              <a:rPr lang="en-GB" dirty="0"/>
              <a:t> results in terms of some set of criteria  </a:t>
            </a:r>
          </a:p>
          <a:p>
            <a:pPr marL="0" indent="14288" eaLnBrk="1" hangingPunct="1"/>
            <a:endParaRPr lang="en-GB" dirty="0"/>
          </a:p>
          <a:p>
            <a:pPr marL="0" indent="14288" eaLnBrk="1" hangingPunct="1"/>
            <a:r>
              <a:rPr lang="en-GB" dirty="0"/>
              <a:t>Perhaps </a:t>
            </a:r>
            <a:r>
              <a:rPr lang="en-GB" dirty="0">
                <a:solidFill>
                  <a:srgbClr val="009999"/>
                </a:solidFill>
              </a:rPr>
              <a:t>assessment</a:t>
            </a:r>
            <a:r>
              <a:rPr lang="en-GB" dirty="0"/>
              <a:t> is more about </a:t>
            </a:r>
            <a:r>
              <a:rPr lang="en-GB" dirty="0">
                <a:solidFill>
                  <a:srgbClr val="009999"/>
                </a:solidFill>
              </a:rPr>
              <a:t>collecting data </a:t>
            </a:r>
            <a:r>
              <a:rPr lang="en-GB" dirty="0"/>
              <a:t>… and </a:t>
            </a:r>
            <a:r>
              <a:rPr lang="en-GB" dirty="0">
                <a:solidFill>
                  <a:srgbClr val="009999"/>
                </a:solidFill>
              </a:rPr>
              <a:t>evaluation</a:t>
            </a:r>
            <a:r>
              <a:rPr lang="en-GB" dirty="0"/>
              <a:t> is about </a:t>
            </a:r>
            <a:r>
              <a:rPr lang="en-GB" dirty="0">
                <a:solidFill>
                  <a:srgbClr val="009999"/>
                </a:solidFill>
              </a:rPr>
              <a:t>interpreting it. </a:t>
            </a:r>
            <a:endParaRPr lang="en-GB" dirty="0"/>
          </a:p>
          <a:p>
            <a:pPr marL="0" indent="14288" eaLnBrk="1" hangingPunct="1"/>
            <a:endParaRPr lang="en-GB" dirty="0"/>
          </a:p>
          <a:p>
            <a:pPr marL="0" indent="14288" eaLnBrk="1" hangingPunct="1"/>
            <a:r>
              <a:rPr lang="en-GB" dirty="0"/>
              <a:t>Whilst these terms are connected they also have different and distinct functions and purposes.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dirty="0"/>
              <a:t>Obtaining evidence</a:t>
            </a:r>
          </a:p>
        </p:txBody>
      </p:sp>
      <p:sp>
        <p:nvSpPr>
          <p:cNvPr id="59395" name="Rectangle 3"/>
          <p:cNvSpPr>
            <a:spLocks noGrp="1" noChangeArrowheads="1"/>
          </p:cNvSpPr>
          <p:nvPr>
            <p:ph type="body" idx="1"/>
          </p:nvPr>
        </p:nvSpPr>
        <p:spPr>
          <a:xfrm>
            <a:off x="1115616" y="2276872"/>
            <a:ext cx="6335935" cy="3888134"/>
          </a:xfrm>
        </p:spPr>
        <p:txBody>
          <a:bodyPr/>
          <a:lstStyle/>
          <a:p>
            <a:pPr marL="0" indent="0" eaLnBrk="1" hangingPunct="1"/>
            <a:r>
              <a:rPr lang="en-GB" dirty="0"/>
              <a:t>Make a list of all the ways you can think of for obtaining evidence about students’ achievement.</a:t>
            </a:r>
          </a:p>
          <a:p>
            <a:pPr eaLnBrk="1" hangingPunct="1">
              <a:buFont typeface="Arial" panose="020B0604020202020204" pitchFamily="34" charset="0"/>
              <a:buChar char="•"/>
            </a:pPr>
            <a:r>
              <a:rPr lang="en-GB" dirty="0"/>
              <a:t>Some ways are ‘formal’ – separate from the everyday practice of the classroom;</a:t>
            </a:r>
          </a:p>
          <a:p>
            <a:pPr eaLnBrk="1" hangingPunct="1">
              <a:buFont typeface="Arial" panose="020B0604020202020204" pitchFamily="34" charset="0"/>
              <a:buChar char="•"/>
            </a:pPr>
            <a:r>
              <a:rPr lang="en-GB" dirty="0"/>
              <a:t>Some ways are ‘informal’ – part of the teaching and learning activities of the classroom.</a:t>
            </a:r>
          </a:p>
          <a:p>
            <a:pPr marL="0" indent="0" eaLnBrk="1" hangingPunct="1"/>
            <a:r>
              <a:rPr lang="en-GB" dirty="0"/>
              <a:t>Can you divide your list into formal and informal ways of assessing?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anim calcmode="lin" valueType="num">
                                      <p:cBhvr>
                                        <p:cTn id="8"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3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9395">
                                            <p:txEl>
                                              <p:pRg st="1" end="1"/>
                                            </p:txEl>
                                          </p:spTgt>
                                        </p:tgtEl>
                                        <p:attrNameLst>
                                          <p:attrName>style.visibility</p:attrName>
                                        </p:attrNameLst>
                                      </p:cBhvr>
                                      <p:to>
                                        <p:strVal val="visible"/>
                                      </p:to>
                                    </p:set>
                                    <p:animEffect transition="in" filter="fade">
                                      <p:cBhvr>
                                        <p:cTn id="14" dur="1000"/>
                                        <p:tgtEl>
                                          <p:spTgt spid="59395">
                                            <p:txEl>
                                              <p:pRg st="1" end="1"/>
                                            </p:txEl>
                                          </p:spTgt>
                                        </p:tgtEl>
                                      </p:cBhvr>
                                    </p:animEffect>
                                    <p:anim calcmode="lin" valueType="num">
                                      <p:cBhvr>
                                        <p:cTn id="15" dur="1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93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9395">
                                            <p:txEl>
                                              <p:pRg st="2" end="2"/>
                                            </p:txEl>
                                          </p:spTgt>
                                        </p:tgtEl>
                                        <p:attrNameLst>
                                          <p:attrName>style.visibility</p:attrName>
                                        </p:attrNameLst>
                                      </p:cBhvr>
                                      <p:to>
                                        <p:strVal val="visible"/>
                                      </p:to>
                                    </p:set>
                                    <p:animEffect transition="in" filter="fade">
                                      <p:cBhvr>
                                        <p:cTn id="21" dur="1000"/>
                                        <p:tgtEl>
                                          <p:spTgt spid="59395">
                                            <p:txEl>
                                              <p:pRg st="2" end="2"/>
                                            </p:txEl>
                                          </p:spTgt>
                                        </p:tgtEl>
                                      </p:cBhvr>
                                    </p:animEffect>
                                    <p:anim calcmode="lin" valueType="num">
                                      <p:cBhvr>
                                        <p:cTn id="22" dur="1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93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9395">
                                            <p:txEl>
                                              <p:pRg st="3" end="3"/>
                                            </p:txEl>
                                          </p:spTgt>
                                        </p:tgtEl>
                                        <p:attrNameLst>
                                          <p:attrName>style.visibility</p:attrName>
                                        </p:attrNameLst>
                                      </p:cBhvr>
                                      <p:to>
                                        <p:strVal val="visible"/>
                                      </p:to>
                                    </p:set>
                                    <p:animEffect transition="in" filter="fade">
                                      <p:cBhvr>
                                        <p:cTn id="28" dur="1000"/>
                                        <p:tgtEl>
                                          <p:spTgt spid="59395">
                                            <p:txEl>
                                              <p:pRg st="3" end="3"/>
                                            </p:txEl>
                                          </p:spTgt>
                                        </p:tgtEl>
                                      </p:cBhvr>
                                    </p:animEffect>
                                    <p:anim calcmode="lin" valueType="num">
                                      <p:cBhvr>
                                        <p:cTn id="29" dur="10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939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GB"/>
              <a:t>Interpreting the evidence</a:t>
            </a:r>
          </a:p>
        </p:txBody>
      </p:sp>
      <p:sp>
        <p:nvSpPr>
          <p:cNvPr id="60419" name="Rectangle 3"/>
          <p:cNvSpPr>
            <a:spLocks noGrp="1" noChangeArrowheads="1"/>
          </p:cNvSpPr>
          <p:nvPr>
            <p:ph type="body" idx="1"/>
          </p:nvPr>
        </p:nvSpPr>
        <p:spPr>
          <a:xfrm>
            <a:off x="1259632" y="2636912"/>
            <a:ext cx="6048672" cy="3240360"/>
          </a:xfrm>
        </p:spPr>
        <p:txBody>
          <a:bodyPr/>
          <a:lstStyle/>
          <a:p>
            <a:pPr eaLnBrk="1" hangingPunct="1"/>
            <a:r>
              <a:rPr lang="en-GB" dirty="0"/>
              <a:t>	What difficulties might there be in interpreting what the evidence tells us about the learners and their achievements?</a:t>
            </a:r>
          </a:p>
          <a:p>
            <a:pPr eaLnBrk="1" hangingPunct="1"/>
            <a:r>
              <a:rPr lang="en-GB" dirty="0"/>
              <a:t>	</a:t>
            </a:r>
          </a:p>
          <a:p>
            <a:pPr eaLnBrk="1" hangingPunct="1"/>
            <a:r>
              <a:rPr lang="en-GB" dirty="0"/>
              <a:t>	How might we ensure that our interpretations are ‘correct’?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2000"/>
                                        <p:tgtEl>
                                          <p:spTgt spid="60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0" end="0"/>
                                            </p:txEl>
                                          </p:spTgt>
                                        </p:tgtEl>
                                        <p:attrNameLst>
                                          <p:attrName>style.visibility</p:attrName>
                                        </p:attrNameLst>
                                      </p:cBhvr>
                                      <p:to>
                                        <p:strVal val="visible"/>
                                      </p:to>
                                    </p:set>
                                    <p:animEffect transition="in" filter="fade">
                                      <p:cBhvr>
                                        <p:cTn id="12" dur="2000"/>
                                        <p:tgtEl>
                                          <p:spTgt spid="604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fade">
                                      <p:cBhvr>
                                        <p:cTn id="17" dur="200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GB" dirty="0"/>
              <a:t>Making decisions</a:t>
            </a:r>
          </a:p>
        </p:txBody>
      </p:sp>
      <p:sp>
        <p:nvSpPr>
          <p:cNvPr id="61443" name="Rectangle 3"/>
          <p:cNvSpPr>
            <a:spLocks noGrp="1" noChangeArrowheads="1"/>
          </p:cNvSpPr>
          <p:nvPr>
            <p:ph type="body" idx="1"/>
          </p:nvPr>
        </p:nvSpPr>
        <p:spPr>
          <a:xfrm>
            <a:off x="684213" y="2205038"/>
            <a:ext cx="7772400" cy="4114800"/>
          </a:xfrm>
        </p:spPr>
        <p:txBody>
          <a:bodyPr/>
          <a:lstStyle/>
          <a:p>
            <a:pPr eaLnBrk="1" hangingPunct="1"/>
            <a:r>
              <a:rPr lang="en-GB"/>
              <a:t>	What sort of decisions might be informed by assessment data?</a:t>
            </a:r>
          </a:p>
          <a:p>
            <a:pPr eaLnBrk="1" hangingPunct="1"/>
            <a:r>
              <a:rPr lang="en-GB"/>
              <a:t>	(Think about decisions at different levels: individuals, classes, schools and wider society.)</a:t>
            </a:r>
          </a:p>
          <a:p>
            <a:pPr eaLnBrk="1" hangingPunct="1"/>
            <a:endParaRPr lang="en-GB"/>
          </a:p>
          <a:p>
            <a:pPr eaLnBrk="1" hangingPunct="1"/>
            <a:r>
              <a:rPr lang="en-GB"/>
              <a:t>	Who makes these decisions and how do they use the assessment data to make them?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61442"/>
                                        </p:tgtEl>
                                        <p:attrNameLst>
                                          <p:attrName>style.visibility</p:attrName>
                                        </p:attrNameLst>
                                      </p:cBhvr>
                                      <p:to>
                                        <p:strVal val="visible"/>
                                      </p:to>
                                    </p:set>
                                    <p:animEffect transition="in" filter="fade">
                                      <p:cBhvr>
                                        <p:cTn id="7" dur="600">
                                          <p:stCondLst>
                                            <p:cond delay="0"/>
                                          </p:stCondLst>
                                        </p:cTn>
                                        <p:tgtEl>
                                          <p:spTgt spid="61442"/>
                                        </p:tgtEl>
                                      </p:cBhvr>
                                    </p:animEffect>
                                    <p:anim calcmode="lin" valueType="num">
                                      <p:cBhvr>
                                        <p:cTn id="8" dur="600" fill="hold">
                                          <p:stCondLst>
                                            <p:cond delay="0"/>
                                          </p:stCondLst>
                                        </p:cTn>
                                        <p:tgtEl>
                                          <p:spTgt spid="6144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6144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6144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61443">
                                            <p:txEl>
                                              <p:pRg st="0" end="0"/>
                                            </p:txEl>
                                          </p:spTgt>
                                        </p:tgtEl>
                                        <p:attrNameLst>
                                          <p:attrName>style.visibility</p:attrName>
                                        </p:attrNameLst>
                                      </p:cBhvr>
                                      <p:to>
                                        <p:strVal val="visible"/>
                                      </p:to>
                                    </p:set>
                                    <p:animEffect transition="in" filter="slide(fromBottom)">
                                      <p:cBhvr>
                                        <p:cTn id="15" dur="500">
                                          <p:stCondLst>
                                            <p:cond delay="0"/>
                                          </p:stCondLst>
                                        </p:cTn>
                                        <p:tgtEl>
                                          <p:spTgt spid="6144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1443">
                                            <p:txEl>
                                              <p:pRg st="1" end="1"/>
                                            </p:txEl>
                                          </p:spTgt>
                                        </p:tgtEl>
                                        <p:attrNameLst>
                                          <p:attrName>style.visibility</p:attrName>
                                        </p:attrNameLst>
                                      </p:cBhvr>
                                      <p:to>
                                        <p:strVal val="visible"/>
                                      </p:to>
                                    </p:set>
                                    <p:animEffect transition="in" filter="slide(fromBottom)">
                                      <p:cBhvr>
                                        <p:cTn id="20" dur="500">
                                          <p:stCondLst>
                                            <p:cond delay="0"/>
                                          </p:stCondLst>
                                        </p:cTn>
                                        <p:tgtEl>
                                          <p:spTgt spid="6144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Effect transition="in" filter="slide(fromBottom)">
                                      <p:cBhvr>
                                        <p:cTn id="25" dur="500">
                                          <p:stCondLst>
                                            <p:cond delay="0"/>
                                          </p:stCondLst>
                                        </p:cTn>
                                        <p:tgtEl>
                                          <p:spTgt spid="61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04864"/>
            <a:ext cx="2868613"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918" y="2186315"/>
            <a:ext cx="267335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descr="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4622" y="2186315"/>
            <a:ext cx="264636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1150938" y="214313"/>
            <a:ext cx="7793037" cy="1462087"/>
          </a:xfrm>
        </p:spPr>
        <p:txBody>
          <a:bodyPr/>
          <a:lstStyle/>
          <a:p>
            <a:pPr eaLnBrk="1" hangingPunct="1"/>
            <a:r>
              <a:rPr lang="en-GB" dirty="0"/>
              <a:t>The vital link!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4"/>
                                        </p:tgtEl>
                                        <p:attrNameLst>
                                          <p:attrName>style.visibility</p:attrName>
                                        </p:attrNameLst>
                                      </p:cBhvr>
                                      <p:to>
                                        <p:strVal val="visible"/>
                                      </p:to>
                                    </p:set>
                                  </p:childTnLst>
                                </p:cTn>
                              </p:par>
                              <p:par>
                                <p:cTn id="15" presetID="35" presetClass="entr" presetSubtype="0" fill="hold" grpId="0" nodeType="with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Effect transition="in" filter="fade">
                                      <p:cBhvr>
                                        <p:cTn id="17" dur="600">
                                          <p:stCondLst>
                                            <p:cond delay="0"/>
                                          </p:stCondLst>
                                        </p:cTn>
                                        <p:tgtEl>
                                          <p:spTgt spid="7"/>
                                        </p:tgtEl>
                                      </p:cBhvr>
                                    </p:animEffect>
                                    <p:anim calcmode="lin" valueType="num">
                                      <p:cBhvr>
                                        <p:cTn id="18" dur="600" fill="hold">
                                          <p:stCondLst>
                                            <p:cond delay="0"/>
                                          </p:stCondLst>
                                        </p:cTn>
                                        <p:tgtEl>
                                          <p:spTgt spid="7"/>
                                        </p:tgtEl>
                                        <p:attrNameLst>
                                          <p:attrName>style.rotation</p:attrName>
                                        </p:attrNameLst>
                                      </p:cBhvr>
                                      <p:tavLst>
                                        <p:tav tm="0">
                                          <p:val>
                                            <p:fltVal val="720"/>
                                          </p:val>
                                        </p:tav>
                                        <p:tav tm="100000">
                                          <p:val>
                                            <p:fltVal val="0"/>
                                          </p:val>
                                        </p:tav>
                                      </p:tavLst>
                                    </p:anim>
                                    <p:anim calcmode="lin" valueType="num">
                                      <p:cBhvr>
                                        <p:cTn id="19" dur="600" fill="hold">
                                          <p:stCondLst>
                                            <p:cond delay="0"/>
                                          </p:stCondLst>
                                        </p:cTn>
                                        <p:tgtEl>
                                          <p:spTgt spid="7"/>
                                        </p:tgtEl>
                                        <p:attrNameLst>
                                          <p:attrName>ppt_h</p:attrName>
                                        </p:attrNameLst>
                                      </p:cBhvr>
                                      <p:tavLst>
                                        <p:tav tm="0">
                                          <p:val>
                                            <p:fltVal val="0"/>
                                          </p:val>
                                        </p:tav>
                                        <p:tav tm="100000">
                                          <p:val>
                                            <p:strVal val="#ppt_h"/>
                                          </p:val>
                                        </p:tav>
                                      </p:tavLst>
                                    </p:anim>
                                    <p:anim calcmode="lin" valueType="num">
                                      <p:cBhvr>
                                        <p:cTn id="20" dur="600" fill="hold">
                                          <p:stCondLst>
                                            <p:cond delay="0"/>
                                          </p:stCondLst>
                                        </p:cTn>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t>Introductions</a:t>
            </a:r>
          </a:p>
        </p:txBody>
      </p:sp>
      <p:sp>
        <p:nvSpPr>
          <p:cNvPr id="4099" name="Rectangle 3"/>
          <p:cNvSpPr>
            <a:spLocks noGrp="1" noChangeArrowheads="1"/>
          </p:cNvSpPr>
          <p:nvPr>
            <p:ph type="body" idx="1"/>
          </p:nvPr>
        </p:nvSpPr>
        <p:spPr>
          <a:xfrm>
            <a:off x="971600" y="2348880"/>
            <a:ext cx="7772400" cy="4114800"/>
          </a:xfrm>
        </p:spPr>
        <p:txBody>
          <a:bodyPr/>
          <a:lstStyle/>
          <a:p>
            <a:pPr eaLnBrk="1" hangingPunct="1"/>
            <a:r>
              <a:rPr lang="en-US" b="1" dirty="0"/>
              <a:t>Who am I?</a:t>
            </a:r>
          </a:p>
          <a:p>
            <a:pPr eaLnBrk="1" hangingPunct="1">
              <a:buFont typeface="Arial" panose="020B0604020202020204" pitchFamily="34" charset="0"/>
              <a:buChar char="•"/>
            </a:pPr>
            <a:r>
              <a:rPr lang="en-US" dirty="0"/>
              <a:t>Experience of assessing and being assessed</a:t>
            </a:r>
          </a:p>
          <a:p>
            <a:pPr eaLnBrk="1" hangingPunct="1">
              <a:buFont typeface="Arial" panose="020B0604020202020204" pitchFamily="34" charset="0"/>
              <a:buChar char="•"/>
            </a:pPr>
            <a:r>
              <a:rPr lang="en-US" dirty="0"/>
              <a:t>Development of local and national examinations</a:t>
            </a:r>
          </a:p>
          <a:p>
            <a:pPr eaLnBrk="1" hangingPunct="1">
              <a:buFont typeface="Arial" panose="020B0604020202020204" pitchFamily="34" charset="0"/>
              <a:buChar char="•"/>
            </a:pPr>
            <a:r>
              <a:rPr lang="en-US" dirty="0"/>
              <a:t>Involvement with examination quality assurance</a:t>
            </a:r>
          </a:p>
          <a:p>
            <a:pPr eaLnBrk="1" hangingPunct="1"/>
            <a:endParaRPr lang="en-US" dirty="0"/>
          </a:p>
          <a:p>
            <a:pPr eaLnBrk="1" hangingPunct="1"/>
            <a:r>
              <a:rPr lang="en-US" b="1" dirty="0"/>
              <a:t>Who are you?</a:t>
            </a:r>
            <a:endParaRPr lang="en-US" dirty="0"/>
          </a:p>
          <a:p>
            <a:pPr eaLnBrk="1" hangingPunct="1">
              <a:buFont typeface="Arial" panose="020B0604020202020204" pitchFamily="34" charset="0"/>
              <a:buChar char="•"/>
            </a:pPr>
            <a:r>
              <a:rPr lang="en-US" dirty="0"/>
              <a:t>What do you hope to get out of the unit?</a:t>
            </a:r>
          </a:p>
          <a:p>
            <a:pPr eaLnBrk="1" hangingPunct="1">
              <a:buFont typeface="Arial" panose="020B0604020202020204" pitchFamily="34" charset="0"/>
              <a:buChar char="•"/>
            </a:pPr>
            <a:r>
              <a:rPr lang="en-US" dirty="0"/>
              <a:t>What experience do you bring?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771775" y="4652963"/>
            <a:ext cx="3744913" cy="792162"/>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9" name="Rectangle 2"/>
          <p:cNvSpPr>
            <a:spLocks noGrp="1" noChangeArrowheads="1"/>
          </p:cNvSpPr>
          <p:nvPr>
            <p:ph type="title"/>
          </p:nvPr>
        </p:nvSpPr>
        <p:spPr/>
        <p:txBody>
          <a:bodyPr/>
          <a:lstStyle/>
          <a:p>
            <a:pPr eaLnBrk="1" hangingPunct="1"/>
            <a:r>
              <a:rPr lang="en-GB"/>
              <a:t>Why do we assess?</a:t>
            </a:r>
          </a:p>
        </p:txBody>
      </p:sp>
      <p:sp>
        <p:nvSpPr>
          <p:cNvPr id="47107" name="Rectangle 3"/>
          <p:cNvSpPr>
            <a:spLocks noGrp="1" noChangeArrowheads="1"/>
          </p:cNvSpPr>
          <p:nvPr>
            <p:ph type="body" idx="1"/>
          </p:nvPr>
        </p:nvSpPr>
        <p:spPr>
          <a:xfrm>
            <a:off x="755650" y="2205038"/>
            <a:ext cx="7772400" cy="4114800"/>
          </a:xfrm>
        </p:spPr>
        <p:txBody>
          <a:bodyPr/>
          <a:lstStyle/>
          <a:p>
            <a:pPr eaLnBrk="1" hangingPunct="1"/>
            <a:r>
              <a:rPr lang="en-GB" sz="2800">
                <a:solidFill>
                  <a:schemeClr val="hlink"/>
                </a:solidFill>
              </a:rPr>
              <a:t>	</a:t>
            </a:r>
            <a:r>
              <a:rPr lang="en-GB">
                <a:solidFill>
                  <a:srgbClr val="009999"/>
                </a:solidFill>
              </a:rPr>
              <a:t>Before</a:t>
            </a:r>
            <a:r>
              <a:rPr lang="en-GB">
                <a:solidFill>
                  <a:srgbClr val="66FF33"/>
                </a:solidFill>
              </a:rPr>
              <a:t> </a:t>
            </a:r>
            <a:r>
              <a:rPr lang="en-GB"/>
              <a:t>we start teaching</a:t>
            </a:r>
          </a:p>
          <a:p>
            <a:pPr eaLnBrk="1" hangingPunct="1"/>
            <a:endParaRPr lang="en-GB"/>
          </a:p>
          <a:p>
            <a:pPr eaLnBrk="1" hangingPunct="1"/>
            <a:r>
              <a:rPr lang="en-GB"/>
              <a:t>	… to discover what our students know/ don’t know … can do/ can’t do</a:t>
            </a:r>
          </a:p>
          <a:p>
            <a:pPr eaLnBrk="1" hangingPunct="1"/>
            <a:endParaRPr lang="en-GB"/>
          </a:p>
          <a:p>
            <a:pPr eaLnBrk="1" hangingPunct="1"/>
            <a:endParaRPr lang="en-GB"/>
          </a:p>
          <a:p>
            <a:pPr algn="ctr" eaLnBrk="1" hangingPunct="1"/>
            <a:r>
              <a:rPr lang="en-GB">
                <a:solidFill>
                  <a:srgbClr val="009999"/>
                </a:solidFill>
              </a:rPr>
              <a:t>Diagnostic assessment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1000"/>
                                        <p:tgtEl>
                                          <p:spTgt spid="47107">
                                            <p:txEl>
                                              <p:pRg st="0" end="0"/>
                                            </p:txEl>
                                          </p:spTgt>
                                        </p:tgtEl>
                                      </p:cBhvr>
                                    </p:animEffect>
                                    <p:anim calcmode="lin" valueType="num">
                                      <p:cBhvr>
                                        <p:cTn id="8"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71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107">
                                            <p:txEl>
                                              <p:pRg st="2" end="2"/>
                                            </p:txEl>
                                          </p:spTgt>
                                        </p:tgtEl>
                                        <p:attrNameLst>
                                          <p:attrName>style.visibility</p:attrName>
                                        </p:attrNameLst>
                                      </p:cBhvr>
                                      <p:to>
                                        <p:strVal val="visible"/>
                                      </p:to>
                                    </p:set>
                                    <p:animEffect transition="in" filter="fade">
                                      <p:cBhvr>
                                        <p:cTn id="14" dur="1000"/>
                                        <p:tgtEl>
                                          <p:spTgt spid="47107">
                                            <p:txEl>
                                              <p:pRg st="2" end="2"/>
                                            </p:txEl>
                                          </p:spTgt>
                                        </p:tgtEl>
                                      </p:cBhvr>
                                    </p:animEffect>
                                    <p:anim calcmode="lin" valueType="num">
                                      <p:cBhvr>
                                        <p:cTn id="15" dur="10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71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4" presetClass="entr" presetSubtype="0" fill="hold" nodeType="clickEffect">
                                  <p:stCondLst>
                                    <p:cond delay="0"/>
                                  </p:stCondLst>
                                  <p:childTnLst>
                                    <p:set>
                                      <p:cBhvr>
                                        <p:cTn id="20" dur="1" fill="hold">
                                          <p:stCondLst>
                                            <p:cond delay="0"/>
                                          </p:stCondLst>
                                        </p:cTn>
                                        <p:tgtEl>
                                          <p:spTgt spid="47107">
                                            <p:txEl>
                                              <p:pRg st="5" end="5"/>
                                            </p:txEl>
                                          </p:spTgt>
                                        </p:tgtEl>
                                        <p:attrNameLst>
                                          <p:attrName>style.visibility</p:attrName>
                                        </p:attrNameLst>
                                      </p:cBhvr>
                                      <p:to>
                                        <p:strVal val="visible"/>
                                      </p:to>
                                    </p:set>
                                    <p:anim from="(-#ppt_w/2)" to="(#ppt_x)" calcmode="lin" valueType="num">
                                      <p:cBhvr>
                                        <p:cTn id="21" dur="600" fill="hold">
                                          <p:stCondLst>
                                            <p:cond delay="0"/>
                                          </p:stCondLst>
                                        </p:cTn>
                                        <p:tgtEl>
                                          <p:spTgt spid="47107">
                                            <p:txEl>
                                              <p:pRg st="5" end="5"/>
                                            </p:txEl>
                                          </p:spTgt>
                                        </p:tgtEl>
                                        <p:attrNameLst>
                                          <p:attrName>ppt_x</p:attrName>
                                        </p:attrNameLst>
                                      </p:cBhvr>
                                    </p:anim>
                                    <p:anim from="0" to="-1.0" calcmode="lin" valueType="num">
                                      <p:cBhvr>
                                        <p:cTn id="22" dur="200" decel="50000" autoRev="1" fill="hold">
                                          <p:stCondLst>
                                            <p:cond delay="600"/>
                                          </p:stCondLst>
                                        </p:cTn>
                                        <p:tgtEl>
                                          <p:spTgt spid="47107">
                                            <p:txEl>
                                              <p:pRg st="5" end="5"/>
                                            </p:txEl>
                                          </p:spTgt>
                                        </p:tgtEl>
                                        <p:attrNameLst>
                                          <p:attrName>xshear</p:attrName>
                                        </p:attrNameLst>
                                      </p:cBhvr>
                                    </p:anim>
                                    <p:animScale>
                                      <p:cBhvr>
                                        <p:cTn id="23" dur="200" decel="100000" autoRev="1" fill="hold">
                                          <p:stCondLst>
                                            <p:cond delay="600"/>
                                          </p:stCondLst>
                                        </p:cTn>
                                        <p:tgtEl>
                                          <p:spTgt spid="47107">
                                            <p:txEl>
                                              <p:pRg st="5" end="5"/>
                                            </p:txEl>
                                          </p:spTgt>
                                        </p:tgtEl>
                                      </p:cBhvr>
                                      <p:from x="100000" y="100000"/>
                                      <p:to x="80000" y="100000"/>
                                    </p:animScale>
                                    <p:anim by="(#ppt_h/3+#ppt_w*0.1)" calcmode="lin" valueType="num">
                                      <p:cBhvr additive="sum">
                                        <p:cTn id="24" dur="200" decel="100000" autoRev="1" fill="hold">
                                          <p:stCondLst>
                                            <p:cond delay="600"/>
                                          </p:stCondLst>
                                        </p:cTn>
                                        <p:tgtEl>
                                          <p:spTgt spid="47107">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2987675" y="4652963"/>
            <a:ext cx="3384550" cy="720725"/>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3" name="Rectangle 2"/>
          <p:cNvSpPr>
            <a:spLocks noGrp="1" noChangeArrowheads="1"/>
          </p:cNvSpPr>
          <p:nvPr>
            <p:ph type="title"/>
          </p:nvPr>
        </p:nvSpPr>
        <p:spPr/>
        <p:txBody>
          <a:bodyPr/>
          <a:lstStyle/>
          <a:p>
            <a:pPr eaLnBrk="1" hangingPunct="1"/>
            <a:r>
              <a:rPr lang="en-GB"/>
              <a:t>Why do we assess?</a:t>
            </a:r>
          </a:p>
        </p:txBody>
      </p:sp>
      <p:sp>
        <p:nvSpPr>
          <p:cNvPr id="48131" name="Rectangle 3"/>
          <p:cNvSpPr>
            <a:spLocks noGrp="1" noChangeArrowheads="1"/>
          </p:cNvSpPr>
          <p:nvPr>
            <p:ph type="body" idx="1"/>
          </p:nvPr>
        </p:nvSpPr>
        <p:spPr>
          <a:xfrm>
            <a:off x="827088" y="2060575"/>
            <a:ext cx="7772400" cy="4114800"/>
          </a:xfrm>
        </p:spPr>
        <p:txBody>
          <a:bodyPr/>
          <a:lstStyle/>
          <a:p>
            <a:pPr eaLnBrk="1" hangingPunct="1"/>
            <a:r>
              <a:rPr lang="en-GB" sz="3200">
                <a:solidFill>
                  <a:srgbClr val="66FF33"/>
                </a:solidFill>
              </a:rPr>
              <a:t>	</a:t>
            </a:r>
            <a:r>
              <a:rPr lang="en-GB">
                <a:solidFill>
                  <a:srgbClr val="009999"/>
                </a:solidFill>
              </a:rPr>
              <a:t>While</a:t>
            </a:r>
            <a:r>
              <a:rPr lang="en-GB"/>
              <a:t> we are teaching</a:t>
            </a:r>
          </a:p>
          <a:p>
            <a:pPr eaLnBrk="1" hangingPunct="1"/>
            <a:endParaRPr lang="en-GB"/>
          </a:p>
          <a:p>
            <a:pPr eaLnBrk="1" hangingPunct="1"/>
            <a:r>
              <a:rPr lang="en-GB"/>
              <a:t>	… to monitor and support our students’ learning … and our own teaching</a:t>
            </a:r>
          </a:p>
          <a:p>
            <a:pPr eaLnBrk="1" hangingPunct="1"/>
            <a:endParaRPr lang="en-GB"/>
          </a:p>
          <a:p>
            <a:pPr eaLnBrk="1" hangingPunct="1"/>
            <a:endParaRPr lang="en-GB"/>
          </a:p>
          <a:p>
            <a:pPr algn="ctr" eaLnBrk="1" hangingPunct="1"/>
            <a:r>
              <a:rPr lang="en-GB">
                <a:solidFill>
                  <a:srgbClr val="009999"/>
                </a:solidFill>
              </a:rPr>
              <a:t>Formative assessment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1000"/>
                                        <p:tgtEl>
                                          <p:spTgt spid="48131">
                                            <p:txEl>
                                              <p:pRg st="0" end="0"/>
                                            </p:txEl>
                                          </p:spTgt>
                                        </p:tgtEl>
                                      </p:cBhvr>
                                    </p:animEffect>
                                    <p:anim calcmode="lin" valueType="num">
                                      <p:cBhvr>
                                        <p:cTn id="8" dur="10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81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8131">
                                            <p:txEl>
                                              <p:pRg st="2" end="2"/>
                                            </p:txEl>
                                          </p:spTgt>
                                        </p:tgtEl>
                                        <p:attrNameLst>
                                          <p:attrName>style.visibility</p:attrName>
                                        </p:attrNameLst>
                                      </p:cBhvr>
                                      <p:to>
                                        <p:strVal val="visible"/>
                                      </p:to>
                                    </p:set>
                                    <p:animEffect transition="in" filter="fade">
                                      <p:cBhvr>
                                        <p:cTn id="14" dur="1000"/>
                                        <p:tgtEl>
                                          <p:spTgt spid="48131">
                                            <p:txEl>
                                              <p:pRg st="2" end="2"/>
                                            </p:txEl>
                                          </p:spTgt>
                                        </p:tgtEl>
                                      </p:cBhvr>
                                    </p:animEffect>
                                    <p:anim calcmode="lin" valueType="num">
                                      <p:cBhvr>
                                        <p:cTn id="15" dur="10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81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48131">
                                            <p:txEl>
                                              <p:pRg st="5" end="5"/>
                                            </p:txEl>
                                          </p:spTgt>
                                        </p:tgtEl>
                                        <p:attrNameLst>
                                          <p:attrName>style.visibility</p:attrName>
                                        </p:attrNameLst>
                                      </p:cBhvr>
                                      <p:to>
                                        <p:strVal val="visible"/>
                                      </p:to>
                                    </p:set>
                                    <p:anim from="(-#ppt_w/2)" to="(#ppt_x)" calcmode="lin" valueType="num">
                                      <p:cBhvr>
                                        <p:cTn id="21" dur="600" fill="hold">
                                          <p:stCondLst>
                                            <p:cond delay="0"/>
                                          </p:stCondLst>
                                        </p:cTn>
                                        <p:tgtEl>
                                          <p:spTgt spid="48131">
                                            <p:txEl>
                                              <p:pRg st="5" end="5"/>
                                            </p:txEl>
                                          </p:spTgt>
                                        </p:tgtEl>
                                        <p:attrNameLst>
                                          <p:attrName>ppt_x</p:attrName>
                                        </p:attrNameLst>
                                      </p:cBhvr>
                                    </p:anim>
                                    <p:anim from="0" to="-1.0" calcmode="lin" valueType="num">
                                      <p:cBhvr>
                                        <p:cTn id="22" dur="200" decel="50000" autoRev="1" fill="hold">
                                          <p:stCondLst>
                                            <p:cond delay="600"/>
                                          </p:stCondLst>
                                        </p:cTn>
                                        <p:tgtEl>
                                          <p:spTgt spid="48131">
                                            <p:txEl>
                                              <p:pRg st="5" end="5"/>
                                            </p:txEl>
                                          </p:spTgt>
                                        </p:tgtEl>
                                        <p:attrNameLst>
                                          <p:attrName>xshear</p:attrName>
                                        </p:attrNameLst>
                                      </p:cBhvr>
                                    </p:anim>
                                    <p:animScale>
                                      <p:cBhvr>
                                        <p:cTn id="23" dur="200" decel="100000" autoRev="1" fill="hold">
                                          <p:stCondLst>
                                            <p:cond delay="600"/>
                                          </p:stCondLst>
                                        </p:cTn>
                                        <p:tgtEl>
                                          <p:spTgt spid="48131">
                                            <p:txEl>
                                              <p:pRg st="5" end="5"/>
                                            </p:txEl>
                                          </p:spTgt>
                                        </p:tgtEl>
                                      </p:cBhvr>
                                      <p:from x="100000" y="100000"/>
                                      <p:to x="80000" y="100000"/>
                                    </p:animScale>
                                    <p:anim by="(#ppt_h/3+#ppt_w*0.1)" calcmode="lin" valueType="num">
                                      <p:cBhvr additive="sum">
                                        <p:cTn id="24" dur="200" decel="100000" autoRev="1" fill="hold">
                                          <p:stCondLst>
                                            <p:cond delay="600"/>
                                          </p:stCondLst>
                                        </p:cTn>
                                        <p:tgtEl>
                                          <p:spTgt spid="48131">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2700338" y="4652963"/>
            <a:ext cx="3960812" cy="863600"/>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7" name="Rectangle 2"/>
          <p:cNvSpPr>
            <a:spLocks noGrp="1" noChangeArrowheads="1"/>
          </p:cNvSpPr>
          <p:nvPr>
            <p:ph type="title"/>
          </p:nvPr>
        </p:nvSpPr>
        <p:spPr/>
        <p:txBody>
          <a:bodyPr/>
          <a:lstStyle/>
          <a:p>
            <a:pPr eaLnBrk="1" hangingPunct="1"/>
            <a:r>
              <a:rPr lang="en-GB"/>
              <a:t>Why do we assess?</a:t>
            </a:r>
          </a:p>
        </p:txBody>
      </p:sp>
      <p:sp>
        <p:nvSpPr>
          <p:cNvPr id="49155" name="Rectangle 3"/>
          <p:cNvSpPr>
            <a:spLocks noGrp="1" noChangeArrowheads="1"/>
          </p:cNvSpPr>
          <p:nvPr>
            <p:ph type="body" idx="1"/>
          </p:nvPr>
        </p:nvSpPr>
        <p:spPr>
          <a:xfrm>
            <a:off x="827088" y="2205038"/>
            <a:ext cx="7772400" cy="4114800"/>
          </a:xfrm>
        </p:spPr>
        <p:txBody>
          <a:bodyPr/>
          <a:lstStyle/>
          <a:p>
            <a:pPr eaLnBrk="1" hangingPunct="1"/>
            <a:r>
              <a:rPr lang="en-GB" sz="2800">
                <a:solidFill>
                  <a:schemeClr val="hlink"/>
                </a:solidFill>
              </a:rPr>
              <a:t>	</a:t>
            </a:r>
            <a:r>
              <a:rPr lang="en-GB">
                <a:solidFill>
                  <a:srgbClr val="009999"/>
                </a:solidFill>
              </a:rPr>
              <a:t>After</a:t>
            </a:r>
            <a:r>
              <a:rPr lang="en-GB">
                <a:solidFill>
                  <a:srgbClr val="66FF33"/>
                </a:solidFill>
              </a:rPr>
              <a:t> </a:t>
            </a:r>
            <a:r>
              <a:rPr lang="en-GB"/>
              <a:t>we have finished teaching</a:t>
            </a:r>
          </a:p>
          <a:p>
            <a:pPr eaLnBrk="1" hangingPunct="1"/>
            <a:r>
              <a:rPr lang="en-GB"/>
              <a:t>	</a:t>
            </a:r>
          </a:p>
          <a:p>
            <a:pPr eaLnBrk="1" hangingPunct="1"/>
            <a:r>
              <a:rPr lang="en-GB"/>
              <a:t>	… to summarise what our students have learned/ can do … and to report on it</a:t>
            </a:r>
          </a:p>
          <a:p>
            <a:pPr eaLnBrk="1" hangingPunct="1"/>
            <a:endParaRPr lang="en-GB"/>
          </a:p>
          <a:p>
            <a:pPr eaLnBrk="1" hangingPunct="1"/>
            <a:endParaRPr lang="en-GB"/>
          </a:p>
          <a:p>
            <a:pPr algn="ctr" eaLnBrk="1" hangingPunct="1"/>
            <a:r>
              <a:rPr lang="en-GB">
                <a:solidFill>
                  <a:srgbClr val="009999"/>
                </a:solidFill>
              </a:rPr>
              <a:t>Summative assessment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1000"/>
                                        <p:tgtEl>
                                          <p:spTgt spid="49155">
                                            <p:txEl>
                                              <p:pRg st="0" end="0"/>
                                            </p:txEl>
                                          </p:spTgt>
                                        </p:tgtEl>
                                      </p:cBhvr>
                                    </p:animEffect>
                                    <p:anim calcmode="lin" valueType="num">
                                      <p:cBhvr>
                                        <p:cTn id="8" dur="10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91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9155">
                                            <p:txEl>
                                              <p:pRg st="1" end="1"/>
                                            </p:txEl>
                                          </p:spTgt>
                                        </p:tgtEl>
                                        <p:attrNameLst>
                                          <p:attrName>style.visibility</p:attrName>
                                        </p:attrNameLst>
                                      </p:cBhvr>
                                      <p:to>
                                        <p:strVal val="visible"/>
                                      </p:to>
                                    </p:set>
                                    <p:animEffect transition="in" filter="fade">
                                      <p:cBhvr>
                                        <p:cTn id="14" dur="1000"/>
                                        <p:tgtEl>
                                          <p:spTgt spid="49155">
                                            <p:txEl>
                                              <p:pRg st="1" end="1"/>
                                            </p:txEl>
                                          </p:spTgt>
                                        </p:tgtEl>
                                      </p:cBhvr>
                                    </p:animEffect>
                                    <p:anim calcmode="lin" valueType="num">
                                      <p:cBhvr>
                                        <p:cTn id="15" dur="10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91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9155">
                                            <p:txEl>
                                              <p:pRg st="2" end="2"/>
                                            </p:txEl>
                                          </p:spTgt>
                                        </p:tgtEl>
                                        <p:attrNameLst>
                                          <p:attrName>style.visibility</p:attrName>
                                        </p:attrNameLst>
                                      </p:cBhvr>
                                      <p:to>
                                        <p:strVal val="visible"/>
                                      </p:to>
                                    </p:set>
                                    <p:animEffect transition="in" filter="fade">
                                      <p:cBhvr>
                                        <p:cTn id="21" dur="1000"/>
                                        <p:tgtEl>
                                          <p:spTgt spid="49155">
                                            <p:txEl>
                                              <p:pRg st="2" end="2"/>
                                            </p:txEl>
                                          </p:spTgt>
                                        </p:tgtEl>
                                      </p:cBhvr>
                                    </p:animEffect>
                                    <p:anim calcmode="lin" valueType="num">
                                      <p:cBhvr>
                                        <p:cTn id="22" dur="10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91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49155">
                                            <p:txEl>
                                              <p:pRg st="5" end="5"/>
                                            </p:txEl>
                                          </p:spTgt>
                                        </p:tgtEl>
                                        <p:attrNameLst>
                                          <p:attrName>style.visibility</p:attrName>
                                        </p:attrNameLst>
                                      </p:cBhvr>
                                      <p:to>
                                        <p:strVal val="visible"/>
                                      </p:to>
                                    </p:set>
                                    <p:anim from="(-#ppt_w/2)" to="(#ppt_x)" calcmode="lin" valueType="num">
                                      <p:cBhvr>
                                        <p:cTn id="28" dur="600" fill="hold">
                                          <p:stCondLst>
                                            <p:cond delay="0"/>
                                          </p:stCondLst>
                                        </p:cTn>
                                        <p:tgtEl>
                                          <p:spTgt spid="49155">
                                            <p:txEl>
                                              <p:pRg st="5" end="5"/>
                                            </p:txEl>
                                          </p:spTgt>
                                        </p:tgtEl>
                                        <p:attrNameLst>
                                          <p:attrName>ppt_x</p:attrName>
                                        </p:attrNameLst>
                                      </p:cBhvr>
                                    </p:anim>
                                    <p:anim from="0" to="-1.0" calcmode="lin" valueType="num">
                                      <p:cBhvr>
                                        <p:cTn id="29" dur="200" decel="50000" autoRev="1" fill="hold">
                                          <p:stCondLst>
                                            <p:cond delay="600"/>
                                          </p:stCondLst>
                                        </p:cTn>
                                        <p:tgtEl>
                                          <p:spTgt spid="49155">
                                            <p:txEl>
                                              <p:pRg st="5" end="5"/>
                                            </p:txEl>
                                          </p:spTgt>
                                        </p:tgtEl>
                                        <p:attrNameLst>
                                          <p:attrName>xshear</p:attrName>
                                        </p:attrNameLst>
                                      </p:cBhvr>
                                    </p:anim>
                                    <p:animScale>
                                      <p:cBhvr>
                                        <p:cTn id="30" dur="200" decel="100000" autoRev="1" fill="hold">
                                          <p:stCondLst>
                                            <p:cond delay="600"/>
                                          </p:stCondLst>
                                        </p:cTn>
                                        <p:tgtEl>
                                          <p:spTgt spid="49155">
                                            <p:txEl>
                                              <p:pRg st="5" end="5"/>
                                            </p:txEl>
                                          </p:spTgt>
                                        </p:tgtEl>
                                      </p:cBhvr>
                                      <p:from x="100000" y="100000"/>
                                      <p:to x="80000" y="100000"/>
                                    </p:animScale>
                                    <p:anim by="(#ppt_h/3+#ppt_w*0.1)" calcmode="lin" valueType="num">
                                      <p:cBhvr additive="sum">
                                        <p:cTn id="31" dur="200" decel="100000" autoRev="1" fill="hold">
                                          <p:stCondLst>
                                            <p:cond delay="600"/>
                                          </p:stCondLst>
                                        </p:cTn>
                                        <p:tgtEl>
                                          <p:spTgt spid="49155">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grades responsibility cartoon"/>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333375"/>
            <a:ext cx="91440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9" name="Text Box 7"/>
          <p:cNvSpPr txBox="1">
            <a:spLocks noChangeArrowheads="1"/>
          </p:cNvSpPr>
          <p:nvPr/>
        </p:nvSpPr>
        <p:spPr bwMode="auto">
          <a:xfrm>
            <a:off x="468313" y="3644900"/>
            <a:ext cx="8280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GB" sz="2400">
                <a:solidFill>
                  <a:schemeClr val="tx2"/>
                </a:solidFill>
              </a:rPr>
              <a:t>For what purpose is the boy suggesting his assessment grades will be used?</a:t>
            </a:r>
          </a:p>
        </p:txBody>
      </p:sp>
      <p:sp>
        <p:nvSpPr>
          <p:cNvPr id="64520" name="Text Box 8"/>
          <p:cNvSpPr txBox="1">
            <a:spLocks noChangeArrowheads="1"/>
          </p:cNvSpPr>
          <p:nvPr/>
        </p:nvSpPr>
        <p:spPr bwMode="auto">
          <a:xfrm>
            <a:off x="468313" y="4941888"/>
            <a:ext cx="81724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GB" sz="2400">
                <a:solidFill>
                  <a:schemeClr val="tx2"/>
                </a:solidFill>
              </a:rPr>
              <a:t>What impact might this use (or threatened use) have on the teacher’s approach to teaching and assessment in her classroom?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blinds(horizontal)">
                                      <p:cBhvr>
                                        <p:cTn id="7" dur="500"/>
                                        <p:tgtEl>
                                          <p:spTgt spid="64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4519"/>
                                        </p:tgtEl>
                                        <p:attrNameLst>
                                          <p:attrName>style.visibility</p:attrName>
                                        </p:attrNameLst>
                                      </p:cBhvr>
                                      <p:to>
                                        <p:strVal val="visible"/>
                                      </p:to>
                                    </p:set>
                                    <p:animEffect transition="in" filter="fade">
                                      <p:cBhvr>
                                        <p:cTn id="12" dur="1000"/>
                                        <p:tgtEl>
                                          <p:spTgt spid="64519"/>
                                        </p:tgtEl>
                                      </p:cBhvr>
                                    </p:animEffect>
                                    <p:anim calcmode="lin" valueType="num">
                                      <p:cBhvr>
                                        <p:cTn id="13" dur="1000" fill="hold"/>
                                        <p:tgtEl>
                                          <p:spTgt spid="64519"/>
                                        </p:tgtEl>
                                        <p:attrNameLst>
                                          <p:attrName>ppt_x</p:attrName>
                                        </p:attrNameLst>
                                      </p:cBhvr>
                                      <p:tavLst>
                                        <p:tav tm="0">
                                          <p:val>
                                            <p:strVal val="#ppt_x"/>
                                          </p:val>
                                        </p:tav>
                                        <p:tav tm="100000">
                                          <p:val>
                                            <p:strVal val="#ppt_x"/>
                                          </p:val>
                                        </p:tav>
                                      </p:tavLst>
                                    </p:anim>
                                    <p:anim calcmode="lin" valueType="num">
                                      <p:cBhvr>
                                        <p:cTn id="14" dur="1000" fill="hold"/>
                                        <p:tgtEl>
                                          <p:spTgt spid="6451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4520"/>
                                        </p:tgtEl>
                                        <p:attrNameLst>
                                          <p:attrName>style.visibility</p:attrName>
                                        </p:attrNameLst>
                                      </p:cBhvr>
                                      <p:to>
                                        <p:strVal val="visible"/>
                                      </p:to>
                                    </p:set>
                                    <p:animEffect transition="in" filter="fade">
                                      <p:cBhvr>
                                        <p:cTn id="19" dur="1000"/>
                                        <p:tgtEl>
                                          <p:spTgt spid="64520"/>
                                        </p:tgtEl>
                                      </p:cBhvr>
                                    </p:animEffect>
                                    <p:anim calcmode="lin" valueType="num">
                                      <p:cBhvr>
                                        <p:cTn id="20" dur="1000" fill="hold"/>
                                        <p:tgtEl>
                                          <p:spTgt spid="64520"/>
                                        </p:tgtEl>
                                        <p:attrNameLst>
                                          <p:attrName>ppt_x</p:attrName>
                                        </p:attrNameLst>
                                      </p:cBhvr>
                                      <p:tavLst>
                                        <p:tav tm="0">
                                          <p:val>
                                            <p:strVal val="#ppt_x"/>
                                          </p:val>
                                        </p:tav>
                                        <p:tav tm="100000">
                                          <p:val>
                                            <p:strVal val="#ppt_x"/>
                                          </p:val>
                                        </p:tav>
                                      </p:tavLst>
                                    </p:anim>
                                    <p:anim calcmode="lin" valueType="num">
                                      <p:cBhvr>
                                        <p:cTn id="21" dur="1000" fill="hold"/>
                                        <p:tgtEl>
                                          <p:spTgt spid="645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p:bldP spid="645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t>Assessment …</a:t>
            </a:r>
          </a:p>
        </p:txBody>
      </p:sp>
      <p:sp>
        <p:nvSpPr>
          <p:cNvPr id="25603" name="Rectangle 3"/>
          <p:cNvSpPr>
            <a:spLocks noGrp="1" noChangeArrowheads="1"/>
          </p:cNvSpPr>
          <p:nvPr>
            <p:ph type="body" idx="1"/>
          </p:nvPr>
        </p:nvSpPr>
        <p:spPr>
          <a:xfrm>
            <a:off x="900113" y="2205038"/>
            <a:ext cx="7772400" cy="4114800"/>
          </a:xfrm>
        </p:spPr>
        <p:txBody>
          <a:bodyPr/>
          <a:lstStyle/>
          <a:p>
            <a:pPr marL="457200" indent="-457200" eaLnBrk="1" hangingPunct="1">
              <a:buClr>
                <a:srgbClr val="009999"/>
              </a:buClr>
              <a:buFont typeface="Wingdings" pitchFamily="2" charset="2"/>
              <a:buChar char="Ø"/>
            </a:pPr>
            <a:r>
              <a:rPr lang="en-GB" dirty="0"/>
              <a:t>has a particular purpose</a:t>
            </a:r>
          </a:p>
          <a:p>
            <a:pPr marL="457200" indent="-457200" eaLnBrk="1" hangingPunct="1">
              <a:buClr>
                <a:srgbClr val="009999"/>
              </a:buClr>
              <a:buFont typeface="Wingdings" pitchFamily="2" charset="2"/>
              <a:buChar char="Ø"/>
            </a:pPr>
            <a:endParaRPr lang="en-GB" dirty="0"/>
          </a:p>
          <a:p>
            <a:pPr marL="457200" indent="-457200" eaLnBrk="1" hangingPunct="1">
              <a:buClr>
                <a:srgbClr val="009999"/>
              </a:buClr>
              <a:buFont typeface="Wingdings" pitchFamily="2" charset="2"/>
              <a:buChar char="Ø"/>
            </a:pPr>
            <a:r>
              <a:rPr lang="en-GB" dirty="0"/>
              <a:t>involves a judgement or measurement by an ‘expert’ of a ‘learner’</a:t>
            </a:r>
          </a:p>
          <a:p>
            <a:pPr marL="457200" indent="-457200" eaLnBrk="1" hangingPunct="1">
              <a:buClr>
                <a:srgbClr val="009999"/>
              </a:buClr>
              <a:buFont typeface="Wingdings" pitchFamily="2" charset="2"/>
              <a:buChar char="Ø"/>
            </a:pPr>
            <a:endParaRPr lang="en-GB" dirty="0"/>
          </a:p>
          <a:p>
            <a:pPr marL="457200" indent="-457200" eaLnBrk="1" hangingPunct="1">
              <a:buClr>
                <a:srgbClr val="009999"/>
              </a:buClr>
              <a:buFont typeface="Wingdings" pitchFamily="2" charset="2"/>
              <a:buChar char="Ø"/>
            </a:pPr>
            <a:r>
              <a:rPr lang="en-GB" dirty="0"/>
              <a:t>results in an outcome which should be linked to the learner in some way and to the purpose in some way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fade">
                                      <p:cBhvr>
                                        <p:cTn id="7" dur="500"/>
                                        <p:tgtEl>
                                          <p:spTgt spid="2560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3">
                                            <p:txEl>
                                              <p:pRg st="4" end="4"/>
                                            </p:txEl>
                                          </p:spTgt>
                                        </p:tgtEl>
                                        <p:attrNameLst>
                                          <p:attrName>style.visibility</p:attrName>
                                        </p:attrNameLst>
                                      </p:cBhvr>
                                      <p:to>
                                        <p:strVal val="visible"/>
                                      </p:to>
                                    </p:set>
                                    <p:animEffect transition="in" filter="fade">
                                      <p:cBhvr>
                                        <p:cTn id="12"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t>Some purposes of assessment</a:t>
            </a:r>
          </a:p>
        </p:txBody>
      </p:sp>
      <p:sp>
        <p:nvSpPr>
          <p:cNvPr id="26627" name="Rectangle 3"/>
          <p:cNvSpPr>
            <a:spLocks noGrp="1" noChangeArrowheads="1"/>
          </p:cNvSpPr>
          <p:nvPr>
            <p:ph type="body" idx="1"/>
          </p:nvPr>
        </p:nvSpPr>
        <p:spPr>
          <a:xfrm>
            <a:off x="1171575" y="2636912"/>
            <a:ext cx="7772400" cy="3528392"/>
          </a:xfrm>
        </p:spPr>
        <p:txBody>
          <a:bodyPr/>
          <a:lstStyle/>
          <a:p>
            <a:pPr eaLnBrk="1" hangingPunct="1">
              <a:buClr>
                <a:srgbClr val="009999"/>
              </a:buClr>
              <a:buFont typeface="Wingdings" pitchFamily="2" charset="2"/>
              <a:buChar char="Ø"/>
            </a:pPr>
            <a:r>
              <a:rPr lang="en-GB" dirty="0"/>
              <a:t>obtaining information about abilities, skills, knowledge …</a:t>
            </a:r>
          </a:p>
          <a:p>
            <a:pPr eaLnBrk="1" hangingPunct="1">
              <a:buClr>
                <a:srgbClr val="009999"/>
              </a:buClr>
              <a:buFont typeface="Wingdings" pitchFamily="2" charset="2"/>
              <a:buChar char="Ø"/>
            </a:pPr>
            <a:r>
              <a:rPr lang="en-GB" dirty="0"/>
              <a:t>allocating students to groups, classes – if homogeneity is required</a:t>
            </a:r>
          </a:p>
          <a:p>
            <a:pPr eaLnBrk="1" hangingPunct="1">
              <a:buClr>
                <a:srgbClr val="009999"/>
              </a:buClr>
              <a:buFont typeface="Wingdings" pitchFamily="2" charset="2"/>
              <a:buChar char="Ø"/>
            </a:pPr>
            <a:r>
              <a:rPr lang="en-GB" dirty="0"/>
              <a:t>comparing progress – of individuals, groups …</a:t>
            </a:r>
          </a:p>
          <a:p>
            <a:pPr eaLnBrk="1" hangingPunct="1">
              <a:buClr>
                <a:srgbClr val="009999"/>
              </a:buClr>
              <a:buFont typeface="Wingdings" pitchFamily="2" charset="2"/>
              <a:buChar char="Ø"/>
            </a:pPr>
            <a:r>
              <a:rPr lang="en-GB" dirty="0"/>
              <a:t>comparing progress – of teachers</a:t>
            </a:r>
          </a:p>
          <a:p>
            <a:pPr eaLnBrk="1" hangingPunct="1">
              <a:buClr>
                <a:srgbClr val="009999"/>
              </a:buClr>
              <a:buFont typeface="Wingdings" pitchFamily="2" charset="2"/>
              <a:buChar char="Ø"/>
            </a:pPr>
            <a:r>
              <a:rPr lang="en-GB" dirty="0"/>
              <a:t>informing users – parents, teachers, students, employers about progress and attainment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fade">
                                      <p:cBhvr>
                                        <p:cTn id="27"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31913" y="692150"/>
            <a:ext cx="8229600" cy="792163"/>
          </a:xfrm>
        </p:spPr>
        <p:txBody>
          <a:bodyPr/>
          <a:lstStyle/>
          <a:p>
            <a:pPr eaLnBrk="1" hangingPunct="1"/>
            <a:r>
              <a:rPr lang="en-GB"/>
              <a:t>One school</a:t>
            </a:r>
            <a:r>
              <a:rPr lang="en-GB">
                <a:latin typeface="Garamond" pitchFamily="18" charset="0"/>
              </a:rPr>
              <a:t>’</a:t>
            </a:r>
            <a:r>
              <a:rPr lang="en-GB"/>
              <a:t>s assessment purposes</a:t>
            </a:r>
          </a:p>
        </p:txBody>
      </p:sp>
      <p:sp>
        <p:nvSpPr>
          <p:cNvPr id="51203" name="Rectangle 3"/>
          <p:cNvSpPr>
            <a:spLocks noGrp="1" noChangeArrowheads="1"/>
          </p:cNvSpPr>
          <p:nvPr>
            <p:ph type="body" idx="1"/>
          </p:nvPr>
        </p:nvSpPr>
        <p:spPr>
          <a:xfrm>
            <a:off x="684213" y="2133600"/>
            <a:ext cx="8229600" cy="3959696"/>
          </a:xfrm>
        </p:spPr>
        <p:txBody>
          <a:bodyPr/>
          <a:lstStyle/>
          <a:p>
            <a:pPr eaLnBrk="1" hangingPunct="1">
              <a:buFont typeface="Arial" panose="020B0604020202020204" pitchFamily="34" charset="0"/>
              <a:buChar char="•"/>
            </a:pPr>
            <a:r>
              <a:rPr lang="en-GB" dirty="0"/>
              <a:t>To recognise and celebrate the variety of positive achievements of our pupils</a:t>
            </a:r>
          </a:p>
          <a:p>
            <a:pPr eaLnBrk="1" hangingPunct="1">
              <a:buFont typeface="Arial" panose="020B0604020202020204" pitchFamily="34" charset="0"/>
              <a:buChar char="•"/>
            </a:pPr>
            <a:r>
              <a:rPr lang="en-GB" dirty="0"/>
              <a:t>To involve our pupils in taking responsibility for their own learning</a:t>
            </a:r>
          </a:p>
          <a:p>
            <a:pPr eaLnBrk="1" hangingPunct="1">
              <a:buFont typeface="Arial" panose="020B0604020202020204" pitchFamily="34" charset="0"/>
              <a:buChar char="•"/>
            </a:pPr>
            <a:r>
              <a:rPr lang="en-GB" dirty="0"/>
              <a:t>To evaluate the effectiveness of our teaching programmes</a:t>
            </a:r>
          </a:p>
          <a:p>
            <a:pPr eaLnBrk="1" hangingPunct="1">
              <a:buFont typeface="Arial" panose="020B0604020202020204" pitchFamily="34" charset="0"/>
              <a:buChar char="•"/>
            </a:pPr>
            <a:r>
              <a:rPr lang="en-GB" dirty="0"/>
              <a:t>To provide a summary document appropriate for potential users</a:t>
            </a:r>
          </a:p>
          <a:p>
            <a:pPr eaLnBrk="1" hangingPunct="1">
              <a:buFont typeface="Arial" panose="020B0604020202020204" pitchFamily="34" charset="0"/>
              <a:buChar char="•"/>
            </a:pPr>
            <a:r>
              <a:rPr lang="en-GB" dirty="0"/>
              <a:t>To encompass the principles of equal opportunities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1000"/>
                                        <p:tgtEl>
                                          <p:spTgt spid="51203">
                                            <p:txEl>
                                              <p:pRg st="0" end="0"/>
                                            </p:txEl>
                                          </p:spTgt>
                                        </p:tgtEl>
                                      </p:cBhvr>
                                    </p:animEffect>
                                    <p:anim calcmode="lin" valueType="num">
                                      <p:cBhvr>
                                        <p:cTn id="8" dur="10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03">
                                            <p:txEl>
                                              <p:pRg st="1" end="1"/>
                                            </p:txEl>
                                          </p:spTgt>
                                        </p:tgtEl>
                                        <p:attrNameLst>
                                          <p:attrName>style.visibility</p:attrName>
                                        </p:attrNameLst>
                                      </p:cBhvr>
                                      <p:to>
                                        <p:strVal val="visible"/>
                                      </p:to>
                                    </p:set>
                                    <p:animEffect transition="in" filter="fade">
                                      <p:cBhvr>
                                        <p:cTn id="14" dur="1000"/>
                                        <p:tgtEl>
                                          <p:spTgt spid="51203">
                                            <p:txEl>
                                              <p:pRg st="1" end="1"/>
                                            </p:txEl>
                                          </p:spTgt>
                                        </p:tgtEl>
                                      </p:cBhvr>
                                    </p:animEffect>
                                    <p:anim calcmode="lin" valueType="num">
                                      <p:cBhvr>
                                        <p:cTn id="15" dur="10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03">
                                            <p:txEl>
                                              <p:pRg st="2" end="2"/>
                                            </p:txEl>
                                          </p:spTgt>
                                        </p:tgtEl>
                                        <p:attrNameLst>
                                          <p:attrName>style.visibility</p:attrName>
                                        </p:attrNameLst>
                                      </p:cBhvr>
                                      <p:to>
                                        <p:strVal val="visible"/>
                                      </p:to>
                                    </p:set>
                                    <p:animEffect transition="in" filter="fade">
                                      <p:cBhvr>
                                        <p:cTn id="21" dur="1000"/>
                                        <p:tgtEl>
                                          <p:spTgt spid="51203">
                                            <p:txEl>
                                              <p:pRg st="2" end="2"/>
                                            </p:txEl>
                                          </p:spTgt>
                                        </p:tgtEl>
                                      </p:cBhvr>
                                    </p:animEffect>
                                    <p:anim calcmode="lin" valueType="num">
                                      <p:cBhvr>
                                        <p:cTn id="22" dur="10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03">
                                            <p:txEl>
                                              <p:pRg st="3" end="3"/>
                                            </p:txEl>
                                          </p:spTgt>
                                        </p:tgtEl>
                                        <p:attrNameLst>
                                          <p:attrName>style.visibility</p:attrName>
                                        </p:attrNameLst>
                                      </p:cBhvr>
                                      <p:to>
                                        <p:strVal val="visible"/>
                                      </p:to>
                                    </p:set>
                                    <p:animEffect transition="in" filter="fade">
                                      <p:cBhvr>
                                        <p:cTn id="28" dur="1000"/>
                                        <p:tgtEl>
                                          <p:spTgt spid="51203">
                                            <p:txEl>
                                              <p:pRg st="3" end="3"/>
                                            </p:txEl>
                                          </p:spTgt>
                                        </p:tgtEl>
                                      </p:cBhvr>
                                    </p:animEffect>
                                    <p:anim calcmode="lin" valueType="num">
                                      <p:cBhvr>
                                        <p:cTn id="29" dur="10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03">
                                            <p:txEl>
                                              <p:pRg st="4" end="4"/>
                                            </p:txEl>
                                          </p:spTgt>
                                        </p:tgtEl>
                                        <p:attrNameLst>
                                          <p:attrName>style.visibility</p:attrName>
                                        </p:attrNameLst>
                                      </p:cBhvr>
                                      <p:to>
                                        <p:strVal val="visible"/>
                                      </p:to>
                                    </p:set>
                                    <p:animEffect transition="in" filter="fade">
                                      <p:cBhvr>
                                        <p:cTn id="35" dur="1000"/>
                                        <p:tgtEl>
                                          <p:spTgt spid="51203">
                                            <p:txEl>
                                              <p:pRg st="4" end="4"/>
                                            </p:txEl>
                                          </p:spTgt>
                                        </p:tgtEl>
                                      </p:cBhvr>
                                    </p:animEffect>
                                    <p:anim calcmode="lin" valueType="num">
                                      <p:cBhvr>
                                        <p:cTn id="36" dur="10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dirty="0"/>
              <a:t>Consequences of assessment</a:t>
            </a:r>
          </a:p>
        </p:txBody>
      </p:sp>
      <p:sp>
        <p:nvSpPr>
          <p:cNvPr id="28675" name="Rectangle 3"/>
          <p:cNvSpPr>
            <a:spLocks noGrp="1" noChangeArrowheads="1"/>
          </p:cNvSpPr>
          <p:nvPr>
            <p:ph type="body" idx="1"/>
          </p:nvPr>
        </p:nvSpPr>
        <p:spPr>
          <a:xfrm>
            <a:off x="685800" y="2420888"/>
            <a:ext cx="7772400" cy="4114800"/>
          </a:xfrm>
        </p:spPr>
        <p:txBody>
          <a:bodyPr/>
          <a:lstStyle/>
          <a:p>
            <a:pPr eaLnBrk="1" hangingPunct="1"/>
            <a:r>
              <a:rPr lang="en-GB" dirty="0"/>
              <a:t>	These might be termed the </a:t>
            </a:r>
            <a:r>
              <a:rPr lang="en-GB" dirty="0">
                <a:solidFill>
                  <a:srgbClr val="009999"/>
                </a:solidFill>
              </a:rPr>
              <a:t>intended</a:t>
            </a:r>
            <a:r>
              <a:rPr lang="en-GB" dirty="0"/>
              <a:t> consequences of assessment.</a:t>
            </a:r>
          </a:p>
          <a:p>
            <a:pPr eaLnBrk="1" hangingPunct="1"/>
            <a:endParaRPr lang="en-GB" dirty="0"/>
          </a:p>
          <a:p>
            <a:pPr eaLnBrk="1" hangingPunct="1"/>
            <a:r>
              <a:rPr lang="en-GB" dirty="0"/>
              <a:t>	What might some of the </a:t>
            </a:r>
            <a:r>
              <a:rPr lang="en-GB" dirty="0">
                <a:solidFill>
                  <a:srgbClr val="009999"/>
                </a:solidFill>
              </a:rPr>
              <a:t>unintended</a:t>
            </a:r>
            <a:r>
              <a:rPr lang="en-GB" dirty="0"/>
              <a:t> consequences be?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z="3200"/>
              <a:t>Unintended consequences of Assessment</a:t>
            </a:r>
          </a:p>
        </p:txBody>
      </p:sp>
      <p:sp>
        <p:nvSpPr>
          <p:cNvPr id="29699" name="Rectangle 3"/>
          <p:cNvSpPr>
            <a:spLocks noGrp="1" noChangeArrowheads="1"/>
          </p:cNvSpPr>
          <p:nvPr>
            <p:ph type="body" idx="1"/>
          </p:nvPr>
        </p:nvSpPr>
        <p:spPr/>
        <p:txBody>
          <a:bodyPr/>
          <a:lstStyle/>
          <a:p>
            <a:pPr eaLnBrk="1" hangingPunct="1">
              <a:lnSpc>
                <a:spcPct val="90000"/>
              </a:lnSpc>
              <a:buFont typeface="Arial" panose="020B0604020202020204" pitchFamily="34" charset="0"/>
              <a:buChar char="•"/>
            </a:pPr>
            <a:r>
              <a:rPr lang="en-GB" dirty="0"/>
              <a:t>Labelling and consequent prejudice</a:t>
            </a:r>
          </a:p>
          <a:p>
            <a:pPr eaLnBrk="1" hangingPunct="1">
              <a:lnSpc>
                <a:spcPct val="90000"/>
              </a:lnSpc>
              <a:buFont typeface="Arial" panose="020B0604020202020204" pitchFamily="34" charset="0"/>
              <a:buChar char="•"/>
            </a:pPr>
            <a:r>
              <a:rPr lang="en-GB" dirty="0"/>
              <a:t>Self-fulfilling prophecy effect</a:t>
            </a:r>
          </a:p>
          <a:p>
            <a:pPr eaLnBrk="1" hangingPunct="1">
              <a:lnSpc>
                <a:spcPct val="90000"/>
              </a:lnSpc>
              <a:buFont typeface="Arial" panose="020B0604020202020204" pitchFamily="34" charset="0"/>
              <a:buChar char="•"/>
            </a:pPr>
            <a:r>
              <a:rPr lang="en-GB" dirty="0"/>
              <a:t>Excessive competition and individualism</a:t>
            </a:r>
          </a:p>
          <a:p>
            <a:pPr eaLnBrk="1" hangingPunct="1">
              <a:lnSpc>
                <a:spcPct val="90000"/>
              </a:lnSpc>
              <a:buFont typeface="Arial" panose="020B0604020202020204" pitchFamily="34" charset="0"/>
              <a:buChar char="•"/>
            </a:pPr>
            <a:r>
              <a:rPr lang="en-GB" dirty="0"/>
              <a:t>Curriculum backwash: teaching (and learning) for the examination</a:t>
            </a:r>
          </a:p>
          <a:p>
            <a:pPr eaLnBrk="1" hangingPunct="1">
              <a:lnSpc>
                <a:spcPct val="90000"/>
              </a:lnSpc>
              <a:buFont typeface="Arial" panose="020B0604020202020204" pitchFamily="34" charset="0"/>
              <a:buChar char="•"/>
            </a:pPr>
            <a:r>
              <a:rPr lang="en-GB" dirty="0"/>
              <a:t>Replacement of the important by the measurable</a:t>
            </a:r>
          </a:p>
          <a:p>
            <a:pPr eaLnBrk="1" hangingPunct="1">
              <a:lnSpc>
                <a:spcPct val="90000"/>
              </a:lnSpc>
              <a:buFont typeface="Arial" panose="020B0604020202020204" pitchFamily="34" charset="0"/>
              <a:buChar char="•"/>
            </a:pPr>
            <a:r>
              <a:rPr lang="en-GB" dirty="0"/>
              <a:t>Reinforcement and legitimation of social disadvantage</a:t>
            </a:r>
          </a:p>
          <a:p>
            <a:pPr eaLnBrk="1" hangingPunct="1">
              <a:lnSpc>
                <a:spcPct val="90000"/>
              </a:lnSpc>
              <a:buFont typeface="Arial" panose="020B0604020202020204" pitchFamily="34" charset="0"/>
              <a:buChar char="•"/>
            </a:pPr>
            <a:r>
              <a:rPr lang="en-GB" dirty="0"/>
              <a:t>Extrinsic goals replace intrinsic goals</a:t>
            </a:r>
          </a:p>
          <a:p>
            <a:pPr eaLnBrk="1" hangingPunct="1">
              <a:lnSpc>
                <a:spcPct val="90000"/>
              </a:lnSpc>
              <a:buFont typeface="Arial" panose="020B0604020202020204" pitchFamily="34" charset="0"/>
              <a:buChar char="•"/>
            </a:pPr>
            <a:r>
              <a:rPr lang="en-GB" dirty="0"/>
              <a:t>‘</a:t>
            </a:r>
            <a:r>
              <a:rPr lang="en-GB" dirty="0" err="1"/>
              <a:t>Qualificationism</a:t>
            </a:r>
            <a:r>
              <a:rPr lang="en-GB" dirty="0"/>
              <a:t>’</a:t>
            </a:r>
          </a:p>
          <a:p>
            <a:pPr eaLnBrk="1" hangingPunct="1">
              <a:lnSpc>
                <a:spcPct val="90000"/>
              </a:lnSpc>
              <a:buFont typeface="Arial" panose="020B0604020202020204" pitchFamily="34" charset="0"/>
              <a:buChar char="•"/>
            </a:pPr>
            <a:r>
              <a:rPr lang="en-GB" dirty="0"/>
              <a:t>Acceptance of hierarchies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50938" y="214313"/>
            <a:ext cx="7793037" cy="1365250"/>
          </a:xfrm>
        </p:spPr>
        <p:txBody>
          <a:bodyPr/>
          <a:lstStyle/>
          <a:p>
            <a:pPr eaLnBrk="1" hangingPunct="1"/>
            <a:r>
              <a:rPr lang="en-GB"/>
              <a:t>Teaching to the Test?</a:t>
            </a:r>
          </a:p>
        </p:txBody>
      </p:sp>
      <p:sp>
        <p:nvSpPr>
          <p:cNvPr id="30723" name="Rectangle 3"/>
          <p:cNvSpPr>
            <a:spLocks noGrp="1" noChangeArrowheads="1"/>
          </p:cNvSpPr>
          <p:nvPr>
            <p:ph type="body" idx="1"/>
          </p:nvPr>
        </p:nvSpPr>
        <p:spPr>
          <a:xfrm>
            <a:off x="468313" y="2133601"/>
            <a:ext cx="8229600" cy="3887688"/>
          </a:xfrm>
        </p:spPr>
        <p:txBody>
          <a:bodyPr/>
          <a:lstStyle/>
          <a:p>
            <a:pPr eaLnBrk="1" hangingPunct="1">
              <a:lnSpc>
                <a:spcPct val="80000"/>
              </a:lnSpc>
            </a:pPr>
            <a:r>
              <a:rPr lang="en-GB" sz="2000" dirty="0"/>
              <a:t>	</a:t>
            </a:r>
            <a:r>
              <a:rPr lang="en-GB" dirty="0"/>
              <a:t>“The result of any assessment is almost invariably used to make inferences beyond the immediate items assessed, in other words as an index of performance.  If it is easier to increase a student’s score on a test, without increasing the student’s competence on the domain, and the results of the test matter, then we should not be surprised that the teacher’s efforts are directed towards the indicator rather than the indicated.”</a:t>
            </a:r>
          </a:p>
          <a:p>
            <a:pPr eaLnBrk="1" hangingPunct="1">
              <a:lnSpc>
                <a:spcPct val="80000"/>
              </a:lnSpc>
            </a:pPr>
            <a:endParaRPr lang="en-GB" dirty="0"/>
          </a:p>
          <a:p>
            <a:pPr eaLnBrk="1" hangingPunct="1">
              <a:lnSpc>
                <a:spcPct val="80000"/>
              </a:lnSpc>
            </a:pPr>
            <a:r>
              <a:rPr lang="en-GB" sz="1800" dirty="0"/>
              <a:t>	(</a:t>
            </a:r>
            <a:r>
              <a:rPr lang="en-GB" sz="1600" dirty="0" err="1"/>
              <a:t>Wiliam</a:t>
            </a:r>
            <a:r>
              <a:rPr lang="en-GB" sz="1600" dirty="0"/>
              <a:t>, D., 1992.  </a:t>
            </a:r>
            <a:r>
              <a:rPr lang="en-GB" sz="1600" i="1" dirty="0"/>
              <a:t>Technical issues in criterion-referenced assessment: evidential and consequential bases</a:t>
            </a:r>
            <a:r>
              <a:rPr lang="en-GB" sz="1600" dirty="0"/>
              <a:t>. Paper presented at the 18th annual conference of the International Association for Educational Assessment, St Patrick’s College Dublin, 16 September 1992)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GB"/>
              <a:t>Aims of the unit</a:t>
            </a:r>
          </a:p>
        </p:txBody>
      </p:sp>
      <p:sp>
        <p:nvSpPr>
          <p:cNvPr id="57347" name="Rectangle 3"/>
          <p:cNvSpPr>
            <a:spLocks noGrp="1" noChangeArrowheads="1"/>
          </p:cNvSpPr>
          <p:nvPr>
            <p:ph type="body" idx="1"/>
          </p:nvPr>
        </p:nvSpPr>
        <p:spPr>
          <a:xfrm>
            <a:off x="755650" y="2205038"/>
            <a:ext cx="7772400" cy="4114800"/>
          </a:xfrm>
        </p:spPr>
        <p:txBody>
          <a:bodyPr/>
          <a:lstStyle/>
          <a:p>
            <a:pPr eaLnBrk="1" hangingPunct="1">
              <a:lnSpc>
                <a:spcPct val="90000"/>
              </a:lnSpc>
              <a:buClr>
                <a:srgbClr val="009999"/>
              </a:buClr>
              <a:buFont typeface="Wingdings" pitchFamily="2" charset="2"/>
              <a:buChar char="Ø"/>
            </a:pPr>
            <a:r>
              <a:rPr lang="en-GB" dirty="0"/>
              <a:t>To develop and apply a critical understanding of some of the important contemporary issues and discourses in assessment.</a:t>
            </a:r>
          </a:p>
          <a:p>
            <a:pPr eaLnBrk="1" hangingPunct="1">
              <a:lnSpc>
                <a:spcPct val="90000"/>
              </a:lnSpc>
              <a:buClr>
                <a:srgbClr val="009999"/>
              </a:buClr>
              <a:buFont typeface="Wingdings" pitchFamily="2" charset="2"/>
              <a:buChar char="Ø"/>
            </a:pPr>
            <a:r>
              <a:rPr lang="en-GB" dirty="0"/>
              <a:t>To become familiar with some of the key terms and concepts used in assessment.</a:t>
            </a:r>
          </a:p>
          <a:p>
            <a:pPr eaLnBrk="1" hangingPunct="1">
              <a:lnSpc>
                <a:spcPct val="90000"/>
              </a:lnSpc>
              <a:buClr>
                <a:srgbClr val="009999"/>
              </a:buClr>
              <a:buFont typeface="Wingdings" pitchFamily="2" charset="2"/>
              <a:buChar char="Ø"/>
            </a:pPr>
            <a:r>
              <a:rPr lang="en-GB" dirty="0"/>
              <a:t>To share experience and ideas amongst practitioners from a wide range of backgrounds.</a:t>
            </a:r>
          </a:p>
          <a:p>
            <a:pPr eaLnBrk="1" hangingPunct="1">
              <a:lnSpc>
                <a:spcPct val="90000"/>
              </a:lnSpc>
              <a:buClr>
                <a:srgbClr val="009999"/>
              </a:buClr>
              <a:buFont typeface="Wingdings" pitchFamily="2" charset="2"/>
              <a:buChar char="Ø"/>
            </a:pPr>
            <a:r>
              <a:rPr lang="en-GB" dirty="0"/>
              <a:t>To contribute to your own professional development in this field.</a:t>
            </a:r>
          </a:p>
        </p:txBody>
      </p:sp>
      <p:pic>
        <p:nvPicPr>
          <p:cNvPr id="4" name="Picture 68" descr="jigsaw_puzz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5316610"/>
            <a:ext cx="18002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1000"/>
                                        <p:tgtEl>
                                          <p:spTgt spid="57346"/>
                                        </p:tgtEl>
                                      </p:cBhvr>
                                    </p:animEffect>
                                    <p:anim calcmode="lin" valueType="num">
                                      <p:cBhvr>
                                        <p:cTn id="8" dur="1000" fill="hold"/>
                                        <p:tgtEl>
                                          <p:spTgt spid="57346"/>
                                        </p:tgtEl>
                                        <p:attrNameLst>
                                          <p:attrName>ppt_x</p:attrName>
                                        </p:attrNameLst>
                                      </p:cBhvr>
                                      <p:tavLst>
                                        <p:tav tm="0">
                                          <p:val>
                                            <p:strVal val="#ppt_x"/>
                                          </p:val>
                                        </p:tav>
                                        <p:tav tm="100000">
                                          <p:val>
                                            <p:strVal val="#ppt_x"/>
                                          </p:val>
                                        </p:tav>
                                      </p:tavLst>
                                    </p:anim>
                                    <p:anim calcmode="lin" valueType="num">
                                      <p:cBhvr>
                                        <p:cTn id="9" dur="898" decel="100000" fill="hold"/>
                                        <p:tgtEl>
                                          <p:spTgt spid="5734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734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7347">
                                            <p:txEl>
                                              <p:pRg st="0" end="0"/>
                                            </p:txEl>
                                          </p:spTgt>
                                        </p:tgtEl>
                                        <p:attrNameLst>
                                          <p:attrName>style.visibility</p:attrName>
                                        </p:attrNameLst>
                                      </p:cBhvr>
                                      <p:to>
                                        <p:strVal val="visible"/>
                                      </p:to>
                                    </p:set>
                                    <p:animEffect transition="in" filter="fade">
                                      <p:cBhvr>
                                        <p:cTn id="15" dur="1000"/>
                                        <p:tgtEl>
                                          <p:spTgt spid="57347">
                                            <p:txEl>
                                              <p:pRg st="0" end="0"/>
                                            </p:txEl>
                                          </p:spTgt>
                                        </p:tgtEl>
                                      </p:cBhvr>
                                    </p:animEffect>
                                    <p:anim calcmode="lin" valueType="num">
                                      <p:cBhvr>
                                        <p:cTn id="16" dur="10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5734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5734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7347">
                                            <p:txEl>
                                              <p:pRg st="1" end="1"/>
                                            </p:txEl>
                                          </p:spTgt>
                                        </p:tgtEl>
                                        <p:attrNameLst>
                                          <p:attrName>style.visibility</p:attrName>
                                        </p:attrNameLst>
                                      </p:cBhvr>
                                      <p:to>
                                        <p:strVal val="visible"/>
                                      </p:to>
                                    </p:set>
                                    <p:animEffect transition="in" filter="fade">
                                      <p:cBhvr>
                                        <p:cTn id="23" dur="1000"/>
                                        <p:tgtEl>
                                          <p:spTgt spid="57347">
                                            <p:txEl>
                                              <p:pRg st="1" end="1"/>
                                            </p:txEl>
                                          </p:spTgt>
                                        </p:tgtEl>
                                      </p:cBhvr>
                                    </p:animEffect>
                                    <p:anim calcmode="lin" valueType="num">
                                      <p:cBhvr>
                                        <p:cTn id="24" dur="10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5734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5734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7347">
                                            <p:txEl>
                                              <p:pRg st="2" end="2"/>
                                            </p:txEl>
                                          </p:spTgt>
                                        </p:tgtEl>
                                        <p:attrNameLst>
                                          <p:attrName>style.visibility</p:attrName>
                                        </p:attrNameLst>
                                      </p:cBhvr>
                                      <p:to>
                                        <p:strVal val="visible"/>
                                      </p:to>
                                    </p:set>
                                    <p:animEffect transition="in" filter="fade">
                                      <p:cBhvr>
                                        <p:cTn id="31" dur="1000"/>
                                        <p:tgtEl>
                                          <p:spTgt spid="57347">
                                            <p:txEl>
                                              <p:pRg st="2" end="2"/>
                                            </p:txEl>
                                          </p:spTgt>
                                        </p:tgtEl>
                                      </p:cBhvr>
                                    </p:animEffect>
                                    <p:anim calcmode="lin" valueType="num">
                                      <p:cBhvr>
                                        <p:cTn id="32" dur="10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57347">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5734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57347">
                                            <p:txEl>
                                              <p:pRg st="3" end="3"/>
                                            </p:txEl>
                                          </p:spTgt>
                                        </p:tgtEl>
                                        <p:attrNameLst>
                                          <p:attrName>style.visibility</p:attrName>
                                        </p:attrNameLst>
                                      </p:cBhvr>
                                      <p:to>
                                        <p:strVal val="visible"/>
                                      </p:to>
                                    </p:set>
                                    <p:animEffect transition="in" filter="fade">
                                      <p:cBhvr>
                                        <p:cTn id="39" dur="1000"/>
                                        <p:tgtEl>
                                          <p:spTgt spid="57347">
                                            <p:txEl>
                                              <p:pRg st="3" end="3"/>
                                            </p:txEl>
                                          </p:spTgt>
                                        </p:tgtEl>
                                      </p:cBhvr>
                                    </p:animEffect>
                                    <p:anim calcmode="lin" valueType="num">
                                      <p:cBhvr>
                                        <p:cTn id="40" dur="10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57347">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57347">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sz="3200"/>
              <a:t>Or Measurement-Driven Instruction?</a:t>
            </a:r>
          </a:p>
        </p:txBody>
      </p:sp>
      <p:sp>
        <p:nvSpPr>
          <p:cNvPr id="31747" name="Rectangle 3"/>
          <p:cNvSpPr>
            <a:spLocks noGrp="1" noChangeArrowheads="1"/>
          </p:cNvSpPr>
          <p:nvPr>
            <p:ph type="body" idx="1"/>
          </p:nvPr>
        </p:nvSpPr>
        <p:spPr>
          <a:xfrm>
            <a:off x="755650" y="2205038"/>
            <a:ext cx="7772400" cy="3692525"/>
          </a:xfrm>
        </p:spPr>
        <p:txBody>
          <a:bodyPr/>
          <a:lstStyle/>
          <a:p>
            <a:pPr eaLnBrk="1" hangingPunct="1"/>
            <a:r>
              <a:rPr lang="en-GB" dirty="0"/>
              <a:t>	“If properly conceived and implemented, measurement-driven instruction currently constitutes the most cost-effective way of improving the quality of public education.”</a:t>
            </a:r>
          </a:p>
          <a:p>
            <a:pPr eaLnBrk="1" hangingPunct="1"/>
            <a:endParaRPr lang="en-GB" dirty="0"/>
          </a:p>
          <a:p>
            <a:pPr eaLnBrk="1" hangingPunct="1"/>
            <a:r>
              <a:rPr lang="en-GB" sz="1800" dirty="0"/>
              <a:t>	</a:t>
            </a:r>
            <a:r>
              <a:rPr lang="en-GB" sz="1600" dirty="0"/>
              <a:t>(</a:t>
            </a:r>
            <a:r>
              <a:rPr lang="en-GB" sz="1600" dirty="0" err="1"/>
              <a:t>Popham</a:t>
            </a:r>
            <a:r>
              <a:rPr lang="en-GB" sz="1600" dirty="0"/>
              <a:t>, J. W., 1987.  The Merits of Measurement-Driven Instruction.   </a:t>
            </a:r>
            <a:r>
              <a:rPr lang="en-GB" sz="1600" i="1" dirty="0"/>
              <a:t>Phi Delta </a:t>
            </a:r>
            <a:r>
              <a:rPr lang="en-GB" sz="1600" i="1" dirty="0" err="1"/>
              <a:t>Kappan</a:t>
            </a:r>
            <a:r>
              <a:rPr lang="en-GB" sz="1600" dirty="0"/>
              <a:t>, 68(9), pp.679-682.)</a:t>
            </a:r>
          </a:p>
          <a:p>
            <a:pPr eaLnBrk="1" hangingPunct="1"/>
            <a:r>
              <a:rPr lang="en-GB" sz="1600" dirty="0"/>
              <a:t>	(and see also the counter-argument in the article that follows this one)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dirty="0">
                <a:latin typeface="Garamond" pitchFamily="18" charset="0"/>
                <a:hlinkClick r:id="rId2"/>
              </a:rPr>
              <a:t>‘</a:t>
            </a:r>
            <a:r>
              <a:rPr lang="en-GB" dirty="0">
                <a:hlinkClick r:id="rId2"/>
              </a:rPr>
              <a:t>High stakes</a:t>
            </a:r>
            <a:r>
              <a:rPr lang="en-GB" dirty="0">
                <a:latin typeface="Garamond" pitchFamily="18" charset="0"/>
                <a:hlinkClick r:id="rId2"/>
              </a:rPr>
              <a:t>’</a:t>
            </a:r>
            <a:r>
              <a:rPr lang="en-GB" dirty="0">
                <a:hlinkClick r:id="rId2"/>
              </a:rPr>
              <a:t> assessment</a:t>
            </a:r>
            <a:endParaRPr lang="en-GB" dirty="0"/>
          </a:p>
        </p:txBody>
      </p:sp>
      <p:sp>
        <p:nvSpPr>
          <p:cNvPr id="32771" name="Rectangle 3"/>
          <p:cNvSpPr>
            <a:spLocks noGrp="1" noChangeArrowheads="1"/>
          </p:cNvSpPr>
          <p:nvPr>
            <p:ph type="body" idx="1"/>
          </p:nvPr>
        </p:nvSpPr>
        <p:spPr>
          <a:xfrm>
            <a:off x="457200" y="2204864"/>
            <a:ext cx="8229600" cy="4015705"/>
          </a:xfrm>
        </p:spPr>
        <p:txBody>
          <a:bodyPr/>
          <a:lstStyle/>
          <a:p>
            <a:pPr marL="0" indent="0" eaLnBrk="1" hangingPunct="1"/>
            <a:r>
              <a:rPr lang="en-GB" dirty="0"/>
              <a:t>Think of a formal test or examination that you would class as ‘high stakes’ assessment:</a:t>
            </a:r>
          </a:p>
          <a:p>
            <a:pPr eaLnBrk="1" hangingPunct="1">
              <a:buFont typeface="Arial" panose="020B0604020202020204" pitchFamily="34" charset="0"/>
              <a:buChar char="•"/>
            </a:pPr>
            <a:r>
              <a:rPr lang="en-GB" dirty="0"/>
              <a:t>What are the ‘stakes’ involved?  What do the students (and/or the teachers) gain if they do well, or lose if they do not do well?</a:t>
            </a:r>
          </a:p>
          <a:p>
            <a:pPr eaLnBrk="1" hangingPunct="1">
              <a:buFont typeface="Arial" panose="020B0604020202020204" pitchFamily="34" charset="0"/>
              <a:buChar char="•"/>
            </a:pPr>
            <a:r>
              <a:rPr lang="en-GB" dirty="0"/>
              <a:t>In what ways are students prepared for this examination?  How long before they take the exam does the preparation start?</a:t>
            </a:r>
          </a:p>
          <a:p>
            <a:pPr eaLnBrk="1" hangingPunct="1">
              <a:buFont typeface="Arial" panose="020B0604020202020204" pitchFamily="34" charset="0"/>
              <a:buChar char="•"/>
            </a:pPr>
            <a:r>
              <a:rPr lang="en-GB" dirty="0"/>
              <a:t>Does the ‘washback/backwash’ effect of this examination benefit teaching and learning or have a negative 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fade">
                                      <p:cBhvr>
                                        <p:cTn id="17" dur="5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fade">
                                      <p:cBhvr>
                                        <p:cTn id="22"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dirty="0"/>
              <a:t>A sociological account of assessment</a:t>
            </a:r>
            <a:endParaRPr lang="en-GB" sz="2000" dirty="0"/>
          </a:p>
        </p:txBody>
      </p:sp>
      <p:sp>
        <p:nvSpPr>
          <p:cNvPr id="52227" name="Rectangle 3"/>
          <p:cNvSpPr>
            <a:spLocks noGrp="1" noChangeArrowheads="1"/>
          </p:cNvSpPr>
          <p:nvPr>
            <p:ph type="body" idx="1"/>
          </p:nvPr>
        </p:nvSpPr>
        <p:spPr>
          <a:xfrm>
            <a:off x="1115616" y="1943548"/>
            <a:ext cx="6767983" cy="4924425"/>
          </a:xfrm>
        </p:spPr>
        <p:txBody>
          <a:bodyPr/>
          <a:lstStyle/>
          <a:p>
            <a:pPr marL="0" indent="14288" eaLnBrk="1" hangingPunct="1"/>
            <a:r>
              <a:rPr lang="en-GB" dirty="0">
                <a:solidFill>
                  <a:srgbClr val="009999"/>
                </a:solidFill>
              </a:rPr>
              <a:t>Certification</a:t>
            </a:r>
            <a:r>
              <a:rPr lang="en-GB" dirty="0"/>
              <a:t> of competence: who wants to be operated on by an incompetent surgeon?</a:t>
            </a:r>
          </a:p>
          <a:p>
            <a:pPr marL="0" indent="14288" eaLnBrk="1" hangingPunct="1"/>
            <a:endParaRPr lang="en-GB" dirty="0">
              <a:solidFill>
                <a:schemeClr val="hlink"/>
              </a:solidFill>
            </a:endParaRPr>
          </a:p>
          <a:p>
            <a:pPr marL="0" indent="14288" eaLnBrk="1" hangingPunct="1"/>
            <a:r>
              <a:rPr lang="en-GB" dirty="0">
                <a:solidFill>
                  <a:srgbClr val="009999"/>
                </a:solidFill>
              </a:rPr>
              <a:t>Selection</a:t>
            </a:r>
            <a:r>
              <a:rPr lang="en-GB" dirty="0"/>
              <a:t> for limited opportunities: how do we decide who gets what?  How do we legitimate exclusion?</a:t>
            </a:r>
          </a:p>
          <a:p>
            <a:pPr marL="0" indent="14288" eaLnBrk="1" hangingPunct="1"/>
            <a:endParaRPr lang="en-GB" dirty="0">
              <a:solidFill>
                <a:schemeClr val="hlink"/>
              </a:solidFill>
            </a:endParaRPr>
          </a:p>
          <a:p>
            <a:pPr marL="0" indent="14288" eaLnBrk="1" hangingPunct="1"/>
            <a:r>
              <a:rPr lang="en-GB" dirty="0">
                <a:solidFill>
                  <a:srgbClr val="009999"/>
                </a:solidFill>
              </a:rPr>
              <a:t>Control</a:t>
            </a:r>
            <a:r>
              <a:rPr lang="en-GB" dirty="0"/>
              <a:t> of the individual and the system:</a:t>
            </a:r>
          </a:p>
          <a:p>
            <a:pPr marL="0" indent="14288" eaLnBrk="1" hangingPunct="1"/>
            <a:r>
              <a:rPr lang="en-GB" dirty="0"/>
              <a:t>	- quality control</a:t>
            </a:r>
          </a:p>
          <a:p>
            <a:pPr marL="0" indent="14288" eaLnBrk="1" hangingPunct="1"/>
            <a:r>
              <a:rPr lang="en-GB" dirty="0"/>
              <a:t>	- accountability</a:t>
            </a:r>
          </a:p>
          <a:p>
            <a:pPr marL="0" indent="14288" algn="r" eaLnBrk="1" hangingPunct="1"/>
            <a:r>
              <a:rPr lang="en-GB" dirty="0"/>
              <a:t>(</a:t>
            </a:r>
            <a:r>
              <a:rPr lang="en-GB" dirty="0" err="1"/>
              <a:t>Broadfoot</a:t>
            </a:r>
            <a:r>
              <a:rPr lang="en-GB" dirty="0"/>
              <a:t> 1996)</a:t>
            </a:r>
          </a:p>
        </p:txBody>
      </p:sp>
    </p:spTree>
    <p:extLst>
      <p:ext uri="{BB962C8B-B14F-4D97-AF65-F5344CB8AC3E}">
        <p14:creationId xmlns:p14="http://schemas.microsoft.com/office/powerpoint/2010/main" val="3043416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1000"/>
                                        <p:tgtEl>
                                          <p:spTgt spid="52227">
                                            <p:txEl>
                                              <p:pRg st="0" end="0"/>
                                            </p:txEl>
                                          </p:spTgt>
                                        </p:tgtEl>
                                      </p:cBhvr>
                                    </p:animEffect>
                                    <p:anim calcmode="lin" valueType="num">
                                      <p:cBhvr>
                                        <p:cTn id="8" dur="10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2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2227">
                                            <p:txEl>
                                              <p:pRg st="2" end="2"/>
                                            </p:txEl>
                                          </p:spTgt>
                                        </p:tgtEl>
                                        <p:attrNameLst>
                                          <p:attrName>style.visibility</p:attrName>
                                        </p:attrNameLst>
                                      </p:cBhvr>
                                      <p:to>
                                        <p:strVal val="visible"/>
                                      </p:to>
                                    </p:set>
                                    <p:animEffect transition="in" filter="fade">
                                      <p:cBhvr>
                                        <p:cTn id="14" dur="1000"/>
                                        <p:tgtEl>
                                          <p:spTgt spid="52227">
                                            <p:txEl>
                                              <p:pRg st="2" end="2"/>
                                            </p:txEl>
                                          </p:spTgt>
                                        </p:tgtEl>
                                      </p:cBhvr>
                                    </p:animEffect>
                                    <p:anim calcmode="lin" valueType="num">
                                      <p:cBhvr>
                                        <p:cTn id="15" dur="10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22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2227">
                                            <p:txEl>
                                              <p:pRg st="4" end="4"/>
                                            </p:txEl>
                                          </p:spTgt>
                                        </p:tgtEl>
                                        <p:attrNameLst>
                                          <p:attrName>style.visibility</p:attrName>
                                        </p:attrNameLst>
                                      </p:cBhvr>
                                      <p:to>
                                        <p:strVal val="visible"/>
                                      </p:to>
                                    </p:set>
                                    <p:animEffect transition="in" filter="fade">
                                      <p:cBhvr>
                                        <p:cTn id="21" dur="1000"/>
                                        <p:tgtEl>
                                          <p:spTgt spid="52227">
                                            <p:txEl>
                                              <p:pRg st="4" end="4"/>
                                            </p:txEl>
                                          </p:spTgt>
                                        </p:tgtEl>
                                      </p:cBhvr>
                                    </p:animEffect>
                                    <p:anim calcmode="lin" valueType="num">
                                      <p:cBhvr>
                                        <p:cTn id="22" dur="10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222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2227">
                                            <p:txEl>
                                              <p:pRg st="5" end="5"/>
                                            </p:txEl>
                                          </p:spTgt>
                                        </p:tgtEl>
                                        <p:attrNameLst>
                                          <p:attrName>style.visibility</p:attrName>
                                        </p:attrNameLst>
                                      </p:cBhvr>
                                      <p:to>
                                        <p:strVal val="visible"/>
                                      </p:to>
                                    </p:set>
                                    <p:animEffect transition="in" filter="fade">
                                      <p:cBhvr>
                                        <p:cTn id="28" dur="1000"/>
                                        <p:tgtEl>
                                          <p:spTgt spid="52227">
                                            <p:txEl>
                                              <p:pRg st="5" end="5"/>
                                            </p:txEl>
                                          </p:spTgt>
                                        </p:tgtEl>
                                      </p:cBhvr>
                                    </p:animEffect>
                                    <p:anim calcmode="lin" valueType="num">
                                      <p:cBhvr>
                                        <p:cTn id="29" dur="1000" fill="hold"/>
                                        <p:tgtEl>
                                          <p:spTgt spid="52227">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222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2227">
                                            <p:txEl>
                                              <p:pRg st="6" end="6"/>
                                            </p:txEl>
                                          </p:spTgt>
                                        </p:tgtEl>
                                        <p:attrNameLst>
                                          <p:attrName>style.visibility</p:attrName>
                                        </p:attrNameLst>
                                      </p:cBhvr>
                                      <p:to>
                                        <p:strVal val="visible"/>
                                      </p:to>
                                    </p:set>
                                    <p:animEffect transition="in" filter="fade">
                                      <p:cBhvr>
                                        <p:cTn id="35" dur="1000"/>
                                        <p:tgtEl>
                                          <p:spTgt spid="52227">
                                            <p:txEl>
                                              <p:pRg st="6" end="6"/>
                                            </p:txEl>
                                          </p:spTgt>
                                        </p:tgtEl>
                                      </p:cBhvr>
                                    </p:animEffect>
                                    <p:anim calcmode="lin" valueType="num">
                                      <p:cBhvr>
                                        <p:cTn id="36" dur="1000" fill="hold"/>
                                        <p:tgtEl>
                                          <p:spTgt spid="5222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222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2227">
                                            <p:txEl>
                                              <p:pRg st="7" end="7"/>
                                            </p:txEl>
                                          </p:spTgt>
                                        </p:tgtEl>
                                        <p:attrNameLst>
                                          <p:attrName>style.visibility</p:attrName>
                                        </p:attrNameLst>
                                      </p:cBhvr>
                                      <p:to>
                                        <p:strVal val="visible"/>
                                      </p:to>
                                    </p:set>
                                    <p:animEffect transition="in" filter="fade">
                                      <p:cBhvr>
                                        <p:cTn id="42" dur="1000"/>
                                        <p:tgtEl>
                                          <p:spTgt spid="52227">
                                            <p:txEl>
                                              <p:pRg st="7" end="7"/>
                                            </p:txEl>
                                          </p:spTgt>
                                        </p:tgtEl>
                                      </p:cBhvr>
                                    </p:animEffect>
                                    <p:anim calcmode="lin" valueType="num">
                                      <p:cBhvr>
                                        <p:cTn id="43" dur="1000" fill="hold"/>
                                        <p:tgtEl>
                                          <p:spTgt spid="52227">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222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a:t>What do the learners think are the purposes?</a:t>
            </a:r>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9772" t="9456" r="31871"/>
          <a:stretch/>
        </p:blipFill>
        <p:spPr bwMode="auto">
          <a:xfrm>
            <a:off x="2555776" y="1861952"/>
            <a:ext cx="3819802" cy="4996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a:t>Purposes of SATs</a:t>
            </a:r>
          </a:p>
        </p:txBody>
      </p:sp>
      <p:pic>
        <p:nvPicPr>
          <p:cNvPr id="3" name="sats.mp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627784" y="2420888"/>
            <a:ext cx="4105944" cy="3359409"/>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a:t>Who are SATs for?</a:t>
            </a:r>
          </a:p>
        </p:txBody>
      </p:sp>
      <p:pic>
        <p:nvPicPr>
          <p:cNvPr id="126979" name="whohelpedbySATs.mpg">
            <a:hlinkClick r:id="" action="ppaction://media"/>
          </p:cNvPr>
          <p:cNvPicPr>
            <a:picLocks noGrp="1" noChangeAspect="1" noChangeArrowheads="1"/>
          </p:cNvPicPr>
          <p:nvPr>
            <p:ph idx="1"/>
            <a:vide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a:xfrm>
            <a:off x="2267744" y="2348880"/>
            <a:ext cx="4247678" cy="347537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697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26979"/>
                                        </p:tgtEl>
                                      </p:cBhvr>
                                    </p:cmd>
                                  </p:childTnLst>
                                </p:cTn>
                              </p:par>
                            </p:childTnLst>
                          </p:cTn>
                        </p:par>
                      </p:childTnLst>
                    </p:cTn>
                  </p:par>
                </p:childTnLst>
              </p:cTn>
              <p:nextCondLst>
                <p:cond evt="onClick" delay="0">
                  <p:tgtEl>
                    <p:spTgt spid="126979"/>
                  </p:tgtEl>
                </p:cond>
              </p:nextCondLst>
            </p:seq>
            <p:video>
              <p:cMediaNode>
                <p:cTn id="7" fill="hold" display="0">
                  <p:stCondLst>
                    <p:cond delay="indefinite"/>
                  </p:stCondLst>
                  <p:endCondLst>
                    <p:cond evt="onNext" delay="0">
                      <p:tgtEl>
                        <p:sldTgt/>
                      </p:tgtEl>
                    </p:cond>
                    <p:cond evt="onPrev" delay="0">
                      <p:tgtEl>
                        <p:sldTgt/>
                      </p:tgtEl>
                    </p:cond>
                  </p:endCondLst>
                </p:cTn>
                <p:tgtEl>
                  <p:spTgt spid="126979"/>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a:t>Assessment ~ a possible framework</a:t>
            </a:r>
          </a:p>
        </p:txBody>
      </p:sp>
      <p:grpSp>
        <p:nvGrpSpPr>
          <p:cNvPr id="39940" name="Group 4"/>
          <p:cNvGrpSpPr>
            <a:grpSpLocks/>
          </p:cNvGrpSpPr>
          <p:nvPr/>
        </p:nvGrpSpPr>
        <p:grpSpPr bwMode="auto">
          <a:xfrm>
            <a:off x="1331913" y="2565400"/>
            <a:ext cx="2305050" cy="2232025"/>
            <a:chOff x="2018" y="1706"/>
            <a:chExt cx="1452" cy="1406"/>
          </a:xfrm>
        </p:grpSpPr>
        <p:sp>
          <p:nvSpPr>
            <p:cNvPr id="39942" name="Oval 5"/>
            <p:cNvSpPr>
              <a:spLocks noChangeArrowheads="1"/>
            </p:cNvSpPr>
            <p:nvPr/>
          </p:nvSpPr>
          <p:spPr bwMode="auto">
            <a:xfrm rot="-1697099">
              <a:off x="2109" y="2296"/>
              <a:ext cx="1361" cy="40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3" name="Oval 6"/>
            <p:cNvSpPr>
              <a:spLocks noChangeArrowheads="1"/>
            </p:cNvSpPr>
            <p:nvPr/>
          </p:nvSpPr>
          <p:spPr bwMode="auto">
            <a:xfrm rot="-1697099">
              <a:off x="2064" y="2205"/>
              <a:ext cx="1361" cy="40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4" name="Arc 7"/>
            <p:cNvSpPr>
              <a:spLocks/>
            </p:cNvSpPr>
            <p:nvPr/>
          </p:nvSpPr>
          <p:spPr bwMode="auto">
            <a:xfrm rot="-708146">
              <a:off x="3198" y="1797"/>
              <a:ext cx="272" cy="136"/>
            </a:xfrm>
            <a:custGeom>
              <a:avLst/>
              <a:gdLst>
                <a:gd name="T0" fmla="*/ 0 w 21600"/>
                <a:gd name="T1" fmla="*/ 0 h 21600"/>
                <a:gd name="T2" fmla="*/ 3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945" name="Arc 8"/>
            <p:cNvSpPr>
              <a:spLocks/>
            </p:cNvSpPr>
            <p:nvPr/>
          </p:nvSpPr>
          <p:spPr bwMode="auto">
            <a:xfrm rot="-708146">
              <a:off x="3198" y="1706"/>
              <a:ext cx="272" cy="136"/>
            </a:xfrm>
            <a:custGeom>
              <a:avLst/>
              <a:gdLst>
                <a:gd name="T0" fmla="*/ 0 w 21600"/>
                <a:gd name="T1" fmla="*/ 0 h 21600"/>
                <a:gd name="T2" fmla="*/ 3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946" name="Arc 9"/>
            <p:cNvSpPr>
              <a:spLocks/>
            </p:cNvSpPr>
            <p:nvPr/>
          </p:nvSpPr>
          <p:spPr bwMode="auto">
            <a:xfrm rot="10800000">
              <a:off x="2018" y="2886"/>
              <a:ext cx="272" cy="136"/>
            </a:xfrm>
            <a:custGeom>
              <a:avLst/>
              <a:gdLst>
                <a:gd name="T0" fmla="*/ 0 w 21600"/>
                <a:gd name="T1" fmla="*/ 0 h 21600"/>
                <a:gd name="T2" fmla="*/ 3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947" name="Arc 10"/>
            <p:cNvSpPr>
              <a:spLocks/>
            </p:cNvSpPr>
            <p:nvPr/>
          </p:nvSpPr>
          <p:spPr bwMode="auto">
            <a:xfrm rot="10800000">
              <a:off x="2018" y="2976"/>
              <a:ext cx="272" cy="136"/>
            </a:xfrm>
            <a:custGeom>
              <a:avLst/>
              <a:gdLst>
                <a:gd name="T0" fmla="*/ 0 w 21600"/>
                <a:gd name="T1" fmla="*/ 0 h 21600"/>
                <a:gd name="T2" fmla="*/ 3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83979" name="Text Box 11"/>
          <p:cNvSpPr txBox="1">
            <a:spLocks noChangeArrowheads="1"/>
          </p:cNvSpPr>
          <p:nvPr/>
        </p:nvSpPr>
        <p:spPr bwMode="auto">
          <a:xfrm>
            <a:off x="4572000" y="4546600"/>
            <a:ext cx="2971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GB" sz="2000" dirty="0">
                <a:solidFill>
                  <a:schemeClr val="folHlink"/>
                </a:solidFill>
              </a:rPr>
              <a:t>“</a:t>
            </a:r>
            <a:r>
              <a:rPr lang="en-GB" sz="2000" dirty="0">
                <a:solidFill>
                  <a:schemeClr val="tx2"/>
                </a:solidFill>
              </a:rPr>
              <a:t>Assessment</a:t>
            </a:r>
            <a:r>
              <a:rPr lang="en-GB" sz="2000" dirty="0">
                <a:solidFill>
                  <a:schemeClr val="folHlink"/>
                </a:solidFill>
              </a:rPr>
              <a:t> is the flipside of learning”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a:t>Assessment ~ a possible framework</a:t>
            </a:r>
          </a:p>
        </p:txBody>
      </p:sp>
      <p:sp>
        <p:nvSpPr>
          <p:cNvPr id="82948" name="AutoShape 4"/>
          <p:cNvSpPr>
            <a:spLocks noChangeArrowheads="1"/>
          </p:cNvSpPr>
          <p:nvPr/>
        </p:nvSpPr>
        <p:spPr bwMode="auto">
          <a:xfrm>
            <a:off x="3276600" y="2708275"/>
            <a:ext cx="2354263" cy="2138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949" name="Group 5"/>
          <p:cNvGrpSpPr>
            <a:grpSpLocks/>
          </p:cNvGrpSpPr>
          <p:nvPr/>
        </p:nvGrpSpPr>
        <p:grpSpPr bwMode="auto">
          <a:xfrm>
            <a:off x="1743882" y="4948238"/>
            <a:ext cx="1532718" cy="431800"/>
            <a:chOff x="1111" y="2886"/>
            <a:chExt cx="831" cy="272"/>
          </a:xfrm>
        </p:grpSpPr>
        <p:sp>
          <p:nvSpPr>
            <p:cNvPr id="38929" name="Text Box 6"/>
            <p:cNvSpPr txBox="1">
              <a:spLocks noChangeArrowheads="1"/>
            </p:cNvSpPr>
            <p:nvPr/>
          </p:nvSpPr>
          <p:spPr bwMode="auto">
            <a:xfrm>
              <a:off x="1156" y="2886"/>
              <a:ext cx="78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GB" dirty="0">
                  <a:solidFill>
                    <a:schemeClr val="tx2"/>
                  </a:solidFill>
                </a:rPr>
                <a:t>curriculum</a:t>
              </a:r>
            </a:p>
          </p:txBody>
        </p:sp>
        <p:sp>
          <p:nvSpPr>
            <p:cNvPr id="38930" name="Rectangle 7"/>
            <p:cNvSpPr>
              <a:spLocks noChangeArrowheads="1"/>
            </p:cNvSpPr>
            <p:nvPr/>
          </p:nvSpPr>
          <p:spPr bwMode="auto">
            <a:xfrm>
              <a:off x="1111" y="2886"/>
              <a:ext cx="726"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952" name="Group 8"/>
          <p:cNvGrpSpPr>
            <a:grpSpLocks/>
          </p:cNvGrpSpPr>
          <p:nvPr/>
        </p:nvGrpSpPr>
        <p:grpSpPr bwMode="auto">
          <a:xfrm>
            <a:off x="5951329" y="4872968"/>
            <a:ext cx="1152525" cy="431800"/>
            <a:chOff x="3742" y="2886"/>
            <a:chExt cx="726" cy="272"/>
          </a:xfrm>
        </p:grpSpPr>
        <p:sp>
          <p:nvSpPr>
            <p:cNvPr id="38927" name="Text Box 9"/>
            <p:cNvSpPr txBox="1">
              <a:spLocks noChangeArrowheads="1"/>
            </p:cNvSpPr>
            <p:nvPr/>
          </p:nvSpPr>
          <p:spPr bwMode="auto">
            <a:xfrm>
              <a:off x="3787" y="2886"/>
              <a:ext cx="6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GB" dirty="0">
                  <a:solidFill>
                    <a:schemeClr val="tx2"/>
                  </a:solidFill>
                </a:rPr>
                <a:t>learning</a:t>
              </a:r>
            </a:p>
          </p:txBody>
        </p:sp>
        <p:sp>
          <p:nvSpPr>
            <p:cNvPr id="38928" name="Rectangle 10"/>
            <p:cNvSpPr>
              <a:spLocks noChangeArrowheads="1"/>
            </p:cNvSpPr>
            <p:nvPr/>
          </p:nvSpPr>
          <p:spPr bwMode="auto">
            <a:xfrm>
              <a:off x="3742" y="2886"/>
              <a:ext cx="726"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955" name="Group 11"/>
          <p:cNvGrpSpPr>
            <a:grpSpLocks/>
          </p:cNvGrpSpPr>
          <p:nvPr/>
        </p:nvGrpSpPr>
        <p:grpSpPr bwMode="auto">
          <a:xfrm>
            <a:off x="3779838" y="2133600"/>
            <a:ext cx="1368425" cy="431800"/>
            <a:chOff x="2426" y="1344"/>
            <a:chExt cx="862" cy="272"/>
          </a:xfrm>
        </p:grpSpPr>
        <p:sp>
          <p:nvSpPr>
            <p:cNvPr id="38925" name="Text Box 12"/>
            <p:cNvSpPr txBox="1">
              <a:spLocks noChangeArrowheads="1"/>
            </p:cNvSpPr>
            <p:nvPr/>
          </p:nvSpPr>
          <p:spPr bwMode="auto">
            <a:xfrm>
              <a:off x="2426" y="1344"/>
              <a:ext cx="8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GB" dirty="0">
                  <a:solidFill>
                    <a:schemeClr val="tx2"/>
                  </a:solidFill>
                </a:rPr>
                <a:t>assessment</a:t>
              </a:r>
            </a:p>
          </p:txBody>
        </p:sp>
        <p:sp>
          <p:nvSpPr>
            <p:cNvPr id="38926" name="Rectangle 13"/>
            <p:cNvSpPr>
              <a:spLocks noChangeArrowheads="1"/>
            </p:cNvSpPr>
            <p:nvPr/>
          </p:nvSpPr>
          <p:spPr bwMode="auto">
            <a:xfrm>
              <a:off x="2426" y="1344"/>
              <a:ext cx="862"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8920" name="Group 14"/>
          <p:cNvGrpSpPr>
            <a:grpSpLocks/>
          </p:cNvGrpSpPr>
          <p:nvPr/>
        </p:nvGrpSpPr>
        <p:grpSpPr bwMode="auto">
          <a:xfrm>
            <a:off x="3276600" y="2708275"/>
            <a:ext cx="2374900" cy="2305050"/>
            <a:chOff x="2064" y="1706"/>
            <a:chExt cx="1496" cy="1452"/>
          </a:xfrm>
        </p:grpSpPr>
        <p:sp>
          <p:nvSpPr>
            <p:cNvPr id="38921" name="AutoShape 15"/>
            <p:cNvSpPr>
              <a:spLocks noChangeArrowheads="1"/>
            </p:cNvSpPr>
            <p:nvPr/>
          </p:nvSpPr>
          <p:spPr bwMode="auto">
            <a:xfrm>
              <a:off x="2064" y="1706"/>
              <a:ext cx="1483" cy="1347"/>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2" name="Line 16"/>
            <p:cNvSpPr>
              <a:spLocks noChangeShapeType="1"/>
            </p:cNvSpPr>
            <p:nvPr/>
          </p:nvSpPr>
          <p:spPr bwMode="auto">
            <a:xfrm flipV="1">
              <a:off x="2064" y="1842"/>
              <a:ext cx="589" cy="108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23" name="Line 17"/>
            <p:cNvSpPr>
              <a:spLocks noChangeShapeType="1"/>
            </p:cNvSpPr>
            <p:nvPr/>
          </p:nvSpPr>
          <p:spPr bwMode="auto">
            <a:xfrm flipV="1">
              <a:off x="2200" y="3158"/>
              <a:ext cx="1224"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924" name="Line 18"/>
            <p:cNvSpPr>
              <a:spLocks noChangeShapeType="1"/>
            </p:cNvSpPr>
            <p:nvPr/>
          </p:nvSpPr>
          <p:spPr bwMode="auto">
            <a:xfrm flipH="1" flipV="1">
              <a:off x="2970" y="1842"/>
              <a:ext cx="590" cy="108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8" name="Group 8"/>
          <p:cNvGrpSpPr>
            <a:grpSpLocks/>
          </p:cNvGrpSpPr>
          <p:nvPr/>
        </p:nvGrpSpPr>
        <p:grpSpPr bwMode="auto">
          <a:xfrm>
            <a:off x="3793993" y="4087044"/>
            <a:ext cx="1421167" cy="431800"/>
            <a:chOff x="3742" y="2886"/>
            <a:chExt cx="789" cy="272"/>
          </a:xfrm>
        </p:grpSpPr>
        <p:sp>
          <p:nvSpPr>
            <p:cNvPr id="19" name="Text Box 9"/>
            <p:cNvSpPr txBox="1">
              <a:spLocks noChangeArrowheads="1"/>
            </p:cNvSpPr>
            <p:nvPr/>
          </p:nvSpPr>
          <p:spPr bwMode="auto">
            <a:xfrm>
              <a:off x="3787" y="2886"/>
              <a:ext cx="7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GB" dirty="0">
                  <a:solidFill>
                    <a:schemeClr val="tx2"/>
                  </a:solidFill>
                </a:rPr>
                <a:t>pedagogy</a:t>
              </a:r>
            </a:p>
          </p:txBody>
        </p:sp>
        <p:sp>
          <p:nvSpPr>
            <p:cNvPr id="20" name="Rectangle 10"/>
            <p:cNvSpPr>
              <a:spLocks noChangeArrowheads="1"/>
            </p:cNvSpPr>
            <p:nvPr/>
          </p:nvSpPr>
          <p:spPr bwMode="auto">
            <a:xfrm>
              <a:off x="3742" y="2886"/>
              <a:ext cx="726"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91465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29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29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026" name="Group 34"/>
          <p:cNvGrpSpPr>
            <a:grpSpLocks/>
          </p:cNvGrpSpPr>
          <p:nvPr/>
        </p:nvGrpSpPr>
        <p:grpSpPr bwMode="auto">
          <a:xfrm>
            <a:off x="3708400" y="4632325"/>
            <a:ext cx="1243013" cy="1462088"/>
            <a:chOff x="2336" y="2840"/>
            <a:chExt cx="783" cy="999"/>
          </a:xfrm>
        </p:grpSpPr>
        <p:sp>
          <p:nvSpPr>
            <p:cNvPr id="40992" name="Oval 35"/>
            <p:cNvSpPr>
              <a:spLocks noChangeArrowheads="1"/>
            </p:cNvSpPr>
            <p:nvPr/>
          </p:nvSpPr>
          <p:spPr bwMode="auto">
            <a:xfrm>
              <a:off x="2381" y="3113"/>
              <a:ext cx="726" cy="7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3" name="Text Box 36"/>
            <p:cNvSpPr txBox="1">
              <a:spLocks noChangeArrowheads="1"/>
            </p:cNvSpPr>
            <p:nvPr/>
          </p:nvSpPr>
          <p:spPr bwMode="auto">
            <a:xfrm>
              <a:off x="2336" y="3294"/>
              <a:ext cx="78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GB" sz="1200">
                  <a:solidFill>
                    <a:schemeClr val="tx2"/>
                  </a:solidFill>
                </a:rPr>
                <a:t>Desired learning outcomes</a:t>
              </a:r>
            </a:p>
          </p:txBody>
        </p:sp>
        <p:sp>
          <p:nvSpPr>
            <p:cNvPr id="40994" name="Line 37"/>
            <p:cNvSpPr>
              <a:spLocks noChangeShapeType="1"/>
            </p:cNvSpPr>
            <p:nvPr/>
          </p:nvSpPr>
          <p:spPr bwMode="auto">
            <a:xfrm>
              <a:off x="2744" y="2840"/>
              <a:ext cx="0" cy="27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85013" name="Group 21"/>
          <p:cNvGrpSpPr>
            <a:grpSpLocks/>
          </p:cNvGrpSpPr>
          <p:nvPr/>
        </p:nvGrpSpPr>
        <p:grpSpPr bwMode="auto">
          <a:xfrm>
            <a:off x="5148262" y="4365625"/>
            <a:ext cx="1800225" cy="744538"/>
            <a:chOff x="3152" y="2704"/>
            <a:chExt cx="1225" cy="515"/>
          </a:xfrm>
        </p:grpSpPr>
        <p:sp>
          <p:nvSpPr>
            <p:cNvPr id="40989" name="Text Box 22"/>
            <p:cNvSpPr txBox="1">
              <a:spLocks noChangeArrowheads="1"/>
            </p:cNvSpPr>
            <p:nvPr/>
          </p:nvSpPr>
          <p:spPr bwMode="auto">
            <a:xfrm>
              <a:off x="3560" y="2931"/>
              <a:ext cx="7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GB" sz="1200">
                  <a:solidFill>
                    <a:schemeClr val="tx2"/>
                  </a:solidFill>
                </a:rPr>
                <a:t>Feedback as feedforward</a:t>
              </a:r>
            </a:p>
          </p:txBody>
        </p:sp>
        <p:sp>
          <p:nvSpPr>
            <p:cNvPr id="40990" name="Rectangle 23"/>
            <p:cNvSpPr>
              <a:spLocks noChangeArrowheads="1"/>
            </p:cNvSpPr>
            <p:nvPr/>
          </p:nvSpPr>
          <p:spPr bwMode="auto">
            <a:xfrm>
              <a:off x="3515" y="2931"/>
              <a:ext cx="862"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1" name="Line 24"/>
            <p:cNvSpPr>
              <a:spLocks noChangeShapeType="1"/>
            </p:cNvSpPr>
            <p:nvPr/>
          </p:nvSpPr>
          <p:spPr bwMode="auto">
            <a:xfrm>
              <a:off x="3152" y="2704"/>
              <a:ext cx="817"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0964" name="Rectangle 32"/>
          <p:cNvSpPr>
            <a:spLocks noChangeArrowheads="1"/>
          </p:cNvSpPr>
          <p:nvPr/>
        </p:nvSpPr>
        <p:spPr bwMode="auto">
          <a:xfrm>
            <a:off x="3605213" y="4097338"/>
            <a:ext cx="1511300" cy="5349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0965" name="Rectangle 2"/>
          <p:cNvSpPr>
            <a:spLocks noGrp="1" noChangeArrowheads="1"/>
          </p:cNvSpPr>
          <p:nvPr>
            <p:ph type="title"/>
          </p:nvPr>
        </p:nvSpPr>
        <p:spPr/>
        <p:txBody>
          <a:bodyPr/>
          <a:lstStyle/>
          <a:p>
            <a:pPr eaLnBrk="1" hangingPunct="1"/>
            <a:r>
              <a:rPr lang="en-GB" dirty="0"/>
              <a:t>A framework of learning-oriented assessment</a:t>
            </a:r>
            <a:r>
              <a:rPr lang="en-GB" baseline="30000" dirty="0"/>
              <a:t>*</a:t>
            </a:r>
          </a:p>
        </p:txBody>
      </p:sp>
      <p:sp>
        <p:nvSpPr>
          <p:cNvPr id="40966" name="Rectangle 3"/>
          <p:cNvSpPr>
            <a:spLocks noGrp="1" noChangeArrowheads="1"/>
          </p:cNvSpPr>
          <p:nvPr>
            <p:ph type="body" idx="1"/>
          </p:nvPr>
        </p:nvSpPr>
        <p:spPr>
          <a:xfrm>
            <a:off x="5292725" y="6081947"/>
            <a:ext cx="3543560" cy="314325"/>
          </a:xfrm>
        </p:spPr>
        <p:txBody>
          <a:bodyPr/>
          <a:lstStyle/>
          <a:p>
            <a:pPr algn="r" eaLnBrk="1" hangingPunct="1"/>
            <a:r>
              <a:rPr lang="en-GB" sz="1000" dirty="0"/>
              <a:t>* Carless et al (2006) </a:t>
            </a:r>
            <a:r>
              <a:rPr lang="en-GB" sz="1000" i="1" dirty="0"/>
              <a:t>How Assessment Supports Learning</a:t>
            </a:r>
          </a:p>
        </p:txBody>
      </p:sp>
      <p:grpSp>
        <p:nvGrpSpPr>
          <p:cNvPr id="84996" name="Group 4"/>
          <p:cNvGrpSpPr>
            <a:grpSpLocks/>
          </p:cNvGrpSpPr>
          <p:nvPr/>
        </p:nvGrpSpPr>
        <p:grpSpPr bwMode="auto">
          <a:xfrm>
            <a:off x="3492500" y="1989138"/>
            <a:ext cx="1800225" cy="1801812"/>
            <a:chOff x="2018" y="1570"/>
            <a:chExt cx="1134" cy="1135"/>
          </a:xfrm>
        </p:grpSpPr>
        <p:sp>
          <p:nvSpPr>
            <p:cNvPr id="40986" name="Oval 5"/>
            <p:cNvSpPr>
              <a:spLocks noChangeArrowheads="1"/>
            </p:cNvSpPr>
            <p:nvPr/>
          </p:nvSpPr>
          <p:spPr bwMode="auto">
            <a:xfrm>
              <a:off x="2200" y="1979"/>
              <a:ext cx="726" cy="726"/>
            </a:xfrm>
            <a:prstGeom prst="ellipse">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7" name="Oval 6"/>
            <p:cNvSpPr>
              <a:spLocks noChangeArrowheads="1"/>
            </p:cNvSpPr>
            <p:nvPr/>
          </p:nvSpPr>
          <p:spPr bwMode="auto">
            <a:xfrm>
              <a:off x="2018" y="1570"/>
              <a:ext cx="726" cy="7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8" name="Oval 7"/>
            <p:cNvSpPr>
              <a:spLocks noChangeArrowheads="1"/>
            </p:cNvSpPr>
            <p:nvPr/>
          </p:nvSpPr>
          <p:spPr bwMode="auto">
            <a:xfrm>
              <a:off x="2426" y="1570"/>
              <a:ext cx="726" cy="7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5000" name="Text Box 8"/>
          <p:cNvSpPr txBox="1">
            <a:spLocks noChangeArrowheads="1"/>
          </p:cNvSpPr>
          <p:nvPr/>
        </p:nvSpPr>
        <p:spPr bwMode="auto">
          <a:xfrm>
            <a:off x="107950" y="3436938"/>
            <a:ext cx="12430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GB" sz="1200" dirty="0">
                <a:solidFill>
                  <a:schemeClr val="tx2"/>
                </a:solidFill>
              </a:rPr>
              <a:t>Students’ experiences of (and values relating to) assessment</a:t>
            </a:r>
          </a:p>
        </p:txBody>
      </p:sp>
      <p:sp>
        <p:nvSpPr>
          <p:cNvPr id="85001" name="Text Box 9"/>
          <p:cNvSpPr txBox="1">
            <a:spLocks noChangeArrowheads="1"/>
          </p:cNvSpPr>
          <p:nvPr/>
        </p:nvSpPr>
        <p:spPr bwMode="auto">
          <a:xfrm>
            <a:off x="7667625" y="3357563"/>
            <a:ext cx="12430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GB" sz="1200" dirty="0">
                <a:solidFill>
                  <a:schemeClr val="tx2"/>
                </a:solidFill>
              </a:rPr>
              <a:t>Tutors’ experiences of (and values relating to) assessment</a:t>
            </a:r>
          </a:p>
        </p:txBody>
      </p:sp>
      <p:grpSp>
        <p:nvGrpSpPr>
          <p:cNvPr id="85002" name="Group 10"/>
          <p:cNvGrpSpPr>
            <a:grpSpLocks/>
          </p:cNvGrpSpPr>
          <p:nvPr/>
        </p:nvGrpSpPr>
        <p:grpSpPr bwMode="auto">
          <a:xfrm>
            <a:off x="5292725" y="2035177"/>
            <a:ext cx="1314450" cy="530225"/>
            <a:chOff x="3334" y="1282"/>
            <a:chExt cx="828" cy="334"/>
          </a:xfrm>
        </p:grpSpPr>
        <p:sp>
          <p:nvSpPr>
            <p:cNvPr id="40984" name="Text Box 11"/>
            <p:cNvSpPr txBox="1">
              <a:spLocks noChangeArrowheads="1"/>
            </p:cNvSpPr>
            <p:nvPr/>
          </p:nvSpPr>
          <p:spPr bwMode="auto">
            <a:xfrm>
              <a:off x="3379" y="1282"/>
              <a:ext cx="7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GB" sz="1200" dirty="0">
                  <a:solidFill>
                    <a:srgbClr val="2B2B81"/>
                  </a:solidFill>
                </a:rPr>
                <a:t>Maintaining standards</a:t>
              </a:r>
            </a:p>
          </p:txBody>
        </p:sp>
        <p:sp>
          <p:nvSpPr>
            <p:cNvPr id="40985" name="Freeform 12"/>
            <p:cNvSpPr>
              <a:spLocks/>
            </p:cNvSpPr>
            <p:nvPr/>
          </p:nvSpPr>
          <p:spPr bwMode="auto">
            <a:xfrm>
              <a:off x="3334" y="1570"/>
              <a:ext cx="272" cy="46"/>
            </a:xfrm>
            <a:custGeom>
              <a:avLst/>
              <a:gdLst>
                <a:gd name="T0" fmla="*/ 272 w 272"/>
                <a:gd name="T1" fmla="*/ 0 h 136"/>
                <a:gd name="T2" fmla="*/ 272 w 272"/>
                <a:gd name="T3" fmla="*/ 16 h 136"/>
                <a:gd name="T4" fmla="*/ 0 w 272"/>
                <a:gd name="T5" fmla="*/ 16 h 136"/>
                <a:gd name="T6" fmla="*/ 0 60000 65536"/>
                <a:gd name="T7" fmla="*/ 0 60000 65536"/>
                <a:gd name="T8" fmla="*/ 0 60000 65536"/>
              </a:gdLst>
              <a:ahLst/>
              <a:cxnLst>
                <a:cxn ang="T6">
                  <a:pos x="T0" y="T1"/>
                </a:cxn>
                <a:cxn ang="T7">
                  <a:pos x="T2" y="T3"/>
                </a:cxn>
                <a:cxn ang="T8">
                  <a:pos x="T4" y="T5"/>
                </a:cxn>
              </a:cxnLst>
              <a:rect l="0" t="0" r="r" b="b"/>
              <a:pathLst>
                <a:path w="272" h="136">
                  <a:moveTo>
                    <a:pt x="272" y="0"/>
                  </a:moveTo>
                  <a:lnTo>
                    <a:pt x="272" y="136"/>
                  </a:lnTo>
                  <a:lnTo>
                    <a:pt x="0" y="13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85005" name="Group 13"/>
          <p:cNvGrpSpPr>
            <a:grpSpLocks/>
          </p:cNvGrpSpPr>
          <p:nvPr/>
        </p:nvGrpSpPr>
        <p:grpSpPr bwMode="auto">
          <a:xfrm>
            <a:off x="2339975" y="2060575"/>
            <a:ext cx="1243013" cy="504825"/>
            <a:chOff x="1474" y="1298"/>
            <a:chExt cx="783" cy="318"/>
          </a:xfrm>
        </p:grpSpPr>
        <p:sp>
          <p:nvSpPr>
            <p:cNvPr id="40980" name="Text Box 14"/>
            <p:cNvSpPr txBox="1">
              <a:spLocks noChangeArrowheads="1"/>
            </p:cNvSpPr>
            <p:nvPr/>
          </p:nvSpPr>
          <p:spPr bwMode="auto">
            <a:xfrm>
              <a:off x="1474" y="1298"/>
              <a:ext cx="7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GB" sz="1200">
                  <a:solidFill>
                    <a:schemeClr val="tx2"/>
                  </a:solidFill>
                </a:rPr>
                <a:t>Judging achievement</a:t>
              </a:r>
            </a:p>
          </p:txBody>
        </p:sp>
        <p:grpSp>
          <p:nvGrpSpPr>
            <p:cNvPr id="40981" name="Group 15"/>
            <p:cNvGrpSpPr>
              <a:grpSpLocks/>
            </p:cNvGrpSpPr>
            <p:nvPr/>
          </p:nvGrpSpPr>
          <p:grpSpPr bwMode="auto">
            <a:xfrm>
              <a:off x="1701" y="1570"/>
              <a:ext cx="499" cy="46"/>
              <a:chOff x="1701" y="1570"/>
              <a:chExt cx="499" cy="46"/>
            </a:xfrm>
          </p:grpSpPr>
          <p:sp>
            <p:nvSpPr>
              <p:cNvPr id="40982" name="Freeform 16"/>
              <p:cNvSpPr>
                <a:spLocks/>
              </p:cNvSpPr>
              <p:nvPr/>
            </p:nvSpPr>
            <p:spPr bwMode="auto">
              <a:xfrm>
                <a:off x="1701" y="1570"/>
                <a:ext cx="499" cy="46"/>
              </a:xfrm>
              <a:custGeom>
                <a:avLst/>
                <a:gdLst>
                  <a:gd name="T0" fmla="*/ 0 w 499"/>
                  <a:gd name="T1" fmla="*/ 0 h 46"/>
                  <a:gd name="T2" fmla="*/ 0 w 499"/>
                  <a:gd name="T3" fmla="*/ 46 h 46"/>
                  <a:gd name="T4" fmla="*/ 499 w 499"/>
                  <a:gd name="T5" fmla="*/ 46 h 46"/>
                  <a:gd name="T6" fmla="*/ 0 60000 65536"/>
                  <a:gd name="T7" fmla="*/ 0 60000 65536"/>
                  <a:gd name="T8" fmla="*/ 0 60000 65536"/>
                </a:gdLst>
                <a:ahLst/>
                <a:cxnLst>
                  <a:cxn ang="T6">
                    <a:pos x="T0" y="T1"/>
                  </a:cxn>
                  <a:cxn ang="T7">
                    <a:pos x="T2" y="T3"/>
                  </a:cxn>
                  <a:cxn ang="T8">
                    <a:pos x="T4" y="T5"/>
                  </a:cxn>
                </a:cxnLst>
                <a:rect l="0" t="0" r="r" b="b"/>
                <a:pathLst>
                  <a:path w="499" h="46">
                    <a:moveTo>
                      <a:pt x="0" y="0"/>
                    </a:moveTo>
                    <a:lnTo>
                      <a:pt x="0" y="46"/>
                    </a:lnTo>
                    <a:lnTo>
                      <a:pt x="499" y="4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83" name="Freeform 17"/>
              <p:cNvSpPr>
                <a:spLocks/>
              </p:cNvSpPr>
              <p:nvPr/>
            </p:nvSpPr>
            <p:spPr bwMode="auto">
              <a:xfrm>
                <a:off x="1701" y="1570"/>
                <a:ext cx="499" cy="46"/>
              </a:xfrm>
              <a:custGeom>
                <a:avLst/>
                <a:gdLst>
                  <a:gd name="T0" fmla="*/ 0 w 499"/>
                  <a:gd name="T1" fmla="*/ 0 h 46"/>
                  <a:gd name="T2" fmla="*/ 0 w 499"/>
                  <a:gd name="T3" fmla="*/ 46 h 46"/>
                  <a:gd name="T4" fmla="*/ 499 w 499"/>
                  <a:gd name="T5" fmla="*/ 46 h 46"/>
                  <a:gd name="T6" fmla="*/ 0 60000 65536"/>
                  <a:gd name="T7" fmla="*/ 0 60000 65536"/>
                  <a:gd name="T8" fmla="*/ 0 60000 65536"/>
                </a:gdLst>
                <a:ahLst/>
                <a:cxnLst>
                  <a:cxn ang="T6">
                    <a:pos x="T0" y="T1"/>
                  </a:cxn>
                  <a:cxn ang="T7">
                    <a:pos x="T2" y="T3"/>
                  </a:cxn>
                  <a:cxn ang="T8">
                    <a:pos x="T4" y="T5"/>
                  </a:cxn>
                </a:cxnLst>
                <a:rect l="0" t="0" r="r" b="b"/>
                <a:pathLst>
                  <a:path w="499" h="46">
                    <a:moveTo>
                      <a:pt x="0" y="0"/>
                    </a:moveTo>
                    <a:lnTo>
                      <a:pt x="0" y="46"/>
                    </a:lnTo>
                    <a:lnTo>
                      <a:pt x="499" y="4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85010" name="Group 18"/>
          <p:cNvGrpSpPr>
            <a:grpSpLocks/>
          </p:cNvGrpSpPr>
          <p:nvPr/>
        </p:nvGrpSpPr>
        <p:grpSpPr bwMode="auto">
          <a:xfrm>
            <a:off x="4859338" y="3357563"/>
            <a:ext cx="1531937" cy="457200"/>
            <a:chOff x="3061" y="2115"/>
            <a:chExt cx="965" cy="288"/>
          </a:xfrm>
        </p:grpSpPr>
        <p:sp>
          <p:nvSpPr>
            <p:cNvPr id="40978" name="Text Box 19"/>
            <p:cNvSpPr txBox="1">
              <a:spLocks noChangeArrowheads="1"/>
            </p:cNvSpPr>
            <p:nvPr/>
          </p:nvSpPr>
          <p:spPr bwMode="auto">
            <a:xfrm>
              <a:off x="3243" y="2115"/>
              <a:ext cx="7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GB" sz="1200">
                  <a:solidFill>
                    <a:schemeClr val="tx2"/>
                  </a:solidFill>
                </a:rPr>
                <a:t>Promoting learning</a:t>
              </a:r>
            </a:p>
          </p:txBody>
        </p:sp>
        <p:sp>
          <p:nvSpPr>
            <p:cNvPr id="40979" name="Line 20"/>
            <p:cNvSpPr>
              <a:spLocks noChangeShapeType="1"/>
            </p:cNvSpPr>
            <p:nvPr/>
          </p:nvSpPr>
          <p:spPr bwMode="auto">
            <a:xfrm flipH="1">
              <a:off x="3061" y="2205"/>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40973" name="Text Box 26"/>
          <p:cNvSpPr txBox="1">
            <a:spLocks noChangeArrowheads="1"/>
          </p:cNvSpPr>
          <p:nvPr/>
        </p:nvSpPr>
        <p:spPr bwMode="auto">
          <a:xfrm>
            <a:off x="1835150" y="4652963"/>
            <a:ext cx="1243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GB" sz="1200">
                <a:solidFill>
                  <a:schemeClr val="tx2"/>
                </a:solidFill>
              </a:rPr>
              <a:t>Students as self-evaluators</a:t>
            </a:r>
          </a:p>
        </p:txBody>
      </p:sp>
      <p:sp>
        <p:nvSpPr>
          <p:cNvPr id="40974" name="Rectangle 27"/>
          <p:cNvSpPr>
            <a:spLocks noChangeArrowheads="1"/>
          </p:cNvSpPr>
          <p:nvPr/>
        </p:nvSpPr>
        <p:spPr bwMode="auto">
          <a:xfrm>
            <a:off x="1763713" y="4652963"/>
            <a:ext cx="1368425"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5" name="Line 28"/>
          <p:cNvSpPr>
            <a:spLocks noChangeShapeType="1"/>
          </p:cNvSpPr>
          <p:nvPr/>
        </p:nvSpPr>
        <p:spPr bwMode="auto">
          <a:xfrm flipH="1">
            <a:off x="2411413" y="4365625"/>
            <a:ext cx="1193800"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976" name="Text Box 31"/>
          <p:cNvSpPr txBox="1">
            <a:spLocks noChangeArrowheads="1"/>
          </p:cNvSpPr>
          <p:nvPr/>
        </p:nvSpPr>
        <p:spPr bwMode="auto">
          <a:xfrm>
            <a:off x="3675063" y="4135438"/>
            <a:ext cx="13731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GB" sz="1200">
                <a:solidFill>
                  <a:schemeClr val="tx2"/>
                </a:solidFill>
              </a:rPr>
              <a:t>Assessment tasks as learning tasks</a:t>
            </a:r>
          </a:p>
        </p:txBody>
      </p:sp>
      <p:sp>
        <p:nvSpPr>
          <p:cNvPr id="40977" name="Line 33"/>
          <p:cNvSpPr>
            <a:spLocks noChangeShapeType="1"/>
          </p:cNvSpPr>
          <p:nvPr/>
        </p:nvSpPr>
        <p:spPr bwMode="auto">
          <a:xfrm>
            <a:off x="4356100" y="3789363"/>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988786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50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500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50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50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50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00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5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0" grpId="0"/>
      <p:bldP spid="8500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Evaluating Assessment?</a:t>
            </a:r>
          </a:p>
        </p:txBody>
      </p:sp>
      <p:sp>
        <p:nvSpPr>
          <p:cNvPr id="3" name="Content Placeholder 2"/>
          <p:cNvSpPr>
            <a:spLocks noGrp="1"/>
          </p:cNvSpPr>
          <p:nvPr>
            <p:ph idx="1"/>
          </p:nvPr>
        </p:nvSpPr>
        <p:spPr>
          <a:xfrm>
            <a:off x="755576" y="2204864"/>
            <a:ext cx="8199512" cy="4114800"/>
          </a:xfrm>
        </p:spPr>
        <p:txBody>
          <a:bodyPr/>
          <a:lstStyle/>
          <a:p>
            <a:r>
              <a:rPr lang="en-GB" dirty="0"/>
              <a:t>	“As someone who has spent his entire career doing research, writing and thinking about educational testing and assessment issues, I would like to conclude by summarizing a compelling case showing that the major uses of tests for student and school accountability over the past 50 years have improved education and student learning in dramatic ways.</a:t>
            </a:r>
          </a:p>
          <a:p>
            <a:r>
              <a:rPr lang="en-GB" dirty="0"/>
              <a:t>	</a:t>
            </a:r>
            <a:r>
              <a:rPr lang="en-GB" b="1" dirty="0"/>
              <a:t>Unfortunately, that is not my conclusion</a:t>
            </a:r>
            <a:r>
              <a:rPr lang="en-GB" dirty="0"/>
              <a:t>.”</a:t>
            </a:r>
          </a:p>
          <a:p>
            <a:r>
              <a:rPr lang="en-GB" dirty="0"/>
              <a:t> </a:t>
            </a:r>
          </a:p>
          <a:p>
            <a:pPr algn="r"/>
            <a:r>
              <a:rPr lang="en-GB" sz="1600" dirty="0"/>
              <a:t>Linn, R., 2000, Assessment and accountability, </a:t>
            </a:r>
            <a:r>
              <a:rPr lang="en-GB" sz="1600" i="1" dirty="0"/>
              <a:t>Educational Researcher</a:t>
            </a:r>
            <a:r>
              <a:rPr lang="en-GB" sz="1600" dirty="0"/>
              <a:t>, 29(2), pp4-16</a:t>
            </a:r>
          </a:p>
        </p:txBody>
      </p:sp>
    </p:spTree>
    <p:extLst>
      <p:ext uri="{BB962C8B-B14F-4D97-AF65-F5344CB8AC3E}">
        <p14:creationId xmlns:p14="http://schemas.microsoft.com/office/powerpoint/2010/main" val="46346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dirty="0"/>
              <a:t>by …</a:t>
            </a:r>
          </a:p>
        </p:txBody>
      </p:sp>
      <p:sp>
        <p:nvSpPr>
          <p:cNvPr id="7171" name="Rectangle 3"/>
          <p:cNvSpPr>
            <a:spLocks noGrp="1" noChangeArrowheads="1"/>
          </p:cNvSpPr>
          <p:nvPr>
            <p:ph type="body" idx="1"/>
          </p:nvPr>
        </p:nvSpPr>
        <p:spPr>
          <a:xfrm>
            <a:off x="755650" y="2133600"/>
            <a:ext cx="7772400" cy="4114800"/>
          </a:xfrm>
        </p:spPr>
        <p:txBody>
          <a:bodyPr/>
          <a:lstStyle/>
          <a:p>
            <a:pPr marL="354013" indent="-354013" eaLnBrk="1" hangingPunct="1">
              <a:buClr>
                <a:srgbClr val="009999"/>
              </a:buClr>
              <a:buFont typeface="Wingdings" pitchFamily="2" charset="2"/>
              <a:buChar char="Ø"/>
            </a:pPr>
            <a:r>
              <a:rPr lang="en-GB" dirty="0"/>
              <a:t>considering principles, theories, practice and changes in practice;</a:t>
            </a:r>
          </a:p>
          <a:p>
            <a:pPr marL="354013" indent="-354013" eaLnBrk="1" hangingPunct="1">
              <a:buClr>
                <a:srgbClr val="009999"/>
              </a:buClr>
              <a:buFont typeface="Wingdings" pitchFamily="2" charset="2"/>
              <a:buChar char="Ø"/>
            </a:pPr>
            <a:r>
              <a:rPr lang="en-GB" dirty="0"/>
              <a:t>considering the same in relation to your own experience and practice;</a:t>
            </a:r>
          </a:p>
          <a:p>
            <a:pPr marL="354013" indent="-354013" eaLnBrk="1" hangingPunct="1">
              <a:buClr>
                <a:srgbClr val="009999"/>
              </a:buClr>
              <a:buFont typeface="Wingdings" pitchFamily="2" charset="2"/>
              <a:buChar char="Ø"/>
            </a:pPr>
            <a:r>
              <a:rPr lang="en-GB" dirty="0"/>
              <a:t>developing a framework/rationale for your own theories and practice.</a:t>
            </a:r>
          </a:p>
          <a:p>
            <a:pPr marL="354013" indent="-354013" eaLnBrk="1" hangingPunct="1">
              <a:buFont typeface="Wingdings" pitchFamily="2" charset="2"/>
              <a:buChar char="n"/>
            </a:pPr>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259632" y="188640"/>
            <a:ext cx="5941342" cy="1462087"/>
          </a:xfrm>
        </p:spPr>
        <p:txBody>
          <a:bodyPr/>
          <a:lstStyle/>
          <a:p>
            <a:pPr eaLnBrk="1" hangingPunct="1"/>
            <a:r>
              <a:rPr lang="en-GB" dirty="0"/>
              <a:t>A paradigm shift in educational assessment?</a:t>
            </a:r>
          </a:p>
        </p:txBody>
      </p:sp>
      <p:sp>
        <p:nvSpPr>
          <p:cNvPr id="9219" name="Rectangle 3"/>
          <p:cNvSpPr>
            <a:spLocks noGrp="1" noChangeArrowheads="1"/>
          </p:cNvSpPr>
          <p:nvPr>
            <p:ph type="body" idx="1"/>
          </p:nvPr>
        </p:nvSpPr>
        <p:spPr>
          <a:xfrm>
            <a:off x="755576" y="2420888"/>
            <a:ext cx="7992888" cy="3528392"/>
          </a:xfrm>
        </p:spPr>
        <p:txBody>
          <a:bodyPr/>
          <a:lstStyle/>
          <a:p>
            <a:pPr eaLnBrk="1" hangingPunct="1">
              <a:buFont typeface="Wingdings" panose="05000000000000000000" pitchFamily="2" charset="2"/>
              <a:buChar char="Ø"/>
              <a:defRPr/>
            </a:pPr>
            <a:r>
              <a:rPr lang="en-GB" sz="2000" dirty="0"/>
              <a:t>From a ‘psychometric’ paradigm to an ‘educational’ one</a:t>
            </a:r>
          </a:p>
          <a:p>
            <a:pPr eaLnBrk="1" hangingPunct="1">
              <a:buFont typeface="Wingdings" panose="05000000000000000000" pitchFamily="2" charset="2"/>
              <a:buChar char="Ø"/>
              <a:defRPr/>
            </a:pPr>
            <a:endParaRPr lang="en-GB" sz="2000" dirty="0"/>
          </a:p>
          <a:p>
            <a:pPr eaLnBrk="1" hangingPunct="1">
              <a:buFont typeface="Wingdings" panose="05000000000000000000" pitchFamily="2" charset="2"/>
              <a:buChar char="Ø"/>
              <a:defRPr/>
            </a:pPr>
            <a:r>
              <a:rPr lang="en-GB" sz="2000" dirty="0"/>
              <a:t>From a ‘traditional’ approach to an ‘authentic’ one</a:t>
            </a:r>
          </a:p>
          <a:p>
            <a:pPr eaLnBrk="1" hangingPunct="1">
              <a:buFont typeface="Wingdings" panose="05000000000000000000" pitchFamily="2" charset="2"/>
              <a:buChar char="Ø"/>
              <a:defRPr/>
            </a:pPr>
            <a:endParaRPr lang="en-GB" sz="2000" dirty="0"/>
          </a:p>
          <a:p>
            <a:pPr eaLnBrk="1" hangingPunct="1">
              <a:buFont typeface="Wingdings" panose="05000000000000000000" pitchFamily="2" charset="2"/>
              <a:buChar char="Ø"/>
              <a:defRPr/>
            </a:pPr>
            <a:r>
              <a:rPr lang="en-GB" sz="2000" dirty="0"/>
              <a:t>From behaviourist views about learning to constructivist ideas</a:t>
            </a:r>
          </a:p>
          <a:p>
            <a:pPr eaLnBrk="1" hangingPunct="1">
              <a:buFont typeface="Wingdings" panose="05000000000000000000" pitchFamily="2" charset="2"/>
              <a:buChar char="Ø"/>
              <a:defRPr/>
            </a:pPr>
            <a:endParaRPr lang="en-GB" sz="2000" dirty="0"/>
          </a:p>
          <a:p>
            <a:pPr eaLnBrk="1" hangingPunct="1">
              <a:buFont typeface="Wingdings" panose="05000000000000000000" pitchFamily="2" charset="2"/>
              <a:buChar char="Ø"/>
              <a:defRPr/>
            </a:pPr>
            <a:r>
              <a:rPr lang="en-GB" sz="2000" dirty="0"/>
              <a:t>From a testing and examination culture to an ‘assessment culture’</a:t>
            </a:r>
          </a:p>
          <a:p>
            <a:pPr eaLnBrk="1" hangingPunct="1">
              <a:buFont typeface="Wingdings" panose="05000000000000000000" pitchFamily="2" charset="2"/>
              <a:buChar char="Ø"/>
              <a:defRPr/>
            </a:pPr>
            <a:endParaRPr lang="en-GB" sz="2000" dirty="0"/>
          </a:p>
          <a:p>
            <a:pPr marL="0" indent="3175" algn="r" eaLnBrk="1" hangingPunct="1">
              <a:defRPr/>
            </a:pPr>
            <a:r>
              <a:rPr lang="en-GB" sz="1800" i="1" dirty="0"/>
              <a:t>Beyond Testing</a:t>
            </a:r>
            <a:r>
              <a:rPr lang="en-GB" sz="1800" dirty="0"/>
              <a:t>, Caroline </a:t>
            </a:r>
            <a:r>
              <a:rPr lang="en-GB" sz="1800" dirty="0" err="1"/>
              <a:t>Gipps</a:t>
            </a:r>
            <a:endParaRPr lang="en-GB" sz="1800" dirty="0"/>
          </a:p>
          <a:p>
            <a:pPr marL="0" indent="3175" eaLnBrk="1" hangingPunct="1">
              <a:defRPr/>
            </a:pPr>
            <a:endParaRPr lang="en-GB" dirty="0"/>
          </a:p>
        </p:txBody>
      </p:sp>
    </p:spTree>
    <p:extLst>
      <p:ext uri="{BB962C8B-B14F-4D97-AF65-F5344CB8AC3E}">
        <p14:creationId xmlns:p14="http://schemas.microsoft.com/office/powerpoint/2010/main" val="1986182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GB" dirty="0"/>
              <a:t>The psychometric tradition</a:t>
            </a:r>
          </a:p>
        </p:txBody>
      </p:sp>
      <p:graphicFrame>
        <p:nvGraphicFramePr>
          <p:cNvPr id="211971" name="Group 3"/>
          <p:cNvGraphicFramePr>
            <a:graphicFrameLocks noGrp="1"/>
          </p:cNvGraphicFramePr>
          <p:nvPr>
            <p:ph sz="half" idx="2"/>
            <p:extLst>
              <p:ext uri="{D42A27DB-BD31-4B8C-83A1-F6EECF244321}">
                <p14:modId xmlns:p14="http://schemas.microsoft.com/office/powerpoint/2010/main" val="1455694078"/>
              </p:ext>
            </p:extLst>
          </p:nvPr>
        </p:nvGraphicFramePr>
        <p:xfrm>
          <a:off x="971600" y="2276872"/>
          <a:ext cx="7696200" cy="4295167"/>
        </p:xfrm>
        <a:graphic>
          <a:graphicData uri="http://schemas.openxmlformats.org/drawingml/2006/table">
            <a:tbl>
              <a:tblPr/>
              <a:tblGrid>
                <a:gridCol w="7696200">
                  <a:extLst>
                    <a:ext uri="{9D8B030D-6E8A-4147-A177-3AD203B41FA5}">
                      <a16:colId xmlns:a16="http://schemas.microsoft.com/office/drawing/2014/main" val="20000"/>
                    </a:ext>
                  </a:extLst>
                </a:gridCol>
              </a:tblGrid>
              <a:tr h="589003">
                <a:tc>
                  <a:txBody>
                    <a:bodyPr/>
                    <a:lstStyle/>
                    <a:p>
                      <a:pPr marL="0" marR="0" lvl="0" indent="0" algn="l" defTabSz="914400" rtl="0" eaLnBrk="1" fontAlgn="base" latinLnBrk="0" hangingPunct="1">
                        <a:lnSpc>
                          <a:spcPct val="100000"/>
                        </a:lnSpc>
                        <a:spcBef>
                          <a:spcPct val="20000"/>
                        </a:spcBef>
                        <a:spcAft>
                          <a:spcPct val="0"/>
                        </a:spcAft>
                        <a:buClr>
                          <a:srgbClr val="009999"/>
                        </a:buClr>
                        <a:buSzTx/>
                        <a:buFont typeface="Wingdings" pitchFamily="2" charset="2"/>
                        <a:buNone/>
                        <a:tabLst/>
                      </a:pPr>
                      <a:r>
                        <a:rPr kumimoji="0" lang="en-GB" sz="2000" b="0" i="0" u="none" strike="noStrike" cap="none" normalizeH="0" baseline="0" dirty="0">
                          <a:ln>
                            <a:noFill/>
                          </a:ln>
                          <a:solidFill>
                            <a:schemeClr val="tx2"/>
                          </a:solidFill>
                          <a:effectLst/>
                          <a:latin typeface="Tahoma" pitchFamily="34" charset="0"/>
                          <a:cs typeface="Arial" charset="0"/>
                        </a:rPr>
                        <a:t>derived from intelligence testing</a:t>
                      </a:r>
                    </a:p>
                  </a:txBody>
                  <a:tcPr marT="45723" marB="4572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017">
                <a:tc>
                  <a:txBody>
                    <a:bodyPr/>
                    <a:lstStyle/>
                    <a:p>
                      <a:pPr marL="0" marR="0" lvl="0" indent="0" algn="l" defTabSz="914400" rtl="0" eaLnBrk="1" fontAlgn="base" latinLnBrk="0" hangingPunct="1">
                        <a:lnSpc>
                          <a:spcPct val="100000"/>
                        </a:lnSpc>
                        <a:spcBef>
                          <a:spcPct val="20000"/>
                        </a:spcBef>
                        <a:spcAft>
                          <a:spcPct val="0"/>
                        </a:spcAft>
                        <a:buClr>
                          <a:srgbClr val="009999"/>
                        </a:buClr>
                        <a:buSzTx/>
                        <a:buFont typeface="Wingdings" pitchFamily="2" charset="2"/>
                        <a:buNone/>
                        <a:tabLst/>
                      </a:pPr>
                      <a:r>
                        <a:rPr kumimoji="0" lang="en-GB" sz="2000" b="0" i="0" u="none" strike="noStrike" cap="none" normalizeH="0" baseline="0" dirty="0">
                          <a:ln>
                            <a:noFill/>
                          </a:ln>
                          <a:solidFill>
                            <a:schemeClr val="tx2"/>
                          </a:solidFill>
                          <a:effectLst/>
                          <a:latin typeface="Tahoma" pitchFamily="34" charset="0"/>
                          <a:cs typeface="Arial" charset="0"/>
                        </a:rPr>
                        <a:t>assumes innate, fixed attributes, ‘normally’ distributed in a population</a:t>
                      </a:r>
                    </a:p>
                  </a:txBody>
                  <a:tcPr marT="45723" marB="4572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1898">
                <a:tc>
                  <a:txBody>
                    <a:bodyPr/>
                    <a:lstStyle/>
                    <a:p>
                      <a:pPr marL="0" marR="0" lvl="0" indent="0" algn="l" defTabSz="914400" rtl="0" eaLnBrk="1" fontAlgn="base" latinLnBrk="0" hangingPunct="1">
                        <a:lnSpc>
                          <a:spcPct val="100000"/>
                        </a:lnSpc>
                        <a:spcBef>
                          <a:spcPct val="20000"/>
                        </a:spcBef>
                        <a:spcAft>
                          <a:spcPct val="0"/>
                        </a:spcAft>
                        <a:buClr>
                          <a:srgbClr val="009999"/>
                        </a:buClr>
                        <a:buSzTx/>
                        <a:buFont typeface="Wingdings" pitchFamily="2" charset="2"/>
                        <a:buNone/>
                        <a:tabLst/>
                      </a:pPr>
                      <a:r>
                        <a:rPr kumimoji="0" lang="en-GB" sz="2000" b="0" i="0" u="none" strike="noStrike" cap="none" normalizeH="0" baseline="0" dirty="0">
                          <a:ln>
                            <a:noFill/>
                          </a:ln>
                          <a:solidFill>
                            <a:schemeClr val="tx2"/>
                          </a:solidFill>
                          <a:effectLst/>
                          <a:latin typeface="Tahoma" pitchFamily="34" charset="0"/>
                          <a:cs typeface="Arial" charset="0"/>
                        </a:rPr>
                        <a:t>concerned with finding the ‘correct score’ for an individual</a:t>
                      </a:r>
                    </a:p>
                  </a:txBody>
                  <a:tcPr marT="45723" marB="4572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7415">
                <a:tc>
                  <a:txBody>
                    <a:bodyPr/>
                    <a:lstStyle/>
                    <a:p>
                      <a:pPr marL="0" marR="0" lvl="0" indent="0" algn="l" defTabSz="914400" rtl="0" eaLnBrk="1" fontAlgn="base" latinLnBrk="0" hangingPunct="1">
                        <a:lnSpc>
                          <a:spcPct val="100000"/>
                        </a:lnSpc>
                        <a:spcBef>
                          <a:spcPct val="20000"/>
                        </a:spcBef>
                        <a:spcAft>
                          <a:spcPct val="0"/>
                        </a:spcAft>
                        <a:buClr>
                          <a:srgbClr val="009999"/>
                        </a:buClr>
                        <a:buSzTx/>
                        <a:buFont typeface="Wingdings" pitchFamily="2" charset="2"/>
                        <a:buNone/>
                        <a:tabLst/>
                      </a:pPr>
                      <a:r>
                        <a:rPr kumimoji="0" lang="en-GB" sz="2000" b="0" i="0" u="none" strike="noStrike" cap="none" normalizeH="0" baseline="0" dirty="0">
                          <a:ln>
                            <a:noFill/>
                          </a:ln>
                          <a:solidFill>
                            <a:schemeClr val="tx2"/>
                          </a:solidFill>
                          <a:effectLst/>
                          <a:latin typeface="Tahoma" pitchFamily="34" charset="0"/>
                          <a:cs typeface="Arial" charset="0"/>
                        </a:rPr>
                        <a:t>norm-referenced; interpretation by comparison</a:t>
                      </a:r>
                    </a:p>
                  </a:txBody>
                  <a:tcPr marT="45723" marB="4572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9003">
                <a:tc>
                  <a:txBody>
                    <a:bodyPr/>
                    <a:lstStyle/>
                    <a:p>
                      <a:pPr marL="0" marR="0" lvl="0" indent="0" algn="l" defTabSz="914400" rtl="0" eaLnBrk="1" fontAlgn="base" latinLnBrk="0" hangingPunct="1">
                        <a:lnSpc>
                          <a:spcPct val="100000"/>
                        </a:lnSpc>
                        <a:spcBef>
                          <a:spcPct val="20000"/>
                        </a:spcBef>
                        <a:spcAft>
                          <a:spcPct val="0"/>
                        </a:spcAft>
                        <a:buClr>
                          <a:srgbClr val="009999"/>
                        </a:buClr>
                        <a:buSzTx/>
                        <a:buFont typeface="Wingdings" pitchFamily="2" charset="2"/>
                        <a:buNone/>
                        <a:tabLst/>
                      </a:pPr>
                      <a:r>
                        <a:rPr kumimoji="0" lang="en-GB" sz="2000" b="0" i="0" u="none" strike="noStrike" cap="none" normalizeH="0" baseline="0" dirty="0">
                          <a:ln>
                            <a:noFill/>
                          </a:ln>
                          <a:solidFill>
                            <a:schemeClr val="tx2"/>
                          </a:solidFill>
                          <a:effectLst/>
                          <a:latin typeface="Tahoma" pitchFamily="34" charset="0"/>
                          <a:cs typeface="Arial" charset="0"/>
                        </a:rPr>
                        <a:t>designed to differentiate between individuals</a:t>
                      </a:r>
                    </a:p>
                  </a:txBody>
                  <a:tcPr marT="45723" marB="4572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5828">
                <a:tc>
                  <a:txBody>
                    <a:bodyPr/>
                    <a:lstStyle/>
                    <a:p>
                      <a:pPr marL="0" marR="0" lvl="0" indent="0" algn="l" defTabSz="914400" rtl="0" eaLnBrk="1" fontAlgn="base" latinLnBrk="0" hangingPunct="1">
                        <a:lnSpc>
                          <a:spcPct val="100000"/>
                        </a:lnSpc>
                        <a:spcBef>
                          <a:spcPct val="20000"/>
                        </a:spcBef>
                        <a:spcAft>
                          <a:spcPct val="0"/>
                        </a:spcAft>
                        <a:buClr>
                          <a:srgbClr val="009999"/>
                        </a:buClr>
                        <a:buSzTx/>
                        <a:buFont typeface="Wingdings" pitchFamily="2" charset="2"/>
                        <a:buNone/>
                        <a:tabLst/>
                      </a:pPr>
                      <a:r>
                        <a:rPr kumimoji="0" lang="en-GB" sz="2000" b="0" i="0" u="none" strike="noStrike" cap="none" normalizeH="0" baseline="0">
                          <a:ln>
                            <a:noFill/>
                          </a:ln>
                          <a:solidFill>
                            <a:schemeClr val="tx2"/>
                          </a:solidFill>
                          <a:effectLst/>
                          <a:latin typeface="Tahoma" pitchFamily="34" charset="0"/>
                          <a:cs typeface="Arial" charset="0"/>
                        </a:rPr>
                        <a:t>standardisation essential for comparisons</a:t>
                      </a:r>
                    </a:p>
                  </a:txBody>
                  <a:tcPr marT="45723" marB="4572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9003">
                <a:tc>
                  <a:txBody>
                    <a:bodyPr/>
                    <a:lstStyle/>
                    <a:p>
                      <a:pPr marL="0" marR="0" lvl="0" indent="0" algn="l" defTabSz="914400" rtl="0" eaLnBrk="1" fontAlgn="base" latinLnBrk="0" hangingPunct="1">
                        <a:lnSpc>
                          <a:spcPct val="100000"/>
                        </a:lnSpc>
                        <a:spcBef>
                          <a:spcPct val="20000"/>
                        </a:spcBef>
                        <a:spcAft>
                          <a:spcPct val="0"/>
                        </a:spcAft>
                        <a:buClr>
                          <a:srgbClr val="009999"/>
                        </a:buClr>
                        <a:buSzTx/>
                        <a:buFont typeface="Wingdings" pitchFamily="2" charset="2"/>
                        <a:buNone/>
                        <a:tabLst/>
                      </a:pPr>
                      <a:r>
                        <a:rPr kumimoji="0" lang="en-GB" sz="2000" b="0" i="0" u="none" strike="noStrike" cap="none" normalizeH="0" baseline="0" dirty="0">
                          <a:ln>
                            <a:noFill/>
                          </a:ln>
                          <a:solidFill>
                            <a:schemeClr val="tx2"/>
                          </a:solidFill>
                          <a:effectLst/>
                          <a:latin typeface="Tahoma" pitchFamily="34" charset="0"/>
                          <a:cs typeface="Arial" charset="0"/>
                        </a:rPr>
                        <a:t>emphasis of reliability of instruments</a:t>
                      </a:r>
                    </a:p>
                  </a:txBody>
                  <a:tcPr marT="45723" marB="45723"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04616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1971"/>
                                        </p:tgtEl>
                                        <p:attrNameLst>
                                          <p:attrName>style.visibility</p:attrName>
                                        </p:attrNameLst>
                                      </p:cBhvr>
                                      <p:to>
                                        <p:strVal val="visible"/>
                                      </p:to>
                                    </p:set>
                                    <p:animEffect transition="in" filter="fade">
                                      <p:cBhvr>
                                        <p:cTn id="7" dur="500"/>
                                        <p:tgtEl>
                                          <p:spTgt spid="211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GB"/>
              <a:t>Educational assessment</a:t>
            </a:r>
          </a:p>
        </p:txBody>
      </p:sp>
      <p:graphicFrame>
        <p:nvGraphicFramePr>
          <p:cNvPr id="213014" name="Group 22"/>
          <p:cNvGraphicFramePr>
            <a:graphicFrameLocks noGrp="1"/>
          </p:cNvGraphicFramePr>
          <p:nvPr>
            <p:ph idx="1"/>
            <p:extLst>
              <p:ext uri="{D42A27DB-BD31-4B8C-83A1-F6EECF244321}">
                <p14:modId xmlns:p14="http://schemas.microsoft.com/office/powerpoint/2010/main" val="631674179"/>
              </p:ext>
            </p:extLst>
          </p:nvPr>
        </p:nvGraphicFramePr>
        <p:xfrm>
          <a:off x="971414" y="2420888"/>
          <a:ext cx="7201172" cy="3768527"/>
        </p:xfrm>
        <a:graphic>
          <a:graphicData uri="http://schemas.openxmlformats.org/drawingml/2006/table">
            <a:tbl>
              <a:tblPr/>
              <a:tblGrid>
                <a:gridCol w="7201172">
                  <a:extLst>
                    <a:ext uri="{9D8B030D-6E8A-4147-A177-3AD203B41FA5}">
                      <a16:colId xmlns:a16="http://schemas.microsoft.com/office/drawing/2014/main" val="20000"/>
                    </a:ext>
                  </a:extLst>
                </a:gridCol>
              </a:tblGrid>
              <a:tr h="501583">
                <a:tc>
                  <a:txBody>
                    <a:bodyPr/>
                    <a:lstStyle/>
                    <a:p>
                      <a:pPr marL="0" marR="0" lvl="0" indent="0" algn="l" defTabSz="914400" rtl="0" eaLnBrk="1" fontAlgn="base" latinLnBrk="0" hangingPunct="1">
                        <a:lnSpc>
                          <a:spcPct val="100000"/>
                        </a:lnSpc>
                        <a:spcBef>
                          <a:spcPct val="20000"/>
                        </a:spcBef>
                        <a:spcAft>
                          <a:spcPct val="0"/>
                        </a:spcAft>
                        <a:buClr>
                          <a:srgbClr val="009999"/>
                        </a:buClr>
                        <a:buSzTx/>
                        <a:buFont typeface="Wingdings" pitchFamily="2" charset="2"/>
                        <a:buNone/>
                        <a:tabLst/>
                      </a:pPr>
                      <a:r>
                        <a:rPr kumimoji="0" lang="en-GB" sz="2000" b="0" i="0" u="none" strike="noStrike" cap="none" normalizeH="0" baseline="0" dirty="0">
                          <a:ln>
                            <a:noFill/>
                          </a:ln>
                          <a:solidFill>
                            <a:schemeClr val="tx2"/>
                          </a:solidFill>
                          <a:effectLst/>
                          <a:latin typeface="Tahoma" pitchFamily="34" charset="0"/>
                          <a:cs typeface="Arial" charset="0"/>
                        </a:rPr>
                        <a:t>seeks to measure competence rather than intelligence</a:t>
                      </a:r>
                    </a:p>
                  </a:txBody>
                  <a:tcPr marT="45714" marB="45714"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2948">
                <a:tc>
                  <a:txBody>
                    <a:bodyPr/>
                    <a:lstStyle/>
                    <a:p>
                      <a:pPr marL="0" marR="0" lvl="0" indent="0" algn="l" defTabSz="914400" rtl="0" eaLnBrk="1" fontAlgn="base" latinLnBrk="0" hangingPunct="1">
                        <a:lnSpc>
                          <a:spcPct val="100000"/>
                        </a:lnSpc>
                        <a:spcBef>
                          <a:spcPct val="20000"/>
                        </a:spcBef>
                        <a:spcAft>
                          <a:spcPct val="0"/>
                        </a:spcAft>
                        <a:buClr>
                          <a:srgbClr val="009999"/>
                        </a:buClr>
                        <a:buSzTx/>
                        <a:buFont typeface="Wingdings" pitchFamily="2" charset="2"/>
                        <a:buNone/>
                        <a:tabLst/>
                      </a:pPr>
                      <a:r>
                        <a:rPr kumimoji="0" lang="en-GB" sz="2000" b="0" i="0" u="none" strike="noStrike" cap="none" normalizeH="0" baseline="0" dirty="0">
                          <a:ln>
                            <a:noFill/>
                          </a:ln>
                          <a:solidFill>
                            <a:schemeClr val="tx2"/>
                          </a:solidFill>
                          <a:effectLst/>
                          <a:latin typeface="Tahoma" pitchFamily="34" charset="0"/>
                          <a:cs typeface="Arial" charset="0"/>
                        </a:rPr>
                        <a:t>competence recognised as developable and variable with time and context</a:t>
                      </a:r>
                    </a:p>
                  </a:txBody>
                  <a:tcPr marT="45714" marB="45714"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5942">
                <a:tc>
                  <a:txBody>
                    <a:bodyPr/>
                    <a:lstStyle/>
                    <a:p>
                      <a:pPr marL="0" marR="0" lvl="0" indent="0" algn="l" defTabSz="914400" rtl="0" eaLnBrk="1" fontAlgn="base" latinLnBrk="0" hangingPunct="1">
                        <a:lnSpc>
                          <a:spcPct val="100000"/>
                        </a:lnSpc>
                        <a:spcBef>
                          <a:spcPct val="20000"/>
                        </a:spcBef>
                        <a:spcAft>
                          <a:spcPct val="0"/>
                        </a:spcAft>
                        <a:buClr>
                          <a:srgbClr val="009999"/>
                        </a:buClr>
                        <a:buSzTx/>
                        <a:buFont typeface="Wingdings" pitchFamily="2" charset="2"/>
                        <a:buNone/>
                        <a:tabLst/>
                      </a:pPr>
                      <a:r>
                        <a:rPr kumimoji="0" lang="en-GB" sz="2000" b="0" i="0" u="none" strike="noStrike" cap="none" normalizeH="0" baseline="0" dirty="0">
                          <a:ln>
                            <a:noFill/>
                          </a:ln>
                          <a:solidFill>
                            <a:schemeClr val="tx2"/>
                          </a:solidFill>
                          <a:effectLst/>
                          <a:latin typeface="Tahoma" pitchFamily="34" charset="0"/>
                          <a:cs typeface="Arial" charset="0"/>
                        </a:rPr>
                        <a:t>looks for ‘best’ rather than ‘typical’ performance</a:t>
                      </a:r>
                    </a:p>
                  </a:txBody>
                  <a:tcPr marT="45714" marB="45714"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8359">
                <a:tc>
                  <a:txBody>
                    <a:bodyPr/>
                    <a:lstStyle/>
                    <a:p>
                      <a:pPr marL="0" marR="0" lvl="0" indent="0" algn="l" defTabSz="914400" rtl="0" eaLnBrk="1" fontAlgn="base" latinLnBrk="0" hangingPunct="1">
                        <a:lnSpc>
                          <a:spcPct val="100000"/>
                        </a:lnSpc>
                        <a:spcBef>
                          <a:spcPct val="20000"/>
                        </a:spcBef>
                        <a:spcAft>
                          <a:spcPct val="0"/>
                        </a:spcAft>
                        <a:buClr>
                          <a:srgbClr val="009999"/>
                        </a:buClr>
                        <a:buSzTx/>
                        <a:buFont typeface="Wingdings" pitchFamily="2" charset="2"/>
                        <a:buNone/>
                        <a:tabLst/>
                      </a:pPr>
                      <a:r>
                        <a:rPr kumimoji="0" lang="en-GB" sz="2000" b="0" i="0" u="none" strike="noStrike" cap="none" normalizeH="0" baseline="0" dirty="0">
                          <a:ln>
                            <a:noFill/>
                          </a:ln>
                          <a:solidFill>
                            <a:schemeClr val="tx2"/>
                          </a:solidFill>
                          <a:effectLst/>
                          <a:latin typeface="Tahoma" pitchFamily="34" charset="0"/>
                          <a:cs typeface="Arial" charset="0"/>
                        </a:rPr>
                        <a:t>variable conditions of assessment; comparisons made difficult</a:t>
                      </a:r>
                    </a:p>
                  </a:txBody>
                  <a:tcPr marT="45714" marB="45714"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583">
                <a:tc>
                  <a:txBody>
                    <a:bodyPr/>
                    <a:lstStyle/>
                    <a:p>
                      <a:pPr marL="0" marR="0" lvl="0" indent="0" algn="l" defTabSz="914400" rtl="0" eaLnBrk="1" fontAlgn="base" latinLnBrk="0" hangingPunct="1">
                        <a:lnSpc>
                          <a:spcPct val="100000"/>
                        </a:lnSpc>
                        <a:spcBef>
                          <a:spcPct val="20000"/>
                        </a:spcBef>
                        <a:spcAft>
                          <a:spcPct val="0"/>
                        </a:spcAft>
                        <a:buClr>
                          <a:srgbClr val="009999"/>
                        </a:buClr>
                        <a:buSzTx/>
                        <a:buFont typeface="Wingdings" pitchFamily="2" charset="2"/>
                        <a:buNone/>
                        <a:tabLst/>
                      </a:pPr>
                      <a:r>
                        <a:rPr kumimoji="0" lang="en-GB" sz="2000" b="0" i="0" u="none" strike="noStrike" cap="none" normalizeH="0" baseline="0">
                          <a:ln>
                            <a:noFill/>
                          </a:ln>
                          <a:solidFill>
                            <a:schemeClr val="tx2"/>
                          </a:solidFill>
                          <a:effectLst/>
                          <a:latin typeface="Tahoma" pitchFamily="34" charset="0"/>
                          <a:cs typeface="Arial" charset="0"/>
                        </a:rPr>
                        <a:t>aims to help and develop the individual rather than label</a:t>
                      </a:r>
                    </a:p>
                  </a:txBody>
                  <a:tcPr marT="45714" marB="45714"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6529">
                <a:tc>
                  <a:txBody>
                    <a:bodyPr/>
                    <a:lstStyle/>
                    <a:p>
                      <a:pPr marL="0" marR="0" lvl="0" indent="0" algn="l" defTabSz="914400" rtl="0" eaLnBrk="1" fontAlgn="base" latinLnBrk="0" hangingPunct="1">
                        <a:lnSpc>
                          <a:spcPct val="100000"/>
                        </a:lnSpc>
                        <a:spcBef>
                          <a:spcPct val="20000"/>
                        </a:spcBef>
                        <a:spcAft>
                          <a:spcPct val="0"/>
                        </a:spcAft>
                        <a:buClr>
                          <a:srgbClr val="009999"/>
                        </a:buClr>
                        <a:buSzTx/>
                        <a:buFont typeface="Wingdings" pitchFamily="2" charset="2"/>
                        <a:buNone/>
                        <a:tabLst/>
                      </a:pPr>
                      <a:r>
                        <a:rPr kumimoji="0" lang="en-GB" sz="2000" b="0" i="0" u="none" strike="noStrike" cap="none" normalizeH="0" baseline="0" dirty="0">
                          <a:ln>
                            <a:noFill/>
                          </a:ln>
                          <a:solidFill>
                            <a:schemeClr val="tx2"/>
                          </a:solidFill>
                          <a:effectLst/>
                          <a:latin typeface="Tahoma" pitchFamily="34" charset="0"/>
                          <a:cs typeface="Arial" charset="0"/>
                        </a:rPr>
                        <a:t>performance judged in relation to the individual not the group</a:t>
                      </a:r>
                    </a:p>
                  </a:txBody>
                  <a:tcPr marT="45714" marB="45714"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1583">
                <a:tc>
                  <a:txBody>
                    <a:bodyPr/>
                    <a:lstStyle/>
                    <a:p>
                      <a:pPr marL="0" marR="0" lvl="0" indent="0" algn="l" defTabSz="914400" rtl="0" eaLnBrk="1" fontAlgn="base" latinLnBrk="0" hangingPunct="1">
                        <a:lnSpc>
                          <a:spcPct val="100000"/>
                        </a:lnSpc>
                        <a:spcBef>
                          <a:spcPct val="20000"/>
                        </a:spcBef>
                        <a:spcAft>
                          <a:spcPct val="0"/>
                        </a:spcAft>
                        <a:buClr>
                          <a:srgbClr val="009999"/>
                        </a:buClr>
                        <a:buSzTx/>
                        <a:buFont typeface="Wingdings" pitchFamily="2" charset="2"/>
                        <a:buNone/>
                        <a:tabLst/>
                      </a:pPr>
                      <a:r>
                        <a:rPr kumimoji="0" lang="en-GB" sz="2000" b="0" i="0" u="none" strike="noStrike" cap="none" normalizeH="0" baseline="0" dirty="0">
                          <a:ln>
                            <a:noFill/>
                          </a:ln>
                          <a:solidFill>
                            <a:schemeClr val="tx2"/>
                          </a:solidFill>
                          <a:effectLst/>
                          <a:latin typeface="Tahoma" pitchFamily="34" charset="0"/>
                          <a:cs typeface="Arial" charset="0"/>
                        </a:rPr>
                        <a:t>reliability is not so ‘critical’</a:t>
                      </a:r>
                    </a:p>
                  </a:txBody>
                  <a:tcPr marT="45714" marB="45714"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41455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GB" dirty="0"/>
              <a:t>Which paradigm?</a:t>
            </a:r>
          </a:p>
        </p:txBody>
      </p:sp>
      <p:sp>
        <p:nvSpPr>
          <p:cNvPr id="27650" name="Rectangle 3"/>
          <p:cNvSpPr>
            <a:spLocks noGrp="1" noChangeArrowheads="1"/>
          </p:cNvSpPr>
          <p:nvPr>
            <p:ph type="body" idx="1"/>
          </p:nvPr>
        </p:nvSpPr>
        <p:spPr>
          <a:xfrm>
            <a:off x="539750" y="2017713"/>
            <a:ext cx="8415338" cy="4114800"/>
          </a:xfrm>
        </p:spPr>
        <p:txBody>
          <a:bodyPr/>
          <a:lstStyle/>
          <a:p>
            <a:pPr marL="609600" indent="-609600" eaLnBrk="1" hangingPunct="1">
              <a:lnSpc>
                <a:spcPct val="80000"/>
              </a:lnSpc>
              <a:buFont typeface="Arial" panose="020B0604020202020204" pitchFamily="34" charset="0"/>
              <a:buChar char="•"/>
              <a:tabLst>
                <a:tab pos="447675" algn="l"/>
              </a:tabLst>
            </a:pPr>
            <a:r>
              <a:rPr lang="en-GB" sz="2800" dirty="0"/>
              <a:t>Can you identify aspects of the Psychometrics Testing paradigm in your own experience of educational assessment, or in your institution's current practices?</a:t>
            </a:r>
          </a:p>
          <a:p>
            <a:pPr marL="609600" indent="-609600" eaLnBrk="1" hangingPunct="1">
              <a:lnSpc>
                <a:spcPct val="80000"/>
              </a:lnSpc>
              <a:buFont typeface="Arial" panose="020B0604020202020204" pitchFamily="34" charset="0"/>
              <a:buChar char="•"/>
              <a:tabLst>
                <a:tab pos="447675" algn="l"/>
              </a:tabLst>
            </a:pPr>
            <a:r>
              <a:rPr lang="en-GB" sz="2800" dirty="0"/>
              <a:t>Can you identify aspects of the Educational Assessment paradigm in your own experience or practice?</a:t>
            </a:r>
          </a:p>
          <a:p>
            <a:pPr marL="609600" indent="-609600" eaLnBrk="1" hangingPunct="1">
              <a:lnSpc>
                <a:spcPct val="80000"/>
              </a:lnSpc>
              <a:buFont typeface="Arial" panose="020B0604020202020204" pitchFamily="34" charset="0"/>
              <a:buChar char="•"/>
              <a:tabLst>
                <a:tab pos="447675" algn="l"/>
              </a:tabLst>
            </a:pPr>
            <a:r>
              <a:rPr lang="en-GB" sz="2800" dirty="0"/>
              <a:t>Is there room for both approaches in schools?</a:t>
            </a:r>
          </a:p>
          <a:p>
            <a:pPr marL="609600" indent="-609600" eaLnBrk="1" hangingPunct="1">
              <a:lnSpc>
                <a:spcPct val="80000"/>
              </a:lnSpc>
              <a:buFont typeface="Arial" panose="020B0604020202020204" pitchFamily="34" charset="0"/>
              <a:buChar char="•"/>
              <a:tabLst>
                <a:tab pos="447675" algn="l"/>
              </a:tabLst>
            </a:pPr>
            <a:r>
              <a:rPr lang="en-GB" sz="2800" dirty="0"/>
              <a:t>Is each more appropriate than the other for certain purposes? </a:t>
            </a:r>
          </a:p>
        </p:txBody>
      </p:sp>
    </p:spTree>
    <p:extLst>
      <p:ext uri="{BB962C8B-B14F-4D97-AF65-F5344CB8AC3E}">
        <p14:creationId xmlns:p14="http://schemas.microsoft.com/office/powerpoint/2010/main" val="2332166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GB" sz="2800" dirty="0"/>
              <a:t>National Curriculum Assessment in England</a:t>
            </a:r>
          </a:p>
        </p:txBody>
      </p:sp>
      <p:sp>
        <p:nvSpPr>
          <p:cNvPr id="13315" name="Rectangle 3"/>
          <p:cNvSpPr>
            <a:spLocks noGrp="1" noChangeArrowheads="1"/>
          </p:cNvSpPr>
          <p:nvPr>
            <p:ph type="body" idx="1"/>
          </p:nvPr>
        </p:nvSpPr>
        <p:spPr>
          <a:xfrm>
            <a:off x="899592" y="2204864"/>
            <a:ext cx="7772400" cy="4114800"/>
          </a:xfrm>
        </p:spPr>
        <p:txBody>
          <a:bodyPr/>
          <a:lstStyle/>
          <a:p>
            <a:pPr marL="0" indent="0" eaLnBrk="1" hangingPunct="1">
              <a:lnSpc>
                <a:spcPct val="80000"/>
              </a:lnSpc>
              <a:buFont typeface="Wingdings" pitchFamily="2" charset="2"/>
              <a:buNone/>
              <a:defRPr/>
            </a:pPr>
            <a:r>
              <a:rPr lang="en-GB" sz="1800" dirty="0"/>
              <a:t>“National curriculum assessment (NCA) in England has been in place for 20+ years.  It has its origins in a political desire to regulate education, holding schools accountable.  However, its form and nature also reflect educational and curriculum concerns and technical assessment issues.</a:t>
            </a:r>
          </a:p>
          <a:p>
            <a:pPr marL="0" indent="3175" eaLnBrk="1" hangingPunct="1">
              <a:lnSpc>
                <a:spcPct val="80000"/>
              </a:lnSpc>
              <a:defRPr/>
            </a:pPr>
            <a:endParaRPr lang="en-GB" sz="1800" dirty="0"/>
          </a:p>
          <a:p>
            <a:pPr marL="0" indent="0" eaLnBrk="1" hangingPunct="1">
              <a:lnSpc>
                <a:spcPct val="80000"/>
              </a:lnSpc>
              <a:buFont typeface="Wingdings" pitchFamily="2" charset="2"/>
              <a:buNone/>
              <a:defRPr/>
            </a:pPr>
            <a:r>
              <a:rPr lang="en-GB" sz="1800" dirty="0"/>
              <a:t>NCA in England has evolved over 20 years, from an attempt at a criterion-referenced system based on tasks marked by the children’s own teachers through to an externally marked examination system.  This change reflects the political purposes of the system for accountability, and the pressure associated with this has led to growing criticism of the effects on children and their education.  Nonetheless, the results provided are widely used by the public and government, and the reasons for the survival of the system lie in both its utility and the difficulty of identifying a new system which is necessarily an improvement for all the stakeholders involved.”</a:t>
            </a:r>
          </a:p>
          <a:p>
            <a:pPr marL="0" indent="3175" eaLnBrk="1" hangingPunct="1">
              <a:lnSpc>
                <a:spcPct val="80000"/>
              </a:lnSpc>
              <a:defRPr/>
            </a:pPr>
            <a:endParaRPr lang="en-GB" sz="1800" dirty="0"/>
          </a:p>
          <a:p>
            <a:pPr marL="1081088" indent="3175" algn="r" eaLnBrk="1" hangingPunct="1">
              <a:lnSpc>
                <a:spcPct val="80000"/>
              </a:lnSpc>
              <a:defRPr/>
            </a:pPr>
            <a:r>
              <a:rPr lang="en-GB" sz="1400" dirty="0" err="1"/>
              <a:t>Whetton</a:t>
            </a:r>
            <a:r>
              <a:rPr lang="en-GB" sz="1400" dirty="0"/>
              <a:t>, C.,2009.  A brief history of a testing time: national curriculum assessment in England 1989-2008, </a:t>
            </a:r>
            <a:r>
              <a:rPr lang="en-GB" sz="1400" i="1" dirty="0"/>
              <a:t>Educational Research</a:t>
            </a:r>
            <a:r>
              <a:rPr lang="en-GB" sz="1400" dirty="0"/>
              <a:t>, 51(2), pp.137-159.</a:t>
            </a:r>
          </a:p>
          <a:p>
            <a:pPr marL="0" indent="3175" eaLnBrk="1" hangingPunct="1">
              <a:lnSpc>
                <a:spcPct val="80000"/>
              </a:lnSpc>
              <a:defRPr/>
            </a:pPr>
            <a:endParaRPr lang="en-GB" sz="1400" dirty="0"/>
          </a:p>
        </p:txBody>
      </p:sp>
    </p:spTree>
    <p:extLst>
      <p:ext uri="{BB962C8B-B14F-4D97-AF65-F5344CB8AC3E}">
        <p14:creationId xmlns:p14="http://schemas.microsoft.com/office/powerpoint/2010/main" val="3888501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animEffect transition="in" filter="fade">
                                      <p:cBhvr>
                                        <p:cTn id="7" dur="500"/>
                                        <p:tgtEl>
                                          <p:spTgt spid="1331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15">
                                            <p:txEl>
                                              <p:pRg st="4" end="4"/>
                                            </p:txEl>
                                          </p:spTgt>
                                        </p:tgtEl>
                                        <p:attrNameLst>
                                          <p:attrName>style.visibility</p:attrName>
                                        </p:attrNameLst>
                                      </p:cBhvr>
                                      <p:to>
                                        <p:strVal val="visible"/>
                                      </p:to>
                                    </p:set>
                                    <p:animEffect transition="in" filter="fade">
                                      <p:cBhvr>
                                        <p:cTn id="10"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food for thought</a:t>
            </a:r>
          </a:p>
        </p:txBody>
      </p:sp>
      <p:sp>
        <p:nvSpPr>
          <p:cNvPr id="3" name="Content Placeholder 2"/>
          <p:cNvSpPr>
            <a:spLocks noGrp="1"/>
          </p:cNvSpPr>
          <p:nvPr>
            <p:ph idx="1"/>
          </p:nvPr>
        </p:nvSpPr>
        <p:spPr>
          <a:xfrm>
            <a:off x="1187624" y="2564904"/>
            <a:ext cx="6701680" cy="3888432"/>
          </a:xfrm>
        </p:spPr>
        <p:txBody>
          <a:bodyPr/>
          <a:lstStyle/>
          <a:p>
            <a:r>
              <a:rPr lang="en-GB" dirty="0"/>
              <a:t>	</a:t>
            </a:r>
            <a:r>
              <a:rPr lang="en-GB" dirty="0">
                <a:hlinkClick r:id="rId2"/>
              </a:rPr>
              <a:t>Do teachers make a difference?</a:t>
            </a:r>
            <a:endParaRPr lang="en-GB" dirty="0"/>
          </a:p>
          <a:p>
            <a:r>
              <a:rPr lang="en-GB" dirty="0"/>
              <a:t>	</a:t>
            </a:r>
          </a:p>
          <a:p>
            <a:r>
              <a:rPr lang="en-GB" dirty="0"/>
              <a:t>	[9:34-12:45]</a:t>
            </a:r>
          </a:p>
          <a:p>
            <a:endParaRPr lang="en-GB" dirty="0"/>
          </a:p>
          <a:p>
            <a:pPr lvl="1"/>
            <a:r>
              <a:rPr lang="en-GB" dirty="0"/>
              <a:t>Standards?</a:t>
            </a:r>
          </a:p>
          <a:p>
            <a:pPr lvl="1"/>
            <a:r>
              <a:rPr lang="en-GB" dirty="0"/>
              <a:t>Performance related pay?</a:t>
            </a:r>
          </a:p>
          <a:p>
            <a:pPr lvl="1"/>
            <a:r>
              <a:rPr lang="en-GB" dirty="0"/>
              <a:t>Good teachers?</a:t>
            </a:r>
          </a:p>
          <a:p>
            <a:pPr lvl="1"/>
            <a:r>
              <a:rPr lang="en-GB" dirty="0"/>
              <a:t>Class size?</a:t>
            </a:r>
          </a:p>
        </p:txBody>
      </p:sp>
    </p:spTree>
    <p:extLst>
      <p:ext uri="{BB962C8B-B14F-4D97-AF65-F5344CB8AC3E}">
        <p14:creationId xmlns:p14="http://schemas.microsoft.com/office/powerpoint/2010/main" val="5874158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food for thought</a:t>
            </a:r>
          </a:p>
        </p:txBody>
      </p:sp>
      <p:sp>
        <p:nvSpPr>
          <p:cNvPr id="3" name="Content Placeholder 2"/>
          <p:cNvSpPr>
            <a:spLocks noGrp="1"/>
          </p:cNvSpPr>
          <p:nvPr>
            <p:ph idx="1"/>
          </p:nvPr>
        </p:nvSpPr>
        <p:spPr>
          <a:xfrm>
            <a:off x="1182688" y="2017713"/>
            <a:ext cx="6845696" cy="4114800"/>
          </a:xfrm>
        </p:spPr>
        <p:txBody>
          <a:bodyPr/>
          <a:lstStyle/>
          <a:p>
            <a:r>
              <a:rPr lang="en-GB" dirty="0"/>
              <a:t>	</a:t>
            </a:r>
          </a:p>
          <a:p>
            <a:endParaRPr lang="en-GB" dirty="0"/>
          </a:p>
          <a:p>
            <a:r>
              <a:rPr lang="en-GB" dirty="0"/>
              <a:t>	</a:t>
            </a:r>
            <a:r>
              <a:rPr lang="en-GB" sz="2800" dirty="0"/>
              <a:t>Should assessment be about … </a:t>
            </a:r>
          </a:p>
          <a:p>
            <a:endParaRPr lang="en-GB" sz="2800" dirty="0"/>
          </a:p>
          <a:p>
            <a:r>
              <a:rPr lang="en-GB" sz="2800" dirty="0"/>
              <a:t>	</a:t>
            </a:r>
            <a:r>
              <a:rPr lang="en-GB" sz="2800" i="1" dirty="0"/>
              <a:t>… celebrating individual differences?</a:t>
            </a:r>
            <a:r>
              <a:rPr lang="en-GB" sz="2800" dirty="0"/>
              <a:t> </a:t>
            </a:r>
          </a:p>
          <a:p>
            <a:r>
              <a:rPr lang="en-GB" sz="2800" dirty="0"/>
              <a:t>				</a:t>
            </a:r>
            <a:r>
              <a:rPr lang="en-GB" sz="2800" b="1" dirty="0"/>
              <a:t>… or …</a:t>
            </a:r>
          </a:p>
          <a:p>
            <a:r>
              <a:rPr lang="en-GB" sz="2800" dirty="0"/>
              <a:t>	</a:t>
            </a:r>
            <a:r>
              <a:rPr lang="en-GB" sz="2800" i="1" dirty="0"/>
              <a:t>…eliminating individual differences?</a:t>
            </a:r>
          </a:p>
          <a:p>
            <a:endParaRPr lang="en-GB" dirty="0"/>
          </a:p>
        </p:txBody>
      </p:sp>
    </p:spTree>
    <p:extLst>
      <p:ext uri="{BB962C8B-B14F-4D97-AF65-F5344CB8AC3E}">
        <p14:creationId xmlns:p14="http://schemas.microsoft.com/office/powerpoint/2010/main" val="1341866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dirty="0"/>
              <a:t>Session content</a:t>
            </a:r>
          </a:p>
        </p:txBody>
      </p:sp>
      <p:sp>
        <p:nvSpPr>
          <p:cNvPr id="7171" name="Rectangle 3"/>
          <p:cNvSpPr>
            <a:spLocks noGrp="1" noChangeArrowheads="1"/>
          </p:cNvSpPr>
          <p:nvPr>
            <p:ph type="body" idx="1"/>
          </p:nvPr>
        </p:nvSpPr>
        <p:spPr>
          <a:xfrm>
            <a:off x="755650" y="2133600"/>
            <a:ext cx="7772400" cy="4114800"/>
          </a:xfrm>
        </p:spPr>
        <p:txBody>
          <a:bodyPr/>
          <a:lstStyle/>
          <a:p>
            <a:pPr marL="354013" indent="-354013" eaLnBrk="1" hangingPunct="1">
              <a:buClr>
                <a:srgbClr val="009999"/>
              </a:buClr>
              <a:buFont typeface="Wingdings" pitchFamily="2" charset="2"/>
              <a:buChar char="Ø"/>
            </a:pPr>
            <a:r>
              <a:rPr lang="en-GB" dirty="0"/>
              <a:t>The nature of assessment in education</a:t>
            </a:r>
          </a:p>
          <a:p>
            <a:pPr marL="354013" indent="-354013" eaLnBrk="1" hangingPunct="1">
              <a:buClr>
                <a:srgbClr val="009999"/>
              </a:buClr>
              <a:buFont typeface="Wingdings" pitchFamily="2" charset="2"/>
              <a:buChar char="Ø"/>
            </a:pPr>
            <a:r>
              <a:rPr lang="en-GB" dirty="0"/>
              <a:t>What shall we assess and how?</a:t>
            </a:r>
          </a:p>
          <a:p>
            <a:pPr marL="354013" indent="-354013" eaLnBrk="1" hangingPunct="1">
              <a:buClr>
                <a:srgbClr val="009999"/>
              </a:buClr>
              <a:buFont typeface="Wingdings" pitchFamily="2" charset="2"/>
              <a:buChar char="Ø"/>
            </a:pPr>
            <a:r>
              <a:rPr lang="en-GB" dirty="0"/>
              <a:t>Assessment of/for/as learning</a:t>
            </a:r>
          </a:p>
          <a:p>
            <a:pPr marL="354013" indent="-354013" eaLnBrk="1" hangingPunct="1">
              <a:buClr>
                <a:srgbClr val="009999"/>
              </a:buClr>
              <a:buFont typeface="Wingdings" pitchFamily="2" charset="2"/>
              <a:buChar char="Ø"/>
            </a:pPr>
            <a:r>
              <a:rPr lang="en-GB" dirty="0"/>
              <a:t>Peer and self assessment</a:t>
            </a:r>
          </a:p>
          <a:p>
            <a:pPr marL="354013" indent="-354013" eaLnBrk="1" hangingPunct="1">
              <a:buClr>
                <a:srgbClr val="009999"/>
              </a:buClr>
              <a:buFont typeface="Wingdings" pitchFamily="2" charset="2"/>
              <a:buChar char="Ø"/>
            </a:pPr>
            <a:r>
              <a:rPr lang="en-GB" dirty="0"/>
              <a:t>Quality issues in assessment</a:t>
            </a:r>
          </a:p>
          <a:p>
            <a:pPr marL="354013" indent="-354013" eaLnBrk="1" hangingPunct="1">
              <a:buClr>
                <a:srgbClr val="009999"/>
              </a:buClr>
              <a:buFont typeface="Wingdings" pitchFamily="2" charset="2"/>
              <a:buChar char="Ø"/>
            </a:pPr>
            <a:r>
              <a:rPr lang="en-GB" dirty="0"/>
              <a:t>Referencing systems</a:t>
            </a:r>
          </a:p>
          <a:p>
            <a:pPr marL="354013" indent="-354013" eaLnBrk="1" hangingPunct="1">
              <a:buClr>
                <a:srgbClr val="009999"/>
              </a:buClr>
              <a:buFont typeface="Wingdings" pitchFamily="2" charset="2"/>
              <a:buChar char="Ø"/>
            </a:pPr>
            <a:r>
              <a:rPr lang="en-GB" dirty="0"/>
              <a:t>Who should assess and report, and to whom?</a:t>
            </a:r>
          </a:p>
          <a:p>
            <a:pPr marL="354013" indent="-354013" eaLnBrk="1" hangingPunct="1">
              <a:buClr>
                <a:srgbClr val="009999"/>
              </a:buClr>
              <a:buFont typeface="Wingdings" pitchFamily="2" charset="2"/>
              <a:buChar char="Ø"/>
            </a:pPr>
            <a:r>
              <a:rPr lang="en-GB" dirty="0"/>
              <a:t>Where is assessment going?</a:t>
            </a:r>
          </a:p>
          <a:p>
            <a:pPr marL="354013" indent="-354013" eaLnBrk="1" hangingPunct="1">
              <a:buClr>
                <a:srgbClr val="009999"/>
              </a:buClr>
              <a:buFont typeface="Wingdings" pitchFamily="2" charset="2"/>
              <a:buChar char="Ø"/>
            </a:pPr>
            <a:r>
              <a:rPr lang="en-GB" dirty="0"/>
              <a:t>Assignment Presentations</a:t>
            </a:r>
          </a:p>
          <a:p>
            <a:pPr marL="354013" indent="-354013" eaLnBrk="1" hangingPunct="1">
              <a:buFont typeface="Wingdings" pitchFamily="2" charset="2"/>
              <a:buChar char="n"/>
            </a:pPr>
            <a:endParaRPr lang="en-GB" dirty="0"/>
          </a:p>
        </p:txBody>
      </p:sp>
    </p:spTree>
    <p:extLst>
      <p:ext uri="{BB962C8B-B14F-4D97-AF65-F5344CB8AC3E}">
        <p14:creationId xmlns:p14="http://schemas.microsoft.com/office/powerpoint/2010/main" val="355146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4-01-02 at 11.34.08 AM.png"/>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5253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dirty="0"/>
              <a:t>… the complexity of assessment</a:t>
            </a:r>
          </a:p>
        </p:txBody>
      </p:sp>
      <p:sp>
        <p:nvSpPr>
          <p:cNvPr id="6" name="Rectangle 3"/>
          <p:cNvSpPr>
            <a:spLocks noGrp="1" noChangeArrowheads="1"/>
          </p:cNvSpPr>
          <p:nvPr>
            <p:ph idx="1"/>
          </p:nvPr>
        </p:nvSpPr>
        <p:spPr>
          <a:xfrm>
            <a:off x="755576" y="2132856"/>
            <a:ext cx="7772400" cy="4581128"/>
          </a:xfrm>
        </p:spPr>
        <p:txBody>
          <a:bodyPr/>
          <a:lstStyle/>
          <a:p>
            <a:pPr indent="-79375" eaLnBrk="1" hangingPunct="1">
              <a:lnSpc>
                <a:spcPct val="80000"/>
              </a:lnSpc>
              <a:buFont typeface="Wingdings" pitchFamily="2" charset="2"/>
              <a:buNone/>
            </a:pPr>
            <a:r>
              <a:rPr lang="en-GB" sz="2000" dirty="0"/>
              <a:t>“May I ask a question?  Was I judged on the piece of sculpture itself? If so, is it not true that </a:t>
            </a:r>
            <a:r>
              <a:rPr lang="en-GB" sz="2000" i="1" dirty="0"/>
              <a:t>time alone</a:t>
            </a:r>
            <a:r>
              <a:rPr lang="en-GB" sz="2000" dirty="0"/>
              <a:t> can judge a work of art? Or was I judged on my </a:t>
            </a:r>
            <a:r>
              <a:rPr lang="en-GB" sz="2000" i="1" dirty="0"/>
              <a:t>talent</a:t>
            </a:r>
            <a:r>
              <a:rPr lang="en-GB" sz="2000" dirty="0"/>
              <a:t>?  If so, is it right that I be judged on a part of life over which I have no control?  If I was judged on my </a:t>
            </a:r>
            <a:r>
              <a:rPr lang="en-GB" sz="2000" i="1" dirty="0"/>
              <a:t>effort</a:t>
            </a:r>
            <a:r>
              <a:rPr lang="en-GB" sz="2000" dirty="0"/>
              <a:t>, then I was judged unfairly, for I tried as hard as I could!  Was I judged on what I had learned about this project?  If so, then were not you, my teacher, also being judged on your ability to transmit your knowledge to me?  Are you willing to share my ‘C’?  Perhaps I was being judged on the quality of the coat hanger itself out of which my creation was made . . . now, is this also not unfair?  Am I to be judged by the quality of coat hangers that are used by the </a:t>
            </a:r>
            <a:r>
              <a:rPr lang="en-GB" sz="2000" dirty="0" err="1"/>
              <a:t>drycleaning</a:t>
            </a:r>
            <a:r>
              <a:rPr lang="en-GB" sz="2000" dirty="0"/>
              <a:t> establishment that returns our garments?  Is that not the responsibility of my parents?  Should they not share my ‘C’?”</a:t>
            </a:r>
          </a:p>
          <a:p>
            <a:pPr eaLnBrk="1" hangingPunct="1">
              <a:lnSpc>
                <a:spcPct val="80000"/>
              </a:lnSpc>
              <a:buFont typeface="Wingdings" pitchFamily="2" charset="2"/>
              <a:buNone/>
            </a:pPr>
            <a:endParaRPr lang="en-GB" sz="1700" dirty="0"/>
          </a:p>
          <a:p>
            <a:pPr eaLnBrk="1" hangingPunct="1">
              <a:lnSpc>
                <a:spcPct val="80000"/>
              </a:lnSpc>
              <a:buFont typeface="Wingdings" pitchFamily="2" charset="2"/>
              <a:buNone/>
            </a:pPr>
            <a:endParaRPr lang="en-GB" sz="1700" dirty="0"/>
          </a:p>
          <a:p>
            <a:pPr algn="r" eaLnBrk="1" hangingPunct="1">
              <a:lnSpc>
                <a:spcPct val="80000"/>
              </a:lnSpc>
              <a:buFont typeface="Wingdings" pitchFamily="2" charset="2"/>
              <a:buNone/>
            </a:pPr>
            <a:r>
              <a:rPr lang="en-GB" sz="1400" dirty="0"/>
              <a:t>Schultz, C. in </a:t>
            </a:r>
            <a:r>
              <a:rPr lang="en-GB" sz="1400" dirty="0" err="1"/>
              <a:t>Mehrens</a:t>
            </a:r>
            <a:r>
              <a:rPr lang="en-GB" sz="1400" dirty="0"/>
              <a:t>, W. A. &amp; Lehmann, I. J., 1991.</a:t>
            </a:r>
          </a:p>
          <a:p>
            <a:pPr algn="r" eaLnBrk="1" hangingPunct="1">
              <a:lnSpc>
                <a:spcPct val="80000"/>
              </a:lnSpc>
              <a:buFont typeface="Wingdings" pitchFamily="2" charset="2"/>
              <a:buNone/>
            </a:pPr>
            <a:r>
              <a:rPr lang="en-GB" sz="1400" i="1" dirty="0"/>
              <a:t>Measurement and Evaluation in Education and Psychology</a:t>
            </a:r>
            <a:r>
              <a:rPr lang="en-GB" sz="1400" dirty="0"/>
              <a:t>.  4</a:t>
            </a:r>
            <a:r>
              <a:rPr lang="en-GB" sz="1400" baseline="30000" dirty="0"/>
              <a:t>th</a:t>
            </a:r>
            <a:r>
              <a:rPr lang="en-GB" sz="1400" dirty="0"/>
              <a:t> ed.  Fort Worth: Holt.</a:t>
            </a:r>
          </a:p>
        </p:txBody>
      </p:sp>
    </p:spTree>
    <p:extLst>
      <p:ext uri="{BB962C8B-B14F-4D97-AF65-F5344CB8AC3E}">
        <p14:creationId xmlns:p14="http://schemas.microsoft.com/office/powerpoint/2010/main" val="177248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dirty="0"/>
              <a:t>Myths and Challenges</a:t>
            </a:r>
          </a:p>
        </p:txBody>
      </p:sp>
      <p:sp>
        <p:nvSpPr>
          <p:cNvPr id="7171" name="Rectangle 3"/>
          <p:cNvSpPr>
            <a:spLocks noGrp="1" noChangeArrowheads="1"/>
          </p:cNvSpPr>
          <p:nvPr>
            <p:ph type="body" idx="1"/>
          </p:nvPr>
        </p:nvSpPr>
        <p:spPr>
          <a:xfrm>
            <a:off x="1043608" y="1988840"/>
            <a:ext cx="6192688" cy="4464496"/>
          </a:xfrm>
        </p:spPr>
        <p:txBody>
          <a:bodyPr/>
          <a:lstStyle/>
          <a:p>
            <a:pPr marL="354013" indent="-354013" eaLnBrk="1" hangingPunct="1">
              <a:buClr>
                <a:srgbClr val="009999"/>
              </a:buClr>
              <a:buFont typeface="Wingdings" pitchFamily="2" charset="2"/>
              <a:buChar char="Ø"/>
            </a:pPr>
            <a:r>
              <a:rPr lang="en-GB" dirty="0"/>
              <a:t>Assessment ≠ Testing</a:t>
            </a:r>
          </a:p>
          <a:p>
            <a:pPr marL="354013" indent="-354013" eaLnBrk="1" hangingPunct="1">
              <a:buClr>
                <a:srgbClr val="009999"/>
              </a:buClr>
              <a:buFont typeface="Wingdings" pitchFamily="2" charset="2"/>
              <a:buChar char="Ø"/>
            </a:pPr>
            <a:r>
              <a:rPr lang="en-GB" dirty="0"/>
              <a:t>Assessment does not always involve writing</a:t>
            </a:r>
          </a:p>
          <a:p>
            <a:pPr marL="354013" indent="-354013" eaLnBrk="1" hangingPunct="1">
              <a:buClr>
                <a:srgbClr val="009999"/>
              </a:buClr>
              <a:buFont typeface="Wingdings" pitchFamily="2" charset="2"/>
              <a:buChar char="Ø"/>
            </a:pPr>
            <a:r>
              <a:rPr lang="en-GB" dirty="0"/>
              <a:t>Assessment does not always have to involve stress</a:t>
            </a:r>
          </a:p>
          <a:p>
            <a:pPr marL="354013" indent="-354013" eaLnBrk="1" hangingPunct="1">
              <a:buClr>
                <a:srgbClr val="009999"/>
              </a:buClr>
              <a:buFont typeface="Wingdings" pitchFamily="2" charset="2"/>
              <a:buChar char="Ø"/>
            </a:pPr>
            <a:r>
              <a:rPr lang="en-GB" dirty="0"/>
              <a:t>Assessment doesn’t always need the active involvement of the assessed</a:t>
            </a:r>
          </a:p>
          <a:p>
            <a:pPr marL="354013" indent="-354013" eaLnBrk="1" hangingPunct="1">
              <a:buClr>
                <a:srgbClr val="009999"/>
              </a:buClr>
              <a:buFont typeface="Wingdings" pitchFamily="2" charset="2"/>
              <a:buChar char="Ø"/>
            </a:pPr>
            <a:r>
              <a:rPr lang="en-GB" dirty="0"/>
              <a:t>Assessment should always have a clear purpose</a:t>
            </a:r>
          </a:p>
          <a:p>
            <a:pPr marL="354013" indent="-354013" eaLnBrk="1" hangingPunct="1">
              <a:buClr>
                <a:srgbClr val="009999"/>
              </a:buClr>
              <a:buFont typeface="Wingdings" pitchFamily="2" charset="2"/>
              <a:buChar char="Ø"/>
            </a:pPr>
            <a:r>
              <a:rPr lang="en-GB" dirty="0"/>
              <a:t>The tail should not wag the dog!</a:t>
            </a:r>
          </a:p>
        </p:txBody>
      </p:sp>
      <p:pic>
        <p:nvPicPr>
          <p:cNvPr id="1026" name="Picture 2" descr="http://banteerns.ie/primaryscience/wp-content/uploads/2014/03/wag-the-d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197443"/>
            <a:ext cx="2707428" cy="166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318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t>A definition of assessment</a:t>
            </a:r>
          </a:p>
        </p:txBody>
      </p:sp>
      <p:sp>
        <p:nvSpPr>
          <p:cNvPr id="8195" name="Rectangle 3"/>
          <p:cNvSpPr>
            <a:spLocks noGrp="1" noChangeArrowheads="1"/>
          </p:cNvSpPr>
          <p:nvPr>
            <p:ph type="body" idx="1"/>
          </p:nvPr>
        </p:nvSpPr>
        <p:spPr>
          <a:xfrm>
            <a:off x="827088" y="2205038"/>
            <a:ext cx="7772400" cy="4114800"/>
          </a:xfrm>
        </p:spPr>
        <p:txBody>
          <a:bodyPr/>
          <a:lstStyle/>
          <a:p>
            <a:pPr marL="0" indent="0" eaLnBrk="1" hangingPunct="1"/>
            <a:r>
              <a:rPr lang="en-GB"/>
              <a:t>Write down what comes to mind when you think of assessment</a:t>
            </a:r>
          </a:p>
          <a:p>
            <a:pPr marL="0" indent="0" eaLnBrk="1" hangingPunct="1"/>
            <a:endParaRPr lang="en-GB"/>
          </a:p>
          <a:p>
            <a:pPr marL="0" indent="0" eaLnBrk="1" hangingPunct="1"/>
            <a:r>
              <a:rPr lang="en-GB"/>
              <a:t>Discuss with your neighbour(s) what you have written about assessment</a:t>
            </a:r>
          </a:p>
          <a:p>
            <a:pPr marL="0" indent="0" eaLnBrk="1" hangingPunct="1"/>
            <a:endParaRPr lang="en-GB"/>
          </a:p>
          <a:p>
            <a:pPr marL="0" indent="0" eaLnBrk="1" hangingPunct="1"/>
            <a:r>
              <a:rPr lang="en-GB"/>
              <a:t>Can you agree on a definition?</a:t>
            </a:r>
          </a:p>
          <a:p>
            <a:pPr marL="0" indent="0" eaLnBrk="1" hangingPunct="1"/>
            <a:endParaRPr lang="en-GB"/>
          </a:p>
        </p:txBody>
      </p:sp>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3496</TotalTime>
  <Words>1786</Words>
  <Application>Microsoft Office PowerPoint</Application>
  <PresentationFormat>On-screen Show (4:3)</PresentationFormat>
  <Paragraphs>259</Paragraphs>
  <Slides>46</Slides>
  <Notes>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Garamond</vt:lpstr>
      <vt:lpstr>Tahoma</vt:lpstr>
      <vt:lpstr>Times New Roman</vt:lpstr>
      <vt:lpstr>Wingdings</vt:lpstr>
      <vt:lpstr>Blends</vt:lpstr>
      <vt:lpstr>MA Education Assessment  The Nature and Purposes of Educational Assessment</vt:lpstr>
      <vt:lpstr>Introductions</vt:lpstr>
      <vt:lpstr>Aims of the unit</vt:lpstr>
      <vt:lpstr>by …</vt:lpstr>
      <vt:lpstr>Session content</vt:lpstr>
      <vt:lpstr>PowerPoint Presentation</vt:lpstr>
      <vt:lpstr>… the complexity of assessment</vt:lpstr>
      <vt:lpstr>Myths and Challenges</vt:lpstr>
      <vt:lpstr>A definition of assessment</vt:lpstr>
      <vt:lpstr>Some starting points</vt:lpstr>
      <vt:lpstr>Some key basic questions …</vt:lpstr>
      <vt:lpstr>Why do we assess?</vt:lpstr>
      <vt:lpstr>A working definition …</vt:lpstr>
      <vt:lpstr>A caveat</vt:lpstr>
      <vt:lpstr>Assessment and Evaluation</vt:lpstr>
      <vt:lpstr>Obtaining evidence</vt:lpstr>
      <vt:lpstr>Interpreting the evidence</vt:lpstr>
      <vt:lpstr>Making decisions</vt:lpstr>
      <vt:lpstr>The vital link!</vt:lpstr>
      <vt:lpstr>Why do we assess?</vt:lpstr>
      <vt:lpstr>Why do we assess?</vt:lpstr>
      <vt:lpstr>Why do we assess?</vt:lpstr>
      <vt:lpstr>PowerPoint Presentation</vt:lpstr>
      <vt:lpstr>Assessment …</vt:lpstr>
      <vt:lpstr>Some purposes of assessment</vt:lpstr>
      <vt:lpstr>One school’s assessment purposes</vt:lpstr>
      <vt:lpstr>Consequences of assessment</vt:lpstr>
      <vt:lpstr>Unintended consequences of Assessment</vt:lpstr>
      <vt:lpstr>Teaching to the Test?</vt:lpstr>
      <vt:lpstr>Or Measurement-Driven Instruction?</vt:lpstr>
      <vt:lpstr>‘High stakes’ assessment</vt:lpstr>
      <vt:lpstr>A sociological account of assessment</vt:lpstr>
      <vt:lpstr>What do the learners think are the purposes?</vt:lpstr>
      <vt:lpstr>Purposes of SATs</vt:lpstr>
      <vt:lpstr>Who are SATs for?</vt:lpstr>
      <vt:lpstr>Assessment ~ a possible framework</vt:lpstr>
      <vt:lpstr>Assessment ~ a possible framework</vt:lpstr>
      <vt:lpstr>A framework of learning-oriented assessment*</vt:lpstr>
      <vt:lpstr>Evaluating Assessment?</vt:lpstr>
      <vt:lpstr>A paradigm shift in educational assessment?</vt:lpstr>
      <vt:lpstr>The psychometric tradition</vt:lpstr>
      <vt:lpstr>Educational assessment</vt:lpstr>
      <vt:lpstr>Which paradigm?</vt:lpstr>
      <vt:lpstr>National Curriculum Assessment in England</vt:lpstr>
      <vt:lpstr>Some food for thought</vt:lpstr>
      <vt:lpstr>Further food for thought</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Pupil Achievement</dc:title>
  <dc:creator>Lowe</dc:creator>
  <cp:lastModifiedBy>Paul Denley</cp:lastModifiedBy>
  <cp:revision>85</cp:revision>
  <cp:lastPrinted>2013-06-27T09:54:55Z</cp:lastPrinted>
  <dcterms:created xsi:type="dcterms:W3CDTF">2007-05-10T14:02:38Z</dcterms:created>
  <dcterms:modified xsi:type="dcterms:W3CDTF">2018-09-19T04:44:28Z</dcterms:modified>
</cp:coreProperties>
</file>