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5" r:id="rId1"/>
  </p:sldMasterIdLst>
  <p:notesMasterIdLst>
    <p:notesMasterId r:id="rId11"/>
  </p:notesMasterIdLst>
  <p:handoutMasterIdLst>
    <p:handoutMasterId r:id="rId12"/>
  </p:handoutMasterIdLst>
  <p:sldIdLst>
    <p:sldId id="272" r:id="rId2"/>
    <p:sldId id="354" r:id="rId3"/>
    <p:sldId id="356" r:id="rId4"/>
    <p:sldId id="341" r:id="rId5"/>
    <p:sldId id="297" r:id="rId6"/>
    <p:sldId id="351" r:id="rId7"/>
    <p:sldId id="355" r:id="rId8"/>
    <p:sldId id="353" r:id="rId9"/>
    <p:sldId id="352" r:id="rId10"/>
  </p:sldIdLst>
  <p:sldSz cx="9144000" cy="6858000" type="screen4x3"/>
  <p:notesSz cx="9872663" cy="67976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06BA"/>
    <a:srgbClr val="FFFFCC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8992" autoAdjust="0"/>
  </p:normalViewPr>
  <p:slideViewPr>
    <p:cSldViewPr>
      <p:cViewPr varScale="1">
        <p:scale>
          <a:sx n="76" d="100"/>
          <a:sy n="76" d="100"/>
        </p:scale>
        <p:origin x="952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584"/>
    </p:cViewPr>
  </p:sorterViewPr>
  <p:notesViewPr>
    <p:cSldViewPr>
      <p:cViewPr varScale="1">
        <p:scale>
          <a:sx n="34" d="100"/>
          <a:sy n="34" d="100"/>
        </p:scale>
        <p:origin x="-1422" y="-78"/>
      </p:cViewPr>
      <p:guideLst>
        <p:guide orient="horz" pos="2142"/>
        <p:guide pos="3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4510" y="0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792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4510" y="6457792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55BA763-F997-4A75-A9C4-36BF5B392A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433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4510" y="0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6913" y="509588"/>
            <a:ext cx="3398837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357" y="3228896"/>
            <a:ext cx="7239953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792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4510" y="6457792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E82BE8-2DCA-42C9-9FFD-7B41CC7851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69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FF92B-747F-4D52-912B-DE192BA539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695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BDE7B-1B54-4594-AAF7-136AA321CA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90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7E375-5C4A-448C-8E24-64BD7996F7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690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9826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95288" y="1773238"/>
            <a:ext cx="8280400" cy="467995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8E073B-D507-4F50-BBE8-2DC38C74BD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333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F4C9E-265D-4F76-BE15-F7BF16FC14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372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29B4B-5BFD-4E21-BB31-1CEC5505D1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4221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DC022-3FAD-4309-A905-F9EE136C83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04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430EA-8431-4185-BF4D-1AB2CDE561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0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04C76-006F-48E1-A53F-25FB6A6AFC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21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A79AC-2840-4436-BD15-A237244B15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080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7BC8B-D583-40A3-BF56-7C2C6FE4AB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12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B7F5A-33F1-4264-B099-7BF5931A27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39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1A45607-E125-423C-A650-51199D64A4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6" r:id="rId2"/>
    <p:sldLayoutId id="2147483805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6" r:id="rId9"/>
    <p:sldLayoutId id="2147483802" r:id="rId10"/>
    <p:sldLayoutId id="2147483803" r:id="rId11"/>
    <p:sldLayoutId id="214748380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ONyWHpSSWc&amp;list=PLsTeSHxNNZbxfqfcCoOG34Y8BPWk1jKLL&amp;index=3" TargetMode="External"/><Relationship Id="rId2" Type="http://schemas.openxmlformats.org/officeDocument/2006/relationships/hyperlink" Target="https://www.youtube.com/watch?v=pQ4RAHXtvS0&amp;t=694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ethods.sagepub.com/methods-ma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564" y="1052736"/>
            <a:ext cx="7848871" cy="1223962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altLang="en-US" sz="3400" dirty="0">
              <a:latin typeface="Arial Unicode MS" pitchFamily="34" charset="-128"/>
            </a:endParaRP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altLang="en-US" sz="3600" b="1" dirty="0">
                <a:solidFill>
                  <a:schemeClr val="tx2"/>
                </a:solidFill>
                <a:latin typeface="Arial" charset="0"/>
              </a:rPr>
              <a:t>Mind your paradigms!</a:t>
            </a:r>
          </a:p>
          <a:p>
            <a:pPr marR="0" eaLnBrk="1" hangingPunct="1">
              <a:lnSpc>
                <a:spcPct val="80000"/>
              </a:lnSpc>
            </a:pPr>
            <a:endParaRPr lang="en-GB" altLang="en-US" sz="2000" dirty="0">
              <a:latin typeface="Arial" charset="0"/>
            </a:endParaRPr>
          </a:p>
          <a:p>
            <a:pPr marR="0" eaLnBrk="1" hangingPunct="1">
              <a:lnSpc>
                <a:spcPct val="80000"/>
              </a:lnSpc>
            </a:pPr>
            <a:endParaRPr lang="en-GB" altLang="en-US" sz="2000" dirty="0">
              <a:latin typeface="Book Antiqua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52984C-FCAC-41FC-84FB-04948D18CE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636912"/>
            <a:ext cx="4778498" cy="31683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332656"/>
            <a:ext cx="7793037" cy="741710"/>
          </a:xfrm>
        </p:spPr>
        <p:txBody>
          <a:bodyPr/>
          <a:lstStyle/>
          <a:p>
            <a:pPr algn="ctr" eaLnBrk="1" hangingPunct="1"/>
            <a:r>
              <a:rPr lang="en-GB" altLang="en-US" sz="3200" b="1" dirty="0">
                <a:latin typeface="Arial" charset="0"/>
              </a:rPr>
              <a:t>Defining paradigm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707852" y="1916832"/>
            <a:ext cx="6032500" cy="4032448"/>
          </a:xfrm>
        </p:spPr>
        <p:txBody>
          <a:bodyPr/>
          <a:lstStyle/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800" i="1" dirty="0">
                <a:solidFill>
                  <a:schemeClr val="tx2"/>
                </a:solidFill>
                <a:latin typeface="Arial" charset="0"/>
              </a:rPr>
              <a:t>“In science and philosophy, a paradigm is a distinct set of concepts or thought patterns, including theories, research methods, postulates, and standards for what constitutes legitimate contributions to a field.”</a:t>
            </a:r>
          </a:p>
          <a:p>
            <a:pPr marL="263525" indent="0" algn="r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000" i="1" dirty="0">
                <a:solidFill>
                  <a:schemeClr val="tx2"/>
                </a:solidFill>
                <a:latin typeface="Arial" charset="0"/>
              </a:rPr>
              <a:t>Wikipedia</a:t>
            </a:r>
            <a:endParaRPr lang="en-GB" altLang="en-US" sz="180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058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332656"/>
            <a:ext cx="7793037" cy="741710"/>
          </a:xfrm>
        </p:spPr>
        <p:txBody>
          <a:bodyPr/>
          <a:lstStyle/>
          <a:p>
            <a:pPr algn="ctr" eaLnBrk="1" hangingPunct="1"/>
            <a:r>
              <a:rPr lang="en-GB" altLang="en-US" sz="3200" b="1" dirty="0">
                <a:latin typeface="Arial" charset="0"/>
              </a:rPr>
              <a:t>One or many?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43757" y="1268760"/>
            <a:ext cx="7776864" cy="5400600"/>
          </a:xfrm>
        </p:spPr>
        <p:txBody>
          <a:bodyPr/>
          <a:lstStyle/>
          <a:p>
            <a:pPr marL="263525" lvl="0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b="1" dirty="0">
                <a:solidFill>
                  <a:srgbClr val="04617B"/>
                </a:solidFill>
                <a:latin typeface="Arial" charset="0"/>
              </a:rPr>
              <a:t>Thomas Kuhn</a:t>
            </a:r>
          </a:p>
          <a:p>
            <a:pPr marL="263525" lvl="0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rgbClr val="04617B"/>
                </a:solidFill>
                <a:latin typeface="Arial" charset="0"/>
              </a:rPr>
              <a:t>Distinguished between periods of ‘normal science’ and ‘revolutionary science’ when a new paradigm challenges the old order leading eventually to its overthrow or continuing domination. A multi-</a:t>
            </a:r>
            <a:r>
              <a:rPr lang="en-GB" altLang="en-US" sz="2400" dirty="0" err="1">
                <a:solidFill>
                  <a:srgbClr val="04617B"/>
                </a:solidFill>
                <a:latin typeface="Arial" charset="0"/>
              </a:rPr>
              <a:t>paradigmic</a:t>
            </a:r>
            <a:r>
              <a:rPr lang="en-GB" altLang="en-US" sz="2400" dirty="0">
                <a:solidFill>
                  <a:srgbClr val="04617B"/>
                </a:solidFill>
                <a:latin typeface="Arial" charset="0"/>
              </a:rPr>
              <a:t> universe is not a stable state giving us the notion of ‘paradigm shift’.</a:t>
            </a:r>
          </a:p>
          <a:p>
            <a:pPr marL="263525" lvl="0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i="1" dirty="0">
                <a:solidFill>
                  <a:srgbClr val="04617B"/>
                </a:solidFill>
                <a:latin typeface="Arial" charset="0"/>
              </a:rPr>
              <a:t>If this is true in the physical sciences, why is it not in the social sciences?! Are we in a period of ‘revolutionary science’?</a:t>
            </a:r>
          </a:p>
          <a:p>
            <a:pPr marL="263525" lvl="0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en-GB" altLang="en-US" sz="2400" i="1" dirty="0">
              <a:solidFill>
                <a:srgbClr val="04617B"/>
              </a:solidFill>
              <a:latin typeface="Arial" charset="0"/>
            </a:endParaRP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i="1" dirty="0">
                <a:solidFill>
                  <a:schemeClr val="tx2"/>
                </a:solidFill>
                <a:latin typeface="Arial" charset="0"/>
              </a:rPr>
              <a:t>“Old paradigms don’t die they simply fade away as their proponents die off!”</a:t>
            </a:r>
            <a:endParaRPr lang="en-GB" altLang="en-US" sz="2000" i="1" dirty="0">
              <a:latin typeface="Arial" charset="0"/>
            </a:endParaRP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en-GB" alt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385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566CAF6-423B-4FAD-8B42-BAB61B67B2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936" y="1012887"/>
            <a:ext cx="4536504" cy="537333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EF5F6A8-6C69-4BBD-B93E-5D9BF59D64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4" y="1844824"/>
            <a:ext cx="2520280" cy="3478014"/>
          </a:xfrm>
        </p:spPr>
        <p:txBody>
          <a:bodyPr/>
          <a:lstStyle/>
          <a:p>
            <a:pPr algn="ctr" eaLnBrk="1" hangingPunct="1"/>
            <a:r>
              <a:rPr lang="en-GB" altLang="en-US" sz="3200" b="1" dirty="0">
                <a:latin typeface="Arial" charset="0"/>
              </a:rPr>
              <a:t>Using terminology in social science research – mind your language!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332656"/>
            <a:ext cx="7793037" cy="741710"/>
          </a:xfrm>
        </p:spPr>
        <p:txBody>
          <a:bodyPr/>
          <a:lstStyle/>
          <a:p>
            <a:pPr algn="ctr" eaLnBrk="1" hangingPunct="1"/>
            <a:r>
              <a:rPr lang="en-GB" altLang="en-US" sz="3200" b="1" dirty="0">
                <a:latin typeface="Arial" charset="0"/>
              </a:rPr>
              <a:t>Making sense of terminology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235356"/>
            <a:ext cx="8280920" cy="5145972"/>
          </a:xfrm>
        </p:spPr>
        <p:txBody>
          <a:bodyPr/>
          <a:lstStyle/>
          <a:p>
            <a:pPr marL="606425" indent="-3429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You have a sheet with a lot of words on it that are to do with research in the social sciences.</a:t>
            </a:r>
          </a:p>
          <a:p>
            <a:pPr marL="609600" indent="-3429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Your task is to cut up the sheet and then try to arrange the individual terms on another sheet of paper to show how you see the relationship between them.</a:t>
            </a:r>
          </a:p>
          <a:p>
            <a:pPr marL="609600" indent="-3429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It is up to you how you do this but you might sort them first and then see if they fit into any sort of hierarchy. </a:t>
            </a:r>
          </a:p>
          <a:p>
            <a:pPr marL="609600" indent="-3429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You can add words if you wish. Any that you cannot place or are unfamiliar with can go on one side.</a:t>
            </a:r>
          </a:p>
          <a:p>
            <a:pPr marL="609600" indent="-3429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When you are happy with what you have done you can stick the words down and draw lines, arrows, circles to complete your diagram.</a:t>
            </a:r>
            <a:endParaRPr lang="en-GB" altLang="en-US" sz="20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>
            <a:extLst>
              <a:ext uri="{FF2B5EF4-FFF2-40B4-BE49-F238E27FC236}">
                <a16:creationId xmlns:a16="http://schemas.microsoft.com/office/drawing/2014/main" id="{AAB0BBAF-727C-4725-B589-0C7FEC0C2822}"/>
              </a:ext>
            </a:extLst>
          </p:cNvPr>
          <p:cNvSpPr/>
          <p:nvPr/>
        </p:nvSpPr>
        <p:spPr>
          <a:xfrm>
            <a:off x="5798360" y="452470"/>
            <a:ext cx="3029076" cy="476337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DDF09C8-DC1F-4DCF-9D9B-0DB24B090BE9}"/>
              </a:ext>
            </a:extLst>
          </p:cNvPr>
          <p:cNvSpPr/>
          <p:nvPr/>
        </p:nvSpPr>
        <p:spPr>
          <a:xfrm>
            <a:off x="114444" y="393649"/>
            <a:ext cx="3029076" cy="476337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21BE60-4F0B-443F-8F8E-F1D2A88566D6}"/>
              </a:ext>
            </a:extLst>
          </p:cNvPr>
          <p:cNvSpPr txBox="1"/>
          <p:nvPr/>
        </p:nvSpPr>
        <p:spPr>
          <a:xfrm>
            <a:off x="3283789" y="2134781"/>
            <a:ext cx="2478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2"/>
                </a:solidFill>
              </a:rPr>
              <a:t>Epistemology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2DFD79-E57B-49CE-8ED7-52BAC6BDDF94}"/>
              </a:ext>
            </a:extLst>
          </p:cNvPr>
          <p:cNvSpPr txBox="1"/>
          <p:nvPr/>
        </p:nvSpPr>
        <p:spPr>
          <a:xfrm>
            <a:off x="3600523" y="994603"/>
            <a:ext cx="1688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2"/>
                </a:solidFill>
              </a:rPr>
              <a:t>Ontology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4E2772-1DFF-4621-A149-AEF2C91FEFE3}"/>
              </a:ext>
            </a:extLst>
          </p:cNvPr>
          <p:cNvSpPr txBox="1"/>
          <p:nvPr/>
        </p:nvSpPr>
        <p:spPr>
          <a:xfrm>
            <a:off x="0" y="5209226"/>
            <a:ext cx="8640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tx2"/>
                </a:solidFill>
              </a:rPr>
              <a:t>Experiments    Surveys   Case Study        Action Research   Ethnography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ED2B8F-DB19-4EBB-AF00-D9FCB8A1B556}"/>
              </a:ext>
            </a:extLst>
          </p:cNvPr>
          <p:cNvSpPr txBox="1"/>
          <p:nvPr/>
        </p:nvSpPr>
        <p:spPr>
          <a:xfrm>
            <a:off x="3736345" y="1420743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tx2"/>
                </a:solidFill>
              </a:rPr>
              <a:t>(Truth)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F811CE-A9D8-4D1E-AAED-5B17C1D6243D}"/>
              </a:ext>
            </a:extLst>
          </p:cNvPr>
          <p:cNvSpPr txBox="1"/>
          <p:nvPr/>
        </p:nvSpPr>
        <p:spPr>
          <a:xfrm>
            <a:off x="6004583" y="3245511"/>
            <a:ext cx="28025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Phenomenological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4F653E-9E6C-44DF-8573-BFD72B4FEF03}"/>
              </a:ext>
            </a:extLst>
          </p:cNvPr>
          <p:cNvSpPr txBox="1"/>
          <p:nvPr/>
        </p:nvSpPr>
        <p:spPr>
          <a:xfrm>
            <a:off x="6499015" y="1182538"/>
            <a:ext cx="1611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Relativism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87B150-EB4F-4FEC-888D-C6C0332E412C}"/>
              </a:ext>
            </a:extLst>
          </p:cNvPr>
          <p:cNvSpPr txBox="1"/>
          <p:nvPr/>
        </p:nvSpPr>
        <p:spPr>
          <a:xfrm>
            <a:off x="590701" y="3256689"/>
            <a:ext cx="2063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Experimental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E7A175-8287-418D-9EFC-F9441223335F}"/>
              </a:ext>
            </a:extLst>
          </p:cNvPr>
          <p:cNvSpPr txBox="1"/>
          <p:nvPr/>
        </p:nvSpPr>
        <p:spPr>
          <a:xfrm>
            <a:off x="3600523" y="3861084"/>
            <a:ext cx="1902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tx2"/>
                </a:solidFill>
              </a:rPr>
              <a:t>(Processes)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3B64FD-26F4-49DD-96F6-6F78C4E518DC}"/>
              </a:ext>
            </a:extLst>
          </p:cNvPr>
          <p:cNvSpPr txBox="1"/>
          <p:nvPr/>
        </p:nvSpPr>
        <p:spPr>
          <a:xfrm>
            <a:off x="3382598" y="3432781"/>
            <a:ext cx="221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2"/>
                </a:solidFill>
              </a:rPr>
              <a:t>Methodology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2DAD13-5B48-4F36-AED1-8FCB8FD13F5B}"/>
              </a:ext>
            </a:extLst>
          </p:cNvPr>
          <p:cNvSpPr txBox="1"/>
          <p:nvPr/>
        </p:nvSpPr>
        <p:spPr>
          <a:xfrm>
            <a:off x="3439267" y="2519854"/>
            <a:ext cx="2087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tx2"/>
                </a:solidFill>
              </a:rPr>
              <a:t>(Knowledge)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A830F7-863B-48B2-8D45-8B9CE2C85523}"/>
              </a:ext>
            </a:extLst>
          </p:cNvPr>
          <p:cNvSpPr txBox="1"/>
          <p:nvPr/>
        </p:nvSpPr>
        <p:spPr>
          <a:xfrm>
            <a:off x="3677325" y="5676203"/>
            <a:ext cx="1611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2"/>
                </a:solidFill>
              </a:rPr>
              <a:t>Methods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FE4EC0-FCC0-4E93-A7E4-28ADDB6ADADB}"/>
              </a:ext>
            </a:extLst>
          </p:cNvPr>
          <p:cNvSpPr txBox="1"/>
          <p:nvPr/>
        </p:nvSpPr>
        <p:spPr>
          <a:xfrm>
            <a:off x="7148181" y="2338869"/>
            <a:ext cx="1699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Subjective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A38D0E6-7F70-475E-A556-6979B360F1EF}"/>
              </a:ext>
            </a:extLst>
          </p:cNvPr>
          <p:cNvSpPr txBox="1"/>
          <p:nvPr/>
        </p:nvSpPr>
        <p:spPr>
          <a:xfrm>
            <a:off x="912769" y="117328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Realism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EB6BF1-A1FA-48CF-B704-A2D3C003676F}"/>
              </a:ext>
            </a:extLst>
          </p:cNvPr>
          <p:cNvSpPr txBox="1"/>
          <p:nvPr/>
        </p:nvSpPr>
        <p:spPr>
          <a:xfrm>
            <a:off x="414685" y="4415575"/>
            <a:ext cx="24150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Quantitative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12694F-4E46-4107-BCA7-C91B1BC523A5}"/>
              </a:ext>
            </a:extLst>
          </p:cNvPr>
          <p:cNvSpPr txBox="1"/>
          <p:nvPr/>
        </p:nvSpPr>
        <p:spPr>
          <a:xfrm rot="20691381">
            <a:off x="1990707" y="6144367"/>
            <a:ext cx="175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Interviews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D3CCB8B-EFBF-44BC-B979-1629B3B1992D}"/>
              </a:ext>
            </a:extLst>
          </p:cNvPr>
          <p:cNvSpPr txBox="1"/>
          <p:nvPr/>
        </p:nvSpPr>
        <p:spPr>
          <a:xfrm>
            <a:off x="6121061" y="4356952"/>
            <a:ext cx="2400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Qualitative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9C1E49-4D0B-44E8-82E9-E24B94442314}"/>
              </a:ext>
            </a:extLst>
          </p:cNvPr>
          <p:cNvSpPr txBox="1"/>
          <p:nvPr/>
        </p:nvSpPr>
        <p:spPr>
          <a:xfrm rot="21046355">
            <a:off x="409154" y="6214838"/>
            <a:ext cx="175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Questionnaires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73C8AC-A468-4B74-B06E-CEA995492E96}"/>
              </a:ext>
            </a:extLst>
          </p:cNvPr>
          <p:cNvSpPr txBox="1"/>
          <p:nvPr/>
        </p:nvSpPr>
        <p:spPr>
          <a:xfrm rot="1593232">
            <a:off x="7491857" y="6116949"/>
            <a:ext cx="175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Narratives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E92F36C-6EA9-4C80-A9CE-16F0C8487986}"/>
              </a:ext>
            </a:extLst>
          </p:cNvPr>
          <p:cNvSpPr txBox="1"/>
          <p:nvPr/>
        </p:nvSpPr>
        <p:spPr>
          <a:xfrm rot="1162270">
            <a:off x="6111600" y="6072971"/>
            <a:ext cx="175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Observation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1416E7-701F-4A91-BB3F-B41802B78692}"/>
              </a:ext>
            </a:extLst>
          </p:cNvPr>
          <p:cNvSpPr txBox="1"/>
          <p:nvPr/>
        </p:nvSpPr>
        <p:spPr>
          <a:xfrm>
            <a:off x="3207111" y="4705097"/>
            <a:ext cx="252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2"/>
                </a:solidFill>
              </a:rPr>
              <a:t>Approaches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B481AA-0532-45B5-8D8B-7895323637DD}"/>
              </a:ext>
            </a:extLst>
          </p:cNvPr>
          <p:cNvSpPr txBox="1"/>
          <p:nvPr/>
        </p:nvSpPr>
        <p:spPr>
          <a:xfrm>
            <a:off x="3237644" y="6158274"/>
            <a:ext cx="2384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tx2"/>
                </a:solidFill>
              </a:rPr>
              <a:t>(Data sources)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CFFB7C5-4EBD-49AE-BE9B-E7B5AB1DD44E}"/>
              </a:ext>
            </a:extLst>
          </p:cNvPr>
          <p:cNvSpPr txBox="1"/>
          <p:nvPr/>
        </p:nvSpPr>
        <p:spPr>
          <a:xfrm>
            <a:off x="3368528" y="112902"/>
            <a:ext cx="20533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Paradigm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B22801-297A-43F6-8503-09C8EB9B01B6}"/>
              </a:ext>
            </a:extLst>
          </p:cNvPr>
          <p:cNvSpPr txBox="1"/>
          <p:nvPr/>
        </p:nvSpPr>
        <p:spPr>
          <a:xfrm>
            <a:off x="3395050" y="520853"/>
            <a:ext cx="1972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(Ideology)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47F58CC-AFF7-48D5-8F49-4460F56BBBC8}"/>
              </a:ext>
            </a:extLst>
          </p:cNvPr>
          <p:cNvSpPr txBox="1"/>
          <p:nvPr/>
        </p:nvSpPr>
        <p:spPr>
          <a:xfrm>
            <a:off x="111071" y="2372492"/>
            <a:ext cx="1745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Objective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FC5196-B3AF-4557-ACDC-1B4454CBB9C1}"/>
              </a:ext>
            </a:extLst>
          </p:cNvPr>
          <p:cNvSpPr txBox="1"/>
          <p:nvPr/>
        </p:nvSpPr>
        <p:spPr>
          <a:xfrm>
            <a:off x="1829510" y="237249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(Etic)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80CF4B2-7D95-4382-B923-ED7018E37AE1}"/>
              </a:ext>
            </a:extLst>
          </p:cNvPr>
          <p:cNvSpPr txBox="1"/>
          <p:nvPr/>
        </p:nvSpPr>
        <p:spPr>
          <a:xfrm>
            <a:off x="5850943" y="233955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(Emic)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A6C7BF1-F35C-4C66-A82D-F1AF69970D65}"/>
              </a:ext>
            </a:extLst>
          </p:cNvPr>
          <p:cNvSpPr txBox="1"/>
          <p:nvPr/>
        </p:nvSpPr>
        <p:spPr>
          <a:xfrm>
            <a:off x="749290" y="584205"/>
            <a:ext cx="1745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Positivist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165A2A1-FEA5-4014-8E8A-C0419D7D6664}"/>
              </a:ext>
            </a:extLst>
          </p:cNvPr>
          <p:cNvSpPr txBox="1"/>
          <p:nvPr/>
        </p:nvSpPr>
        <p:spPr>
          <a:xfrm>
            <a:off x="5931255" y="532762"/>
            <a:ext cx="2773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Interpretivist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FE71189-92DA-494E-BCB4-D5212C013BF9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4381415" y="1882408"/>
            <a:ext cx="3002" cy="355050"/>
          </a:xfrm>
          <a:prstGeom prst="straightConnector1">
            <a:avLst/>
          </a:prstGeom>
          <a:ln w="635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6AD9BD1-8BE0-4F6A-8954-787CC89A15D5}"/>
              </a:ext>
            </a:extLst>
          </p:cNvPr>
          <p:cNvCxnSpPr>
            <a:cxnSpLocks/>
          </p:cNvCxnSpPr>
          <p:nvPr/>
        </p:nvCxnSpPr>
        <p:spPr>
          <a:xfrm>
            <a:off x="4381414" y="2981519"/>
            <a:ext cx="13765" cy="483680"/>
          </a:xfrm>
          <a:prstGeom prst="straightConnector1">
            <a:avLst/>
          </a:prstGeom>
          <a:ln w="635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DBDCB8D-9944-4B02-A0CC-6EB7407C2E5C}"/>
              </a:ext>
            </a:extLst>
          </p:cNvPr>
          <p:cNvCxnSpPr>
            <a:cxnSpLocks/>
          </p:cNvCxnSpPr>
          <p:nvPr/>
        </p:nvCxnSpPr>
        <p:spPr>
          <a:xfrm>
            <a:off x="4429689" y="4322749"/>
            <a:ext cx="0" cy="407088"/>
          </a:xfrm>
          <a:prstGeom prst="straightConnector1">
            <a:avLst/>
          </a:prstGeom>
          <a:ln w="635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1E3DD83-6A93-4085-BF60-12EE694BF961}"/>
              </a:ext>
            </a:extLst>
          </p:cNvPr>
          <p:cNvCxnSpPr>
            <a:cxnSpLocks/>
          </p:cNvCxnSpPr>
          <p:nvPr/>
        </p:nvCxnSpPr>
        <p:spPr>
          <a:xfrm flipH="1">
            <a:off x="4444729" y="5209999"/>
            <a:ext cx="2075" cy="350249"/>
          </a:xfrm>
          <a:prstGeom prst="straightConnector1">
            <a:avLst/>
          </a:prstGeom>
          <a:ln w="635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55A503DB-72D2-436A-9F21-CEE46946DF2D}"/>
              </a:ext>
            </a:extLst>
          </p:cNvPr>
          <p:cNvSpPr txBox="1"/>
          <p:nvPr/>
        </p:nvSpPr>
        <p:spPr>
          <a:xfrm>
            <a:off x="621991" y="3799525"/>
            <a:ext cx="2063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(Deductive)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C2635CF-B26B-4DE9-A86F-D1527417E82A}"/>
              </a:ext>
            </a:extLst>
          </p:cNvPr>
          <p:cNvSpPr txBox="1"/>
          <p:nvPr/>
        </p:nvSpPr>
        <p:spPr>
          <a:xfrm>
            <a:off x="6319328" y="3818837"/>
            <a:ext cx="2063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(Inductive)</a:t>
            </a:r>
          </a:p>
        </p:txBody>
      </p:sp>
    </p:spTree>
    <p:extLst>
      <p:ext uri="{BB962C8B-B14F-4D97-AF65-F5344CB8AC3E}">
        <p14:creationId xmlns:p14="http://schemas.microsoft.com/office/powerpoint/2010/main" val="578944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 animBg="1"/>
      <p:bldP spid="2" grpId="0"/>
      <p:bldP spid="3" grpId="0"/>
      <p:bldP spid="4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49" grpId="0"/>
      <p:bldP spid="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332656"/>
            <a:ext cx="7793037" cy="741710"/>
          </a:xfrm>
        </p:spPr>
        <p:txBody>
          <a:bodyPr/>
          <a:lstStyle/>
          <a:p>
            <a:pPr algn="ctr" eaLnBrk="1" hangingPunct="1"/>
            <a:r>
              <a:rPr lang="en-GB" altLang="en-US" sz="3200" b="1" dirty="0">
                <a:latin typeface="Arial" charset="0"/>
              </a:rPr>
              <a:t>So, what’s wrong with saying …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39701" y="1484784"/>
            <a:ext cx="8280920" cy="5184576"/>
          </a:xfrm>
        </p:spPr>
        <p:txBody>
          <a:bodyPr/>
          <a:lstStyle/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“… a qualitative paradigm …”</a:t>
            </a: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	</a:t>
            </a:r>
            <a:r>
              <a:rPr lang="en-GB" altLang="en-US" sz="2400" i="1" dirty="0">
                <a:solidFill>
                  <a:schemeClr val="tx2"/>
                </a:solidFill>
                <a:latin typeface="Arial" charset="0"/>
              </a:rPr>
              <a:t>What’s paradigmatic about the word qualitative?</a:t>
            </a: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“… interpretative methodologies ...”</a:t>
            </a: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	</a:t>
            </a:r>
            <a:r>
              <a:rPr lang="en-GB" altLang="en-US" sz="2400" i="1" dirty="0">
                <a:solidFill>
                  <a:schemeClr val="tx2"/>
                </a:solidFill>
                <a:latin typeface="Arial" charset="0"/>
              </a:rPr>
              <a:t>How can you have multiple methodologies? – Are 	there multiple </a:t>
            </a:r>
            <a:r>
              <a:rPr lang="en-GB" altLang="en-US" sz="2400" i="1" dirty="0" err="1">
                <a:solidFill>
                  <a:schemeClr val="tx2"/>
                </a:solidFill>
                <a:latin typeface="Arial" charset="0"/>
              </a:rPr>
              <a:t>biologies</a:t>
            </a:r>
            <a:r>
              <a:rPr lang="en-GB" altLang="en-US" sz="2400" i="1" dirty="0">
                <a:solidFill>
                  <a:schemeClr val="tx2"/>
                </a:solidFill>
                <a:latin typeface="Arial" charset="0"/>
              </a:rPr>
              <a:t>?</a:t>
            </a: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“… case study method …”</a:t>
            </a: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	</a:t>
            </a:r>
            <a:r>
              <a:rPr lang="en-GB" altLang="en-US" sz="2400" i="1" dirty="0">
                <a:solidFill>
                  <a:schemeClr val="tx2"/>
                </a:solidFill>
                <a:latin typeface="Arial" charset="0"/>
              </a:rPr>
              <a:t>Doesn’t case study involve several methods?</a:t>
            </a:r>
            <a:endParaRPr lang="en-GB" altLang="en-US" sz="2400" dirty="0">
              <a:solidFill>
                <a:schemeClr val="tx2"/>
              </a:solidFill>
              <a:latin typeface="Arial" charset="0"/>
            </a:endParaRP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“… an objective approach …”</a:t>
            </a:r>
          </a:p>
          <a:p>
            <a:pPr marL="895350" indent="-631825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	</a:t>
            </a:r>
            <a:r>
              <a:rPr lang="en-GB" altLang="en-US" sz="2400" i="1" dirty="0">
                <a:solidFill>
                  <a:schemeClr val="tx2"/>
                </a:solidFill>
                <a:latin typeface="Arial" charset="0"/>
              </a:rPr>
              <a:t>Isn’t objectivity (or subjectivity come to that) an aspect of an approach rather than a defining characteristic? </a:t>
            </a:r>
          </a:p>
          <a:p>
            <a:pPr marL="606425" indent="-342900" eaLnBrk="1" hangingPunct="1">
              <a:spcBef>
                <a:spcPts val="0"/>
              </a:spcBef>
              <a:spcAft>
                <a:spcPts val="1200"/>
              </a:spcAft>
            </a:pPr>
            <a:endParaRPr lang="en-GB" altLang="en-US" sz="2400" dirty="0">
              <a:solidFill>
                <a:schemeClr val="tx2"/>
              </a:solidFill>
              <a:latin typeface="Arial" charset="0"/>
            </a:endParaRP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en-GB" altLang="en-US" sz="2400" dirty="0">
              <a:solidFill>
                <a:schemeClr val="tx2"/>
              </a:solidFill>
              <a:latin typeface="Arial" charset="0"/>
            </a:endParaRP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5707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332656"/>
            <a:ext cx="7793037" cy="741710"/>
          </a:xfrm>
        </p:spPr>
        <p:txBody>
          <a:bodyPr/>
          <a:lstStyle/>
          <a:p>
            <a:pPr algn="ctr" eaLnBrk="1" hangingPunct="1"/>
            <a:r>
              <a:rPr lang="en-GB" altLang="en-US" sz="3200" b="1" dirty="0">
                <a:latin typeface="Arial" charset="0"/>
              </a:rPr>
              <a:t>Mixed Methods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865827" y="1628800"/>
            <a:ext cx="5716550" cy="4641916"/>
          </a:xfrm>
        </p:spPr>
        <p:txBody>
          <a:bodyPr/>
          <a:lstStyle/>
          <a:p>
            <a:pPr marL="606425" indent="-3429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GB" altLang="en-US" sz="2400" b="1" dirty="0">
                <a:solidFill>
                  <a:schemeClr val="tx2"/>
                </a:solidFill>
                <a:latin typeface="Arial" charset="0"/>
              </a:rPr>
              <a:t>What is ‘mixed methods’ research?</a:t>
            </a:r>
          </a:p>
          <a:p>
            <a:pPr marL="606425" indent="-3429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GB" altLang="en-US" sz="2400" b="1" dirty="0">
                <a:solidFill>
                  <a:schemeClr val="tx2"/>
                </a:solidFill>
                <a:latin typeface="Arial" charset="0"/>
              </a:rPr>
              <a:t>Is it a paradigm?</a:t>
            </a:r>
          </a:p>
          <a:p>
            <a:pPr marL="606425" indent="-3429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GB" altLang="en-US" sz="2400" b="1" dirty="0">
                <a:solidFill>
                  <a:schemeClr val="tx2"/>
                </a:solidFill>
                <a:latin typeface="Arial" charset="0"/>
              </a:rPr>
              <a:t>Where does it fit with a polarised view about ontology and epistemology?</a:t>
            </a:r>
          </a:p>
          <a:p>
            <a:pPr marL="606425" indent="-342900" eaLnBrk="1" hangingPunct="1">
              <a:spcBef>
                <a:spcPts val="0"/>
              </a:spcBef>
              <a:spcAft>
                <a:spcPts val="1200"/>
              </a:spcAft>
            </a:pPr>
            <a:r>
              <a:rPr lang="en-GB" altLang="en-US" sz="2400" b="1" dirty="0">
                <a:solidFill>
                  <a:schemeClr val="tx2"/>
                </a:solidFill>
                <a:latin typeface="Arial" charset="0"/>
              </a:rPr>
              <a:t>Is it just an excuse to ‘mix methods’  without an underpinning theoretical position?!</a:t>
            </a:r>
            <a:endParaRPr lang="en-GB" altLang="en-US" sz="2400" dirty="0">
              <a:solidFill>
                <a:srgbClr val="04617B"/>
              </a:solidFill>
              <a:latin typeface="Arial" charset="0"/>
            </a:endParaRP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en-GB" alt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161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332656"/>
            <a:ext cx="7793037" cy="741710"/>
          </a:xfrm>
        </p:spPr>
        <p:txBody>
          <a:bodyPr/>
          <a:lstStyle/>
          <a:p>
            <a:pPr algn="ctr" eaLnBrk="1" hangingPunct="1"/>
            <a:r>
              <a:rPr lang="en-GB" altLang="en-US" sz="3200" b="1" dirty="0">
                <a:latin typeface="Arial" charset="0"/>
              </a:rPr>
              <a:t>Exploring further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397775" y="1268760"/>
            <a:ext cx="6652654" cy="5184576"/>
          </a:xfrm>
        </p:spPr>
        <p:txBody>
          <a:bodyPr/>
          <a:lstStyle/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b="1" dirty="0">
                <a:solidFill>
                  <a:schemeClr val="tx2"/>
                </a:solidFill>
                <a:latin typeface="Arial" charset="0"/>
              </a:rPr>
              <a:t>Graham Gibbs</a:t>
            </a: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chemeClr val="tx2"/>
                </a:solidFill>
                <a:latin typeface="Arial" charset="0"/>
              </a:rPr>
              <a:t>A lot of clips on various aspects of social science research.</a:t>
            </a: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i="1" dirty="0">
                <a:solidFill>
                  <a:schemeClr val="tx2"/>
                </a:solidFill>
                <a:latin typeface="Arial" charset="0"/>
                <a:hlinkClick r:id="rId2"/>
              </a:rPr>
              <a:t>The Nature of Social Research</a:t>
            </a:r>
            <a:endParaRPr lang="en-GB" altLang="en-US" sz="2400" i="1" dirty="0">
              <a:solidFill>
                <a:schemeClr val="tx2"/>
              </a:solidFill>
              <a:latin typeface="Arial" charset="0"/>
            </a:endParaRP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en-GB" altLang="en-US" sz="2000" dirty="0">
              <a:latin typeface="Arial" charset="0"/>
            </a:endParaRPr>
          </a:p>
          <a:p>
            <a:pPr marL="263525" lvl="0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b="1" dirty="0">
                <a:solidFill>
                  <a:srgbClr val="04617B"/>
                </a:solidFill>
                <a:latin typeface="Arial" charset="0"/>
              </a:rPr>
              <a:t>John Shultz</a:t>
            </a:r>
          </a:p>
          <a:p>
            <a:pPr marL="263525" lvl="0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dirty="0">
                <a:solidFill>
                  <a:srgbClr val="04617B"/>
                </a:solidFill>
                <a:latin typeface="Arial" charset="0"/>
              </a:rPr>
              <a:t>A series of clips about research methods, some aimed at Masters level rather than PhD</a:t>
            </a:r>
          </a:p>
          <a:p>
            <a:pPr marL="263525" lvl="0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i="1" dirty="0">
                <a:solidFill>
                  <a:srgbClr val="04617B"/>
                </a:solidFill>
                <a:latin typeface="Arial" charset="0"/>
                <a:hlinkClick r:id="rId3"/>
              </a:rPr>
              <a:t>Assumptions of Researchers</a:t>
            </a:r>
            <a:endParaRPr lang="en-GB" altLang="en-US" sz="2400" i="1" dirty="0">
              <a:solidFill>
                <a:srgbClr val="04617B"/>
              </a:solidFill>
              <a:latin typeface="Arial" charset="0"/>
            </a:endParaRP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en-GB" altLang="en-US" sz="2000" dirty="0">
              <a:latin typeface="Arial" charset="0"/>
            </a:endParaRP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n-GB" altLang="en-US" sz="2400" b="1" dirty="0">
                <a:solidFill>
                  <a:schemeClr val="tx2"/>
                </a:solidFill>
                <a:latin typeface="Arial" charset="0"/>
                <a:hlinkClick r:id="rId4"/>
              </a:rPr>
              <a:t>SAGE Research Methods Map</a:t>
            </a:r>
            <a:endParaRPr lang="en-GB" altLang="en-US" sz="2400" b="1" dirty="0">
              <a:solidFill>
                <a:schemeClr val="tx2"/>
              </a:solidFill>
              <a:latin typeface="Arial" charset="0"/>
            </a:endParaRPr>
          </a:p>
          <a:p>
            <a:pPr marL="263525" indent="0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en-GB" alt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504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2266</TotalTime>
  <Words>442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 Unicode MS</vt:lpstr>
      <vt:lpstr>Arial</vt:lpstr>
      <vt:lpstr>Book Antiqua</vt:lpstr>
      <vt:lpstr>Calibri</vt:lpstr>
      <vt:lpstr>Constantia</vt:lpstr>
      <vt:lpstr>Tahoma</vt:lpstr>
      <vt:lpstr>Times New Roman</vt:lpstr>
      <vt:lpstr>Wingdings</vt:lpstr>
      <vt:lpstr>Wingdings 2</vt:lpstr>
      <vt:lpstr>Flow</vt:lpstr>
      <vt:lpstr>PowerPoint Presentation</vt:lpstr>
      <vt:lpstr>Defining paradigm</vt:lpstr>
      <vt:lpstr>One or many?</vt:lpstr>
      <vt:lpstr>Using terminology in social science research – mind your language!</vt:lpstr>
      <vt:lpstr>Making sense of terminology</vt:lpstr>
      <vt:lpstr>PowerPoint Presentation</vt:lpstr>
      <vt:lpstr>So, what’s wrong with saying …</vt:lpstr>
      <vt:lpstr>Mixed Methods</vt:lpstr>
      <vt:lpstr>Exploring further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Research Instruments</dc:title>
  <dc:creator>Dept of Education</dc:creator>
  <cp:lastModifiedBy>Paul Denley</cp:lastModifiedBy>
  <cp:revision>135</cp:revision>
  <cp:lastPrinted>2016-05-09T12:10:43Z</cp:lastPrinted>
  <dcterms:created xsi:type="dcterms:W3CDTF">2004-06-10T14:32:03Z</dcterms:created>
  <dcterms:modified xsi:type="dcterms:W3CDTF">2019-06-24T20:51:25Z</dcterms:modified>
</cp:coreProperties>
</file>