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handoutMasterIdLst>
    <p:handoutMasterId r:id="rId12"/>
  </p:handoutMasterIdLst>
  <p:sldIdLst>
    <p:sldId id="256" r:id="rId2"/>
    <p:sldId id="265" r:id="rId3"/>
    <p:sldId id="266" r:id="rId4"/>
    <p:sldId id="261" r:id="rId5"/>
    <p:sldId id="263" r:id="rId6"/>
    <p:sldId id="267" r:id="rId7"/>
    <p:sldId id="270" r:id="rId8"/>
    <p:sldId id="269" r:id="rId9"/>
    <p:sldId id="262" r:id="rId10"/>
    <p:sldId id="264" r:id="rId11"/>
  </p:sldIdLst>
  <p:sldSz cx="12192000" cy="6858000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D0B2B-4727-4BC2-B4BB-DEBBDB63CE47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AAB69-29DF-43D2-8BD1-C732FFDFE5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560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841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68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3243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>
                <a:latin typeface="Berlin Sans FB" panose="020E0602020502020306" pitchFamily="34" charset="0"/>
                <a:cs typeface="Aharoni" panose="02010803020104030203" pitchFamily="2" charset="-79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33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3293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93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6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87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5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10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26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CA2F6E4-5C31-426C-A2F1-A3B6946337FA}" type="datetimeFigureOut">
              <a:rPr lang="en-GB" smtClean="0"/>
              <a:t>06/07/2015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E1F26C2F-1471-4BB5-842A-EAFDF35B363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27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83464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054" y="2442633"/>
            <a:ext cx="10249645" cy="1684867"/>
          </a:xfrm>
        </p:spPr>
        <p:txBody>
          <a:bodyPr>
            <a:normAutofit fontScale="90000"/>
          </a:bodyPr>
          <a:lstStyle/>
          <a:p>
            <a:r>
              <a:rPr lang="en-GB" cap="none" dirty="0" smtClean="0">
                <a:latin typeface="Berlin Sans FB" panose="020E0602020502020306" pitchFamily="34" charset="0"/>
              </a:rPr>
              <a:t>“But my supervisor said…”</a:t>
            </a:r>
            <a:endParaRPr lang="en-GB" cap="none" dirty="0">
              <a:latin typeface="Berlin Sans FB" panose="020E0602020502020306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i="0" dirty="0" smtClean="0"/>
              <a:t>Cheryl Voake-Jones</a:t>
            </a:r>
          </a:p>
          <a:p>
            <a:r>
              <a:rPr lang="en-GB" i="0" dirty="0" smtClean="0"/>
              <a:t>C.Voake-Jones@bath.ac.uk</a:t>
            </a:r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241345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8072" y="378292"/>
            <a:ext cx="6220373" cy="1077417"/>
          </a:xfrm>
        </p:spPr>
        <p:txBody>
          <a:bodyPr>
            <a:noAutofit/>
          </a:bodyPr>
          <a:lstStyle/>
          <a:p>
            <a:pPr algn="ctr"/>
            <a:r>
              <a:rPr lang="en-GB" sz="3200" dirty="0" smtClean="0"/>
              <a:t>“I’m a distance learner.”</a:t>
            </a:r>
            <a:endParaRPr lang="en-GB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829078" y="378292"/>
            <a:ext cx="5919512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pPr algn="ctr"/>
            <a:r>
              <a:rPr lang="en-GB" sz="3200" dirty="0" smtClean="0"/>
              <a:t>“Can I record you?”</a:t>
            </a:r>
            <a:endParaRPr lang="en-GB" sz="32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5025" y="1338737"/>
            <a:ext cx="38608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pPr algn="ctr"/>
            <a:r>
              <a:rPr lang="en-GB" sz="3200" dirty="0" smtClean="0"/>
              <a:t>“So </a:t>
            </a:r>
            <a:r>
              <a:rPr lang="en-GB" sz="3200" i="1" dirty="0" smtClean="0"/>
              <a:t>p</a:t>
            </a:r>
            <a:r>
              <a:rPr lang="en-GB" sz="3200" dirty="0" smtClean="0"/>
              <a:t> less than 0.05 is the good one, right?”</a:t>
            </a:r>
            <a:endParaRPr lang="en-GB" sz="32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821448" y="1596194"/>
            <a:ext cx="41148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pPr algn="ctr"/>
            <a:r>
              <a:rPr lang="en-GB" sz="3200" dirty="0" smtClean="0"/>
              <a:t>“I just need to know </a:t>
            </a:r>
            <a:r>
              <a:rPr lang="en-GB" sz="3200" i="1" dirty="0" smtClean="0"/>
              <a:t>n</a:t>
            </a:r>
            <a:r>
              <a:rPr lang="en-GB" sz="1400" i="1" dirty="0" smtClean="0"/>
              <a:t> </a:t>
            </a:r>
            <a:r>
              <a:rPr lang="en-GB" sz="3200" dirty="0" smtClean="0"/>
              <a:t> for my ethics form.”</a:t>
            </a:r>
            <a:endParaRPr lang="en-GB" sz="32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78891" y="2860517"/>
            <a:ext cx="3836934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pPr algn="ctr"/>
            <a:r>
              <a:rPr lang="en-GB" sz="3200" dirty="0" smtClean="0"/>
              <a:t>“Can you help me understand the reviewers’ comments on my paper?”</a:t>
            </a:r>
            <a:endParaRPr lang="en-GB" sz="3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678445" y="5415314"/>
            <a:ext cx="52139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pPr algn="ctr"/>
            <a:r>
              <a:rPr lang="en-GB" sz="3200" dirty="0" smtClean="0"/>
              <a:t>“But my supervisor said….”</a:t>
            </a:r>
            <a:endParaRPr lang="en-GB" sz="3200" dirty="0"/>
          </a:p>
        </p:txBody>
      </p:sp>
      <p:sp>
        <p:nvSpPr>
          <p:cNvPr id="10" name="Rectangle 9"/>
          <p:cNvSpPr/>
          <p:nvPr/>
        </p:nvSpPr>
        <p:spPr>
          <a:xfrm>
            <a:off x="7521896" y="3209722"/>
            <a:ext cx="4414352" cy="5909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rPr>
              <a:t>“This data that I need you to look at is highly confidential.”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3056" y="5134371"/>
            <a:ext cx="6385389" cy="5909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rPr>
              <a:t>“Can you read through my report and check it makes sense?”</a:t>
            </a:r>
          </a:p>
        </p:txBody>
      </p:sp>
      <p:pic>
        <p:nvPicPr>
          <p:cNvPr id="7170" name="Picture 2" descr="http://static.wixstatic.com/media/145074_218b700d720a9a692dd4082908faf3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24" y="1513617"/>
            <a:ext cx="3324225" cy="33147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32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127" y="5989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6600" dirty="0" smtClean="0"/>
              <a:t>“I’m a distance learner.”</a:t>
            </a:r>
            <a:endParaRPr lang="en-GB" sz="6600" dirty="0"/>
          </a:p>
        </p:txBody>
      </p:sp>
      <p:pic>
        <p:nvPicPr>
          <p:cNvPr id="1026" name="Picture 2" descr="http://theteachertrainer.co.uk/wp-content/uploads/2013/07/distance-learning-ptl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2087302"/>
            <a:ext cx="7126069" cy="373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3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983" y="44272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6600" dirty="0" smtClean="0"/>
              <a:t>“Can I record you?”</a:t>
            </a:r>
            <a:endParaRPr lang="en-GB" sz="6600" dirty="0"/>
          </a:p>
        </p:txBody>
      </p:sp>
      <p:sp>
        <p:nvSpPr>
          <p:cNvPr id="3" name="Cloud Callout 2"/>
          <p:cNvSpPr/>
          <p:nvPr/>
        </p:nvSpPr>
        <p:spPr>
          <a:xfrm>
            <a:off x="136634" y="2186151"/>
            <a:ext cx="6942083" cy="2983461"/>
          </a:xfrm>
          <a:prstGeom prst="cloudCallout">
            <a:avLst>
              <a:gd name="adj1" fmla="val -36200"/>
              <a:gd name="adj2" fmla="val 663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I’m going to record this. I hope they don’t mind.</a:t>
            </a:r>
            <a:endParaRPr lang="en-GB" sz="4000" dirty="0"/>
          </a:p>
        </p:txBody>
      </p:sp>
      <p:sp>
        <p:nvSpPr>
          <p:cNvPr id="4" name="Cloud Callout 3"/>
          <p:cNvSpPr/>
          <p:nvPr/>
        </p:nvSpPr>
        <p:spPr>
          <a:xfrm>
            <a:off x="4970517" y="3021885"/>
            <a:ext cx="6942083" cy="2983461"/>
          </a:xfrm>
          <a:prstGeom prst="cloudCallout">
            <a:avLst>
              <a:gd name="adj1" fmla="val 36794"/>
              <a:gd name="adj2" fmla="val 6122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I’m going to record this. I hope they don’t </a:t>
            </a:r>
            <a:r>
              <a:rPr lang="en-GB" sz="4000" i="1" dirty="0" smtClean="0"/>
              <a:t>notice</a:t>
            </a:r>
            <a:r>
              <a:rPr lang="en-GB" sz="4000" dirty="0" smtClean="0"/>
              <a:t>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4536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204" y="1356172"/>
            <a:ext cx="4711262" cy="1325563"/>
          </a:xfrm>
        </p:spPr>
        <p:txBody>
          <a:bodyPr>
            <a:noAutofit/>
          </a:bodyPr>
          <a:lstStyle/>
          <a:p>
            <a:pPr algn="ctr"/>
            <a:r>
              <a:rPr lang="en-GB" sz="6600" dirty="0" smtClean="0"/>
              <a:t>“So </a:t>
            </a:r>
            <a:r>
              <a:rPr lang="en-GB" sz="6600" i="1" dirty="0" smtClean="0"/>
              <a:t>p</a:t>
            </a:r>
            <a:r>
              <a:rPr lang="en-GB" sz="2800" i="1" dirty="0" smtClean="0"/>
              <a:t> </a:t>
            </a:r>
            <a:r>
              <a:rPr lang="en-GB" sz="6600" dirty="0" smtClean="0"/>
              <a:t> less than 0.05 is the good one, right?”</a:t>
            </a:r>
            <a:endParaRPr lang="en-GB" sz="6600" dirty="0"/>
          </a:p>
        </p:txBody>
      </p:sp>
      <p:pic>
        <p:nvPicPr>
          <p:cNvPr id="2050" name="Picture 2" descr="http://i.stack.imgur.com/PNBp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405" y="688303"/>
            <a:ext cx="5808720" cy="538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1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721" y="396219"/>
            <a:ext cx="9478579" cy="1325563"/>
          </a:xfrm>
        </p:spPr>
        <p:txBody>
          <a:bodyPr>
            <a:noAutofit/>
          </a:bodyPr>
          <a:lstStyle/>
          <a:p>
            <a:pPr algn="ctr"/>
            <a:r>
              <a:rPr lang="en-GB" sz="6600" dirty="0" smtClean="0"/>
              <a:t>“I just need to know </a:t>
            </a:r>
            <a:r>
              <a:rPr lang="en-GB" sz="6600" i="1" dirty="0" smtClean="0"/>
              <a:t>n</a:t>
            </a:r>
            <a:r>
              <a:rPr lang="en-GB" sz="3600" i="1" dirty="0" smtClean="0"/>
              <a:t> </a:t>
            </a:r>
            <a:r>
              <a:rPr lang="en-GB" sz="6600" dirty="0" smtClean="0"/>
              <a:t> for my ethics form.”</a:t>
            </a:r>
            <a:endParaRPr lang="en-GB" sz="6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072" y="2745759"/>
            <a:ext cx="5603875" cy="3860447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3147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345" y="50307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4800" dirty="0" smtClean="0"/>
              <a:t>“Can you help me understand the reviewers’ comments on my paper?”</a:t>
            </a:r>
            <a:endParaRPr lang="en-GB" sz="4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3345" y="2324018"/>
            <a:ext cx="655101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54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r>
              <a:rPr lang="en-GB" sz="4800" dirty="0"/>
              <a:t>“Can you help me review this paper?”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132262"/>
            <a:ext cx="6997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54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anose="020E0602020502020306" pitchFamily="34" charset="0"/>
                <a:ea typeface="+mj-ea"/>
                <a:cs typeface="Aharoni" panose="02010803020104030203" pitchFamily="2" charset="-79"/>
              </a:defRPr>
            </a:lvl1pPr>
          </a:lstStyle>
          <a:p>
            <a:r>
              <a:rPr lang="en-GB" sz="4800" dirty="0"/>
              <a:t>“Can you help me write this up for a paper?”</a:t>
            </a:r>
          </a:p>
        </p:txBody>
      </p:sp>
      <p:pic>
        <p:nvPicPr>
          <p:cNvPr id="4100" name="Picture 4" descr="http://www.gorainmaker.com/wp-content/uploads/2009/12/paper_stac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1" y="2226980"/>
            <a:ext cx="3594100" cy="415318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2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1676401"/>
            <a:ext cx="4648200" cy="4952492"/>
          </a:xfrm>
        </p:spPr>
        <p:txBody>
          <a:bodyPr/>
          <a:lstStyle/>
          <a:p>
            <a:pPr algn="ctr"/>
            <a:r>
              <a:rPr lang="en-GB" dirty="0" smtClean="0"/>
              <a:t>“This data that I need you to look at is highly confidential.”</a:t>
            </a:r>
            <a:endParaRPr lang="en-GB" dirty="0"/>
          </a:p>
        </p:txBody>
      </p:sp>
      <p:pic>
        <p:nvPicPr>
          <p:cNvPr id="8194" name="Picture 2" descr="http://minnesotaemploymentlawreport.wp.lexblogs.com/wp-content/uploads/sites/315/2011/01/Blog-Pic-Medical-Recor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60" y="1676401"/>
            <a:ext cx="5067265" cy="335438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2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058" y="1640469"/>
            <a:ext cx="4762500" cy="4952492"/>
          </a:xfrm>
        </p:spPr>
        <p:txBody>
          <a:bodyPr/>
          <a:lstStyle/>
          <a:p>
            <a:pPr algn="ctr"/>
            <a:r>
              <a:rPr lang="en-GB" dirty="0" smtClean="0"/>
              <a:t>“Can you read through my report and check it makes sense?”</a:t>
            </a:r>
            <a:endParaRPr lang="en-GB" dirty="0"/>
          </a:p>
        </p:txBody>
      </p:sp>
      <p:pic>
        <p:nvPicPr>
          <p:cNvPr id="6146" name="Picture 2" descr="http://www.aolcdn.com/channels/0a/06/48f4c300-00028-025dd-400cb8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389467"/>
            <a:ext cx="4460875" cy="5947833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8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589" y="3970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000" dirty="0" smtClean="0"/>
              <a:t>“But my supervisor said….”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6" y="1326373"/>
            <a:ext cx="12073180" cy="20053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600" dirty="0" smtClean="0">
                <a:latin typeface="Berlin Sans FB" panose="020E0602020502020306" pitchFamily="34" charset="0"/>
              </a:rPr>
              <a:t>“…</a:t>
            </a:r>
            <a:r>
              <a:rPr lang="en-GB" sz="2600" dirty="0">
                <a:latin typeface="Berlin Sans FB" panose="020E0602020502020306" pitchFamily="34" charset="0"/>
              </a:rPr>
              <a:t>ignore the </a:t>
            </a:r>
            <a:r>
              <a:rPr lang="en-GB" sz="2600" dirty="0" smtClean="0">
                <a:latin typeface="Berlin Sans FB" panose="020E0602020502020306" pitchFamily="34" charset="0"/>
              </a:rPr>
              <a:t>assumptions.”</a:t>
            </a:r>
          </a:p>
          <a:p>
            <a:pPr marL="0" indent="0" algn="ctr">
              <a:buNone/>
            </a:pPr>
            <a:r>
              <a:rPr lang="en-GB" sz="2600" dirty="0" smtClean="0">
                <a:latin typeface="Berlin Sans FB" panose="020E0602020502020306" pitchFamily="34" charset="0"/>
              </a:rPr>
              <a:t>“…I could just stick with loads of t-tests instead of ANOVA.”</a:t>
            </a:r>
          </a:p>
          <a:p>
            <a:pPr marL="0" indent="0" algn="ctr">
              <a:buNone/>
            </a:pPr>
            <a:r>
              <a:rPr lang="en-GB" sz="2600" dirty="0" smtClean="0">
                <a:latin typeface="Berlin Sans FB" panose="020E0602020502020306" pitchFamily="34" charset="0"/>
              </a:rPr>
              <a:t>“…I need to do something more complicated, but (s)he doesn’t know what. Or how.”</a:t>
            </a:r>
          </a:p>
          <a:p>
            <a:pPr marL="0" indent="0" algn="ctr">
              <a:buNone/>
            </a:pPr>
            <a:r>
              <a:rPr lang="en-GB" sz="2600" dirty="0" smtClean="0">
                <a:latin typeface="Berlin Sans FB" panose="020E0602020502020306" pitchFamily="34" charset="0"/>
              </a:rPr>
              <a:t>“…you’d be able to do the stats for me.”</a:t>
            </a:r>
            <a:endParaRPr lang="en-GB" sz="2600" dirty="0">
              <a:latin typeface="Berlin Sans FB" panose="020E0602020502020306" pitchFamily="34" charset="0"/>
            </a:endParaRPr>
          </a:p>
        </p:txBody>
      </p:sp>
      <p:pic>
        <p:nvPicPr>
          <p:cNvPr id="5122" name="Picture 2" descr="https://myresearchrants.files.wordpress.com/2012/06/phd052112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3750626"/>
            <a:ext cx="6848475" cy="296767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96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564</TotalTime>
  <Words>270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Aharoni</vt:lpstr>
      <vt:lpstr>Arial</vt:lpstr>
      <vt:lpstr>Berlin Sans FB</vt:lpstr>
      <vt:lpstr>Calibri</vt:lpstr>
      <vt:lpstr>Century Schoolbook</vt:lpstr>
      <vt:lpstr>Corbel</vt:lpstr>
      <vt:lpstr>Headlines</vt:lpstr>
      <vt:lpstr>“But my supervisor said…”</vt:lpstr>
      <vt:lpstr>“I’m a distance learner.”</vt:lpstr>
      <vt:lpstr>“Can I record you?”</vt:lpstr>
      <vt:lpstr>“So p  less than 0.05 is the good one, right?”</vt:lpstr>
      <vt:lpstr>“I just need to know n  for my ethics form.”</vt:lpstr>
      <vt:lpstr>“Can you help me understand the reviewers’ comments on my paper?”</vt:lpstr>
      <vt:lpstr>“This data that I need you to look at is highly confidential.”</vt:lpstr>
      <vt:lpstr>“Can you read through my report and check it makes sense?”</vt:lpstr>
      <vt:lpstr>“But my supervisor said….”</vt:lpstr>
      <vt:lpstr>“I’m a distance learner.”</vt:lpstr>
    </vt:vector>
  </TitlesOfParts>
  <Company>University of Bath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“But my supervisor said…”</dc:title>
  <dc:creator>Cheryl Voake-Jones</dc:creator>
  <cp:lastModifiedBy>Cheryl Voake-Jones</cp:lastModifiedBy>
  <cp:revision>21</cp:revision>
  <cp:lastPrinted>2015-07-06T15:44:45Z</cp:lastPrinted>
  <dcterms:created xsi:type="dcterms:W3CDTF">2015-04-13T16:01:53Z</dcterms:created>
  <dcterms:modified xsi:type="dcterms:W3CDTF">2015-07-06T16:59:31Z</dcterms:modified>
</cp:coreProperties>
</file>