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0"/>
  </p:notesMasterIdLst>
  <p:sldIdLst>
    <p:sldId id="256" r:id="rId2"/>
    <p:sldId id="274" r:id="rId3"/>
    <p:sldId id="271" r:id="rId4"/>
    <p:sldId id="278" r:id="rId5"/>
    <p:sldId id="273" r:id="rId6"/>
    <p:sldId id="261" r:id="rId7"/>
    <p:sldId id="263" r:id="rId8"/>
    <p:sldId id="262" r:id="rId9"/>
    <p:sldId id="258" r:id="rId10"/>
    <p:sldId id="279" r:id="rId11"/>
    <p:sldId id="264" r:id="rId12"/>
    <p:sldId id="265" r:id="rId13"/>
    <p:sldId id="266" r:id="rId14"/>
    <p:sldId id="275" r:id="rId15"/>
    <p:sldId id="276" r:id="rId16"/>
    <p:sldId id="277" r:id="rId17"/>
    <p:sldId id="280"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4D"/>
    <a:srgbClr val="E4FBFC"/>
    <a:srgbClr val="CFF7F9"/>
    <a:srgbClr val="A2F0F4"/>
    <a:srgbClr val="4DE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0" autoAdjust="0"/>
  </p:normalViewPr>
  <p:slideViewPr>
    <p:cSldViewPr>
      <p:cViewPr>
        <p:scale>
          <a:sx n="83" d="100"/>
          <a:sy n="83" d="100"/>
        </p:scale>
        <p:origin x="-984" y="4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Bath\StudSurvey_final_graphs_Dec09%20(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Bath\StudSurvey_final_graphs_Dec09%20(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Bath\StudSurvey_final_graphs_Dec09%20(4).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E:\Bath\Employer%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138513145917431"/>
          <c:y val="1.7991004497751123E-2"/>
          <c:w val="0.70703757075865958"/>
          <c:h val="0.87694152923538349"/>
        </c:manualLayout>
      </c:layout>
      <c:barChart>
        <c:barDir val="bar"/>
        <c:grouping val="clustered"/>
        <c:varyColors val="0"/>
        <c:ser>
          <c:idx val="2"/>
          <c:order val="0"/>
          <c:spPr>
            <a:solidFill>
              <a:sysClr val="windowText" lastClr="000000">
                <a:lumMod val="95000"/>
                <a:lumOff val="5000"/>
              </a:sysClr>
            </a:solidFill>
          </c:spPr>
          <c:invertIfNegative val="0"/>
          <c:dLbls>
            <c:txPr>
              <a:bodyPr/>
              <a:lstStyle/>
              <a:p>
                <a:pPr>
                  <a:defRPr sz="650" baseline="0">
                    <a:latin typeface="Arial" pitchFamily="34" charset="0"/>
                  </a:defRPr>
                </a:pPr>
                <a:endParaRPr lang="en-US"/>
              </a:p>
            </c:txPr>
            <c:showLegendKey val="0"/>
            <c:showVal val="1"/>
            <c:showCatName val="0"/>
            <c:showSerName val="0"/>
            <c:showPercent val="0"/>
            <c:showBubbleSize val="0"/>
            <c:showLeaderLines val="0"/>
          </c:dLbls>
          <c:cat>
            <c:strRef>
              <c:f>Q.15!$A$6:$A$26</c:f>
              <c:strCache>
                <c:ptCount val="21"/>
                <c:pt idx="0">
                  <c:v>Using statistical software </c:v>
                </c:pt>
                <c:pt idx="1">
                  <c:v>Calculus </c:v>
                </c:pt>
                <c:pt idx="2">
                  <c:v>Working with logarithms</c:v>
                </c:pt>
                <c:pt idx="3">
                  <c:v>Geometry</c:v>
                </c:pt>
                <c:pt idx="4">
                  <c:v>Trigonometry</c:v>
                </c:pt>
                <c:pt idx="5">
                  <c:v>Using database software </c:v>
                </c:pt>
                <c:pt idx="6">
                  <c:v>Representative sampling</c:v>
                </c:pt>
                <c:pt idx="7">
                  <c:v>Calculating rates</c:v>
                </c:pt>
                <c:pt idx="8">
                  <c:v>Understanding basic finance </c:v>
                </c:pt>
                <c:pt idx="9">
                  <c:v>Working with ratios and proportions</c:v>
                </c:pt>
                <c:pt idx="10">
                  <c:v>Algebra</c:v>
                </c:pt>
                <c:pt idx="11">
                  <c:v>Understanding the language of mathematics)</c:v>
                </c:pt>
                <c:pt idx="12">
                  <c:v>Using spreadsheet software </c:v>
                </c:pt>
                <c:pt idx="13">
                  <c:v>Understanding measures of central tendency </c:v>
                </c:pt>
                <c:pt idx="14">
                  <c:v>Handling fractions and decimal numbers</c:v>
                </c:pt>
                <c:pt idx="15">
                  <c:v>Numerical problem-solving</c:v>
                </c:pt>
                <c:pt idx="16">
                  <c:v>Calculating percentages</c:v>
                </c:pt>
                <c:pt idx="17">
                  <c:v>Arithmetic</c:v>
                </c:pt>
                <c:pt idx="18">
                  <c:v>Understanding the concept of number</c:v>
                </c:pt>
                <c:pt idx="19">
                  <c:v>Presenting data </c:v>
                </c:pt>
                <c:pt idx="20">
                  <c:v>Data interpretation </c:v>
                </c:pt>
              </c:strCache>
            </c:strRef>
          </c:cat>
          <c:val>
            <c:numRef>
              <c:f>Q.15!$D$6:$D$26</c:f>
              <c:numCache>
                <c:formatCode>0</c:formatCode>
                <c:ptCount val="21"/>
                <c:pt idx="0">
                  <c:v>18.551236749116608</c:v>
                </c:pt>
                <c:pt idx="1">
                  <c:v>24.911660777385158</c:v>
                </c:pt>
                <c:pt idx="2">
                  <c:v>25.618374558303884</c:v>
                </c:pt>
                <c:pt idx="3">
                  <c:v>35.512367491166081</c:v>
                </c:pt>
                <c:pt idx="4">
                  <c:v>36.395759717314483</c:v>
                </c:pt>
                <c:pt idx="5">
                  <c:v>38.162544169611309</c:v>
                </c:pt>
                <c:pt idx="6">
                  <c:v>39.752650176678443</c:v>
                </c:pt>
                <c:pt idx="7">
                  <c:v>45.229681978798588</c:v>
                </c:pt>
                <c:pt idx="8">
                  <c:v>45.759717314487631</c:v>
                </c:pt>
                <c:pt idx="9">
                  <c:v>46.819787985865723</c:v>
                </c:pt>
                <c:pt idx="10">
                  <c:v>48.056537102473499</c:v>
                </c:pt>
                <c:pt idx="11">
                  <c:v>51.943462897526501</c:v>
                </c:pt>
                <c:pt idx="12">
                  <c:v>59.540636042402831</c:v>
                </c:pt>
                <c:pt idx="13">
                  <c:v>61.660777385159015</c:v>
                </c:pt>
                <c:pt idx="14">
                  <c:v>64.487632508833926</c:v>
                </c:pt>
                <c:pt idx="15">
                  <c:v>65.017667844522961</c:v>
                </c:pt>
                <c:pt idx="16">
                  <c:v>66.607773851590096</c:v>
                </c:pt>
                <c:pt idx="17">
                  <c:v>67.844522968197879</c:v>
                </c:pt>
                <c:pt idx="18">
                  <c:v>68.374558303886928</c:v>
                </c:pt>
                <c:pt idx="19">
                  <c:v>71.201413427561832</c:v>
                </c:pt>
                <c:pt idx="20">
                  <c:v>72.084805653710248</c:v>
                </c:pt>
              </c:numCache>
            </c:numRef>
          </c:val>
        </c:ser>
        <c:dLbls>
          <c:showLegendKey val="0"/>
          <c:showVal val="1"/>
          <c:showCatName val="0"/>
          <c:showSerName val="0"/>
          <c:showPercent val="0"/>
          <c:showBubbleSize val="0"/>
        </c:dLbls>
        <c:gapWidth val="150"/>
        <c:axId val="90739456"/>
        <c:axId val="90742144"/>
      </c:barChart>
      <c:catAx>
        <c:axId val="90739456"/>
        <c:scaling>
          <c:orientation val="minMax"/>
        </c:scaling>
        <c:delete val="0"/>
        <c:axPos val="l"/>
        <c:majorTickMark val="out"/>
        <c:minorTickMark val="none"/>
        <c:tickLblPos val="nextTo"/>
        <c:txPr>
          <a:bodyPr/>
          <a:lstStyle/>
          <a:p>
            <a:pPr>
              <a:defRPr sz="900" baseline="0">
                <a:latin typeface="Arial" pitchFamily="34" charset="0"/>
              </a:defRPr>
            </a:pPr>
            <a:endParaRPr lang="en-US"/>
          </a:p>
        </c:txPr>
        <c:crossAx val="90742144"/>
        <c:crosses val="autoZero"/>
        <c:auto val="1"/>
        <c:lblAlgn val="ctr"/>
        <c:lblOffset val="100"/>
        <c:noMultiLvlLbl val="0"/>
      </c:catAx>
      <c:valAx>
        <c:axId val="90742144"/>
        <c:scaling>
          <c:orientation val="minMax"/>
        </c:scaling>
        <c:delete val="0"/>
        <c:axPos val="b"/>
        <c:title>
          <c:tx>
            <c:rich>
              <a:bodyPr/>
              <a:lstStyle/>
              <a:p>
                <a:pPr>
                  <a:defRPr b="0" i="0" baseline="0">
                    <a:latin typeface="Arial" pitchFamily="34" charset="0"/>
                  </a:defRPr>
                </a:pPr>
                <a:r>
                  <a:rPr lang="en-GB" dirty="0"/>
                  <a:t>Percentage of respondents expressing moderate/high level of competence (N = 566)</a:t>
                </a:r>
              </a:p>
            </c:rich>
          </c:tx>
          <c:layout>
            <c:manualLayout>
              <c:xMode val="edge"/>
              <c:yMode val="edge"/>
              <c:x val="0.34566902595214027"/>
              <c:y val="0.94836990953342248"/>
            </c:manualLayout>
          </c:layout>
          <c:overlay val="0"/>
        </c:title>
        <c:numFmt formatCode="0" sourceLinked="1"/>
        <c:majorTickMark val="out"/>
        <c:minorTickMark val="none"/>
        <c:tickLblPos val="nextTo"/>
        <c:txPr>
          <a:bodyPr/>
          <a:lstStyle/>
          <a:p>
            <a:pPr>
              <a:defRPr sz="900" baseline="0">
                <a:latin typeface="Arial" pitchFamily="34" charset="0"/>
              </a:defRPr>
            </a:pPr>
            <a:endParaRPr lang="en-US"/>
          </a:p>
        </c:txPr>
        <c:crossAx val="90739456"/>
        <c:crosses val="autoZero"/>
        <c:crossBetween val="between"/>
      </c:valAx>
    </c:plotArea>
    <c:plotVisOnly val="1"/>
    <c:dispBlanksAs val="gap"/>
    <c:showDLblsOverMax val="0"/>
  </c:chart>
  <c:spPr>
    <a:solidFill>
      <a:sysClr val="window" lastClr="FFFFFF"/>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tx1"/>
            </a:solidFill>
          </c:spPr>
          <c:invertIfNegative val="0"/>
          <c:cat>
            <c:strRef>
              <c:f>'Q1_c_Sources of help'!$A$3:$A$9</c:f>
              <c:strCache>
                <c:ptCount val="7"/>
                <c:pt idx="0">
                  <c:v>Course/Module leader</c:v>
                </c:pt>
                <c:pt idx="1">
                  <c:v>I haven’t experienced any difficulties</c:v>
                </c:pt>
                <c:pt idx="2">
                  <c:v>Internet sites</c:v>
                </c:pt>
                <c:pt idx="3">
                  <c:v>Calculator</c:v>
                </c:pt>
                <c:pt idx="4">
                  <c:v>Books</c:v>
                </c:pt>
                <c:pt idx="5">
                  <c:v>Friend(s) on the same course</c:v>
                </c:pt>
                <c:pt idx="6">
                  <c:v>Lecturer</c:v>
                </c:pt>
              </c:strCache>
            </c:strRef>
          </c:cat>
          <c:val>
            <c:numRef>
              <c:f>'Q1_c_Sources of help'!$B$3:$B$9</c:f>
              <c:numCache>
                <c:formatCode>0</c:formatCode>
                <c:ptCount val="7"/>
                <c:pt idx="0">
                  <c:v>20.238095238095237</c:v>
                </c:pt>
                <c:pt idx="1">
                  <c:v>25</c:v>
                </c:pt>
                <c:pt idx="2">
                  <c:v>25.595238095238095</c:v>
                </c:pt>
                <c:pt idx="3">
                  <c:v>30.059523809523807</c:v>
                </c:pt>
                <c:pt idx="4">
                  <c:v>39.285714285714285</c:v>
                </c:pt>
                <c:pt idx="5">
                  <c:v>44.047619047619044</c:v>
                </c:pt>
                <c:pt idx="6">
                  <c:v>48.214285714285715</c:v>
                </c:pt>
              </c:numCache>
            </c:numRef>
          </c:val>
        </c:ser>
        <c:dLbls>
          <c:showLegendKey val="0"/>
          <c:showVal val="1"/>
          <c:showCatName val="0"/>
          <c:showSerName val="0"/>
          <c:showPercent val="0"/>
          <c:showBubbleSize val="0"/>
        </c:dLbls>
        <c:gapWidth val="150"/>
        <c:axId val="102253312"/>
        <c:axId val="102254848"/>
      </c:barChart>
      <c:catAx>
        <c:axId val="102253312"/>
        <c:scaling>
          <c:orientation val="minMax"/>
        </c:scaling>
        <c:delete val="0"/>
        <c:axPos val="l"/>
        <c:majorTickMark val="out"/>
        <c:minorTickMark val="none"/>
        <c:tickLblPos val="nextTo"/>
        <c:txPr>
          <a:bodyPr/>
          <a:lstStyle/>
          <a:p>
            <a:pPr>
              <a:defRPr sz="1400"/>
            </a:pPr>
            <a:endParaRPr lang="en-US"/>
          </a:p>
        </c:txPr>
        <c:crossAx val="102254848"/>
        <c:crosses val="autoZero"/>
        <c:auto val="1"/>
        <c:lblAlgn val="ctr"/>
        <c:lblOffset val="100"/>
        <c:noMultiLvlLbl val="0"/>
      </c:catAx>
      <c:valAx>
        <c:axId val="102254848"/>
        <c:scaling>
          <c:orientation val="minMax"/>
        </c:scaling>
        <c:delete val="0"/>
        <c:axPos val="b"/>
        <c:title>
          <c:tx>
            <c:rich>
              <a:bodyPr/>
              <a:lstStyle/>
              <a:p>
                <a:pPr>
                  <a:defRPr b="0" i="0" baseline="0"/>
                </a:pPr>
                <a:r>
                  <a:rPr lang="en-GB" b="0" i="0" baseline="0" dirty="0"/>
                  <a:t>Percentage of respondents (N = 336)</a:t>
                </a:r>
              </a:p>
            </c:rich>
          </c:tx>
          <c:layout>
            <c:manualLayout>
              <c:xMode val="edge"/>
              <c:yMode val="edge"/>
              <c:x val="0.48932304188043046"/>
              <c:y val="0.96423262881613458"/>
            </c:manualLayout>
          </c:layout>
          <c:overlay val="0"/>
        </c:title>
        <c:numFmt formatCode="0" sourceLinked="1"/>
        <c:majorTickMark val="out"/>
        <c:minorTickMark val="none"/>
        <c:tickLblPos val="nextTo"/>
        <c:txPr>
          <a:bodyPr/>
          <a:lstStyle/>
          <a:p>
            <a:pPr>
              <a:defRPr baseline="0"/>
            </a:pPr>
            <a:endParaRPr lang="en-US"/>
          </a:p>
        </c:txPr>
        <c:crossAx val="102253312"/>
        <c:crosses val="autoZero"/>
        <c:crossBetween val="between"/>
      </c:valAx>
      <c:spPr>
        <a:noFill/>
      </c:spPr>
    </c:plotArea>
    <c:plotVisOnly val="1"/>
    <c:dispBlanksAs val="gap"/>
    <c:showDLblsOverMax val="0"/>
  </c:chart>
  <c:spPr>
    <a:noFill/>
    <a:ln>
      <a:noFill/>
    </a:ln>
  </c:spPr>
  <c:txPr>
    <a:bodyPr/>
    <a:lstStyle/>
    <a:p>
      <a:pPr>
        <a:defRPr baseline="0">
          <a:latin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50"/>
        <c:axId val="102288000"/>
        <c:axId val="102289792"/>
      </c:barChart>
      <c:catAx>
        <c:axId val="102288000"/>
        <c:scaling>
          <c:orientation val="minMax"/>
        </c:scaling>
        <c:delete val="0"/>
        <c:axPos val="l"/>
        <c:majorTickMark val="out"/>
        <c:minorTickMark val="none"/>
        <c:tickLblPos val="nextTo"/>
        <c:txPr>
          <a:bodyPr/>
          <a:lstStyle/>
          <a:p>
            <a:pPr>
              <a:defRPr sz="800" baseline="0">
                <a:latin typeface="Arial" pitchFamily="34" charset="0"/>
              </a:defRPr>
            </a:pPr>
            <a:endParaRPr lang="en-US"/>
          </a:p>
        </c:txPr>
        <c:crossAx val="102289792"/>
        <c:crosses val="autoZero"/>
        <c:auto val="1"/>
        <c:lblAlgn val="ctr"/>
        <c:lblOffset val="100"/>
        <c:noMultiLvlLbl val="0"/>
      </c:catAx>
      <c:valAx>
        <c:axId val="102289792"/>
        <c:scaling>
          <c:orientation val="minMax"/>
        </c:scaling>
        <c:delete val="0"/>
        <c:axPos val="b"/>
        <c:title>
          <c:tx>
            <c:rich>
              <a:bodyPr/>
              <a:lstStyle/>
              <a:p>
                <a:pPr>
                  <a:defRPr baseline="0"/>
                </a:pPr>
                <a:r>
                  <a:rPr lang="en-GB" b="0" i="0" baseline="0" dirty="0">
                    <a:latin typeface="Arial" pitchFamily="34" charset="0"/>
                  </a:rPr>
                  <a:t>Percentage of respondents (N = 336)</a:t>
                </a:r>
              </a:p>
            </c:rich>
          </c:tx>
          <c:layout/>
          <c:overlay val="0"/>
        </c:title>
        <c:numFmt formatCode="0" sourceLinked="1"/>
        <c:majorTickMark val="out"/>
        <c:minorTickMark val="none"/>
        <c:tickLblPos val="nextTo"/>
        <c:txPr>
          <a:bodyPr/>
          <a:lstStyle/>
          <a:p>
            <a:pPr>
              <a:defRPr sz="800" baseline="0">
                <a:latin typeface="Arial" pitchFamily="34" charset="0"/>
              </a:defRPr>
            </a:pPr>
            <a:endParaRPr lang="en-US"/>
          </a:p>
        </c:txPr>
        <c:crossAx val="102288000"/>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64767230448822"/>
          <c:y val="0.10384999703164127"/>
          <c:w val="0.7603616982715693"/>
          <c:h val="0.68531585533874995"/>
        </c:manualLayout>
      </c:layout>
      <c:barChart>
        <c:barDir val="bar"/>
        <c:grouping val="clustered"/>
        <c:varyColors val="0"/>
        <c:ser>
          <c:idx val="0"/>
          <c:order val="0"/>
          <c:spPr>
            <a:solidFill>
              <a:sysClr val="window" lastClr="FFFFFF"/>
            </a:solidFill>
            <a:effectLst>
              <a:outerShdw blurRad="40000" dist="23000" dir="5400000" rotWithShape="0">
                <a:sysClr val="window" lastClr="FFFFFF">
                  <a:alpha val="35000"/>
                </a:sysClr>
              </a:outerShdw>
            </a:effectLst>
          </c:spPr>
          <c:invertIfNegative val="0"/>
          <c:dLbls>
            <c:dLbl>
              <c:idx val="0"/>
              <c:layout/>
              <c:tx>
                <c:rich>
                  <a:bodyPr/>
                  <a:lstStyle/>
                  <a:p>
                    <a:r>
                      <a:rPr lang="en-US" sz="1200" baseline="0" dirty="0">
                        <a:solidFill>
                          <a:schemeClr val="tx1"/>
                        </a:solidFill>
                      </a:rPr>
                      <a:t>36</a:t>
                    </a:r>
                    <a:endParaRPr lang="en-US" dirty="0">
                      <a:solidFill>
                        <a:schemeClr val="tx1"/>
                      </a:solidFill>
                    </a:endParaRPr>
                  </a:p>
                </c:rich>
              </c:tx>
              <c:showLegendKey val="0"/>
              <c:showVal val="1"/>
              <c:showCatName val="0"/>
              <c:showSerName val="0"/>
              <c:showPercent val="0"/>
              <c:showBubbleSize val="0"/>
            </c:dLbl>
            <c:spPr>
              <a:solidFill>
                <a:sysClr val="window" lastClr="FFFFFF"/>
              </a:solidFill>
            </c:spPr>
            <c:txPr>
              <a:bodyPr/>
              <a:lstStyle/>
              <a:p>
                <a:pPr>
                  <a:defRPr sz="1200" baseline="0">
                    <a:solidFill>
                      <a:schemeClr val="tx1"/>
                    </a:solidFill>
                  </a:defRPr>
                </a:pPr>
                <a:endParaRPr lang="en-US"/>
              </a:p>
            </c:txPr>
            <c:showLegendKey val="0"/>
            <c:showVal val="1"/>
            <c:showCatName val="0"/>
            <c:showSerName val="0"/>
            <c:showPercent val="0"/>
            <c:showBubbleSize val="0"/>
            <c:showLeaderLines val="0"/>
          </c:dLbls>
          <c:cat>
            <c:strRef>
              <c:f>'Q1 Useoftest v. sizeworkforce'!$A$2:$A$5</c:f>
              <c:strCache>
                <c:ptCount val="4"/>
                <c:pt idx="0">
                  <c:v>&lt;100</c:v>
                </c:pt>
                <c:pt idx="1">
                  <c:v>100-1000</c:v>
                </c:pt>
                <c:pt idx="2">
                  <c:v>1001-10000</c:v>
                </c:pt>
                <c:pt idx="3">
                  <c:v>&gt;10000</c:v>
                </c:pt>
              </c:strCache>
            </c:strRef>
          </c:cat>
          <c:val>
            <c:numRef>
              <c:f>'Q1 Useoftest v. sizeworkforce'!$B$2:$B$5</c:f>
              <c:numCache>
                <c:formatCode>General</c:formatCode>
                <c:ptCount val="4"/>
                <c:pt idx="0">
                  <c:v>36</c:v>
                </c:pt>
                <c:pt idx="1">
                  <c:v>60</c:v>
                </c:pt>
                <c:pt idx="2">
                  <c:v>64</c:v>
                </c:pt>
                <c:pt idx="3">
                  <c:v>76</c:v>
                </c:pt>
              </c:numCache>
            </c:numRef>
          </c:val>
        </c:ser>
        <c:dLbls>
          <c:showLegendKey val="0"/>
          <c:showVal val="0"/>
          <c:showCatName val="0"/>
          <c:showSerName val="0"/>
          <c:showPercent val="0"/>
          <c:showBubbleSize val="0"/>
        </c:dLbls>
        <c:gapWidth val="380"/>
        <c:axId val="124686720"/>
        <c:axId val="124688640"/>
      </c:barChart>
      <c:catAx>
        <c:axId val="124686720"/>
        <c:scaling>
          <c:orientation val="minMax"/>
        </c:scaling>
        <c:delete val="0"/>
        <c:axPos val="l"/>
        <c:title>
          <c:tx>
            <c:rich>
              <a:bodyPr/>
              <a:lstStyle/>
              <a:p>
                <a:pPr>
                  <a:defRPr sz="1200">
                    <a:latin typeface="Calibri" panose="020F0502020204030204" pitchFamily="34" charset="0"/>
                  </a:defRPr>
                </a:pPr>
                <a:r>
                  <a:rPr lang="en-GB" sz="1200" dirty="0">
                    <a:solidFill>
                      <a:schemeClr val="tx1"/>
                    </a:solidFill>
                    <a:latin typeface="Calibri" panose="020F0502020204030204" pitchFamily="34" charset="0"/>
                  </a:rPr>
                  <a:t>Size of graduate workforce</a:t>
                </a:r>
              </a:p>
            </c:rich>
          </c:tx>
          <c:layout>
            <c:manualLayout>
              <c:xMode val="edge"/>
              <c:yMode val="edge"/>
              <c:x val="0"/>
              <c:y val="0.46665820124672935"/>
            </c:manualLayout>
          </c:layout>
          <c:overlay val="0"/>
          <c:spPr>
            <a:solidFill>
              <a:sysClr val="window" lastClr="FFFFFF"/>
            </a:solidFill>
          </c:spPr>
        </c:title>
        <c:numFmt formatCode="General" sourceLinked="1"/>
        <c:majorTickMark val="out"/>
        <c:minorTickMark val="none"/>
        <c:tickLblPos val="nextTo"/>
        <c:spPr>
          <a:solidFill>
            <a:sysClr val="window" lastClr="FFFFFF"/>
          </a:solidFill>
        </c:spPr>
        <c:txPr>
          <a:bodyPr rot="0" vert="horz"/>
          <a:lstStyle/>
          <a:p>
            <a:pPr>
              <a:defRPr sz="1200" baseline="0">
                <a:solidFill>
                  <a:schemeClr val="tx1"/>
                </a:solidFill>
              </a:defRPr>
            </a:pPr>
            <a:endParaRPr lang="en-US"/>
          </a:p>
        </c:txPr>
        <c:crossAx val="124688640"/>
        <c:crosses val="autoZero"/>
        <c:auto val="1"/>
        <c:lblAlgn val="ctr"/>
        <c:lblOffset val="100"/>
        <c:tickLblSkip val="1"/>
        <c:tickMarkSkip val="1"/>
        <c:noMultiLvlLbl val="0"/>
      </c:catAx>
      <c:valAx>
        <c:axId val="124688640"/>
        <c:scaling>
          <c:orientation val="minMax"/>
        </c:scaling>
        <c:delete val="0"/>
        <c:axPos val="b"/>
        <c:title>
          <c:tx>
            <c:rich>
              <a:bodyPr/>
              <a:lstStyle/>
              <a:p>
                <a:pPr>
                  <a:defRPr/>
                </a:pPr>
                <a:r>
                  <a:rPr lang="en-GB" sz="1200" b="1" dirty="0"/>
                  <a:t>Percentage of respondents using numeracy tests (N=84)</a:t>
                </a:r>
              </a:p>
            </c:rich>
          </c:tx>
          <c:layout>
            <c:manualLayout>
              <c:xMode val="edge"/>
              <c:yMode val="edge"/>
              <c:x val="0.19155675824379301"/>
              <c:y val="0.85141755222702009"/>
            </c:manualLayout>
          </c:layout>
          <c:overlay val="0"/>
          <c:spPr>
            <a:solidFill>
              <a:sysClr val="window" lastClr="FFFFFF"/>
            </a:solidFill>
          </c:spPr>
        </c:title>
        <c:numFmt formatCode="General" sourceLinked="1"/>
        <c:majorTickMark val="out"/>
        <c:minorTickMark val="none"/>
        <c:tickLblPos val="nextTo"/>
        <c:txPr>
          <a:bodyPr rot="0" vert="horz"/>
          <a:lstStyle/>
          <a:p>
            <a:pPr>
              <a:defRPr/>
            </a:pPr>
            <a:endParaRPr lang="en-US"/>
          </a:p>
        </c:txPr>
        <c:crossAx val="12468672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944393664078703"/>
          <c:y val="3.2520325203252036E-2"/>
          <c:w val="0.57058869739184703"/>
          <c:h val="0.77751162479412927"/>
        </c:manualLayout>
      </c:layout>
      <c:barChart>
        <c:barDir val="bar"/>
        <c:grouping val="clustered"/>
        <c:varyColors val="0"/>
        <c:ser>
          <c:idx val="0"/>
          <c:order val="0"/>
          <c:spPr>
            <a:solidFill>
              <a:sysClr val="windowText" lastClr="000000"/>
            </a:solidFill>
          </c:spPr>
          <c:invertIfNegative val="0"/>
          <c:dLbls>
            <c:spPr>
              <a:solidFill>
                <a:sysClr val="window" lastClr="FFFFFF"/>
              </a:solidFill>
            </c:spPr>
            <c:showLegendKey val="0"/>
            <c:showVal val="1"/>
            <c:showCatName val="0"/>
            <c:showSerName val="0"/>
            <c:showPercent val="0"/>
            <c:showBubbleSize val="0"/>
            <c:showLeaderLines val="0"/>
          </c:dLbls>
          <c:cat>
            <c:strRef>
              <c:f>'Q1 a'!$A$1:$A$10</c:f>
              <c:strCache>
                <c:ptCount val="10"/>
                <c:pt idx="0">
                  <c:v>Managers and senior officials</c:v>
                </c:pt>
                <c:pt idx="1">
                  <c:v>Professional occupations</c:v>
                </c:pt>
                <c:pt idx="2">
                  <c:v>Associate professional and technical occupations</c:v>
                </c:pt>
                <c:pt idx="3">
                  <c:v>Administrative staff</c:v>
                </c:pt>
                <c:pt idx="4">
                  <c:v>Secretarial and clerical staff</c:v>
                </c:pt>
                <c:pt idx="5">
                  <c:v>Skilled trades occupations</c:v>
                </c:pt>
                <c:pt idx="6">
                  <c:v>Personal service occupations</c:v>
                </c:pt>
                <c:pt idx="7">
                  <c:v>Sales and customer service occupations</c:v>
                </c:pt>
                <c:pt idx="8">
                  <c:v>Process, plant and machine operatives</c:v>
                </c:pt>
                <c:pt idx="9">
                  <c:v>Elementary occupations</c:v>
                </c:pt>
              </c:strCache>
            </c:strRef>
          </c:cat>
          <c:val>
            <c:numRef>
              <c:f>'Q1 a'!$B$1:$B$10</c:f>
              <c:numCache>
                <c:formatCode>0</c:formatCode>
                <c:ptCount val="10"/>
                <c:pt idx="0">
                  <c:v>47.61904761904762</c:v>
                </c:pt>
                <c:pt idx="1">
                  <c:v>75</c:v>
                </c:pt>
                <c:pt idx="2">
                  <c:v>30.952380952380953</c:v>
                </c:pt>
                <c:pt idx="3">
                  <c:v>39.285714285714285</c:v>
                </c:pt>
                <c:pt idx="4">
                  <c:v>28.571428571428573</c:v>
                </c:pt>
                <c:pt idx="5">
                  <c:v>14.285714285714286</c:v>
                </c:pt>
                <c:pt idx="6">
                  <c:v>4.7619047619047619</c:v>
                </c:pt>
                <c:pt idx="7">
                  <c:v>19.047619047619047</c:v>
                </c:pt>
                <c:pt idx="8">
                  <c:v>9.5238095238095237</c:v>
                </c:pt>
                <c:pt idx="9">
                  <c:v>4.7619047619047619</c:v>
                </c:pt>
              </c:numCache>
            </c:numRef>
          </c:val>
        </c:ser>
        <c:dLbls>
          <c:showLegendKey val="0"/>
          <c:showVal val="0"/>
          <c:showCatName val="0"/>
          <c:showSerName val="0"/>
          <c:showPercent val="0"/>
          <c:showBubbleSize val="0"/>
        </c:dLbls>
        <c:gapWidth val="300"/>
        <c:axId val="35096448"/>
        <c:axId val="35097984"/>
      </c:barChart>
      <c:catAx>
        <c:axId val="35096448"/>
        <c:scaling>
          <c:orientation val="minMax"/>
        </c:scaling>
        <c:delete val="0"/>
        <c:axPos val="l"/>
        <c:numFmt formatCode="General" sourceLinked="1"/>
        <c:majorTickMark val="none"/>
        <c:minorTickMark val="none"/>
        <c:tickLblPos val="nextTo"/>
        <c:crossAx val="35097984"/>
        <c:crosses val="autoZero"/>
        <c:auto val="1"/>
        <c:lblAlgn val="ctr"/>
        <c:lblOffset val="100"/>
        <c:noMultiLvlLbl val="0"/>
      </c:catAx>
      <c:valAx>
        <c:axId val="35097984"/>
        <c:scaling>
          <c:orientation val="minMax"/>
        </c:scaling>
        <c:delete val="0"/>
        <c:axPos val="b"/>
        <c:title>
          <c:tx>
            <c:rich>
              <a:bodyPr/>
              <a:lstStyle/>
              <a:p>
                <a:pPr>
                  <a:defRPr/>
                </a:pPr>
                <a:r>
                  <a:rPr lang="en-GB" dirty="0"/>
                  <a:t>Percentage of respondents (N = 84)</a:t>
                </a:r>
              </a:p>
            </c:rich>
          </c:tx>
          <c:layout>
            <c:manualLayout>
              <c:xMode val="edge"/>
              <c:yMode val="edge"/>
              <c:x val="0.50166136225978741"/>
              <c:y val="0.95504792499607172"/>
            </c:manualLayout>
          </c:layout>
          <c:overlay val="0"/>
        </c:title>
        <c:numFmt formatCode="0" sourceLinked="1"/>
        <c:majorTickMark val="out"/>
        <c:minorTickMark val="none"/>
        <c:tickLblPos val="nextTo"/>
        <c:spPr>
          <a:solidFill>
            <a:sysClr val="window" lastClr="FFFFFF"/>
          </a:solidFill>
        </c:spPr>
        <c:crossAx val="35096448"/>
        <c:crosses val="autoZero"/>
        <c:crossBetween val="between"/>
      </c:valAx>
    </c:plotArea>
    <c:plotVisOnly val="1"/>
    <c:dispBlanksAs val="gap"/>
    <c:showDLblsOverMax val="0"/>
  </c:chart>
  <c:spPr>
    <a:solidFill>
      <a:sysClr val="window" lastClr="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59144587665791"/>
          <c:y val="3.5377399231416785E-2"/>
          <c:w val="0.6729931804524838"/>
          <c:h val="0.80896319575839726"/>
        </c:manualLayout>
      </c:layout>
      <c:barChart>
        <c:barDir val="bar"/>
        <c:grouping val="clustered"/>
        <c:varyColors val="0"/>
        <c:ser>
          <c:idx val="0"/>
          <c:order val="0"/>
          <c:spPr>
            <a:solidFill>
              <a:sysClr val="windowText" lastClr="000000"/>
            </a:solidFill>
          </c:spPr>
          <c:invertIfNegative val="0"/>
          <c:dLbls>
            <c:spPr>
              <a:noFill/>
              <a:ln w="25400">
                <a:noFill/>
              </a:ln>
            </c:spPr>
            <c:txPr>
              <a:bodyPr/>
              <a:lstStyle/>
              <a:p>
                <a:pPr>
                  <a:defRPr>
                    <a:solidFill>
                      <a:schemeClr val="bg1"/>
                    </a:solidFill>
                  </a:defRPr>
                </a:pPr>
                <a:endParaRPr lang="en-US"/>
              </a:p>
            </c:txPr>
            <c:showLegendKey val="0"/>
            <c:showVal val="1"/>
            <c:showCatName val="0"/>
            <c:showSerName val="0"/>
            <c:showPercent val="0"/>
            <c:showBubbleSize val="0"/>
            <c:showLeaderLines val="0"/>
          </c:dLbls>
          <c:cat>
            <c:strRef>
              <c:f>'Q5'!$A$1:$A$15</c:f>
              <c:strCache>
                <c:ptCount val="14"/>
                <c:pt idx="0">
                  <c:v>Calculating percentages</c:v>
                </c:pt>
                <c:pt idx="1">
                  <c:v>Data interpretation</c:v>
                </c:pt>
                <c:pt idx="2">
                  <c:v>Using spreadsheet software</c:v>
                </c:pt>
                <c:pt idx="3">
                  <c:v>Numerical problem-solving</c:v>
                </c:pt>
                <c:pt idx="4">
                  <c:v>Handling fractions &amp; decimals</c:v>
                </c:pt>
                <c:pt idx="5">
                  <c:v>Working with ratios &amp; proportions</c:v>
                </c:pt>
                <c:pt idx="6">
                  <c:v>Calculating rates</c:v>
                </c:pt>
                <c:pt idx="7">
                  <c:v>Understanding the concept of number</c:v>
                </c:pt>
                <c:pt idx="8">
                  <c:v>Understanding basic finance</c:v>
                </c:pt>
                <c:pt idx="9">
                  <c:v>Understanding measures of central tendency</c:v>
                </c:pt>
                <c:pt idx="10">
                  <c:v>Understanding the language of maths</c:v>
                </c:pt>
                <c:pt idx="11">
                  <c:v>Using database software</c:v>
                </c:pt>
                <c:pt idx="12">
                  <c:v>Representative sampling</c:v>
                </c:pt>
                <c:pt idx="13">
                  <c:v>Using statistical software</c:v>
                </c:pt>
              </c:strCache>
            </c:strRef>
          </c:cat>
          <c:val>
            <c:numRef>
              <c:f>'Q5'!$B$1:$B$15</c:f>
              <c:numCache>
                <c:formatCode>0</c:formatCode>
                <c:ptCount val="15"/>
                <c:pt idx="0">
                  <c:v>88.484848484848484</c:v>
                </c:pt>
                <c:pt idx="1">
                  <c:v>85.454545454545453</c:v>
                </c:pt>
                <c:pt idx="2">
                  <c:v>78.181818181818187</c:v>
                </c:pt>
                <c:pt idx="3">
                  <c:v>78.181818181818187</c:v>
                </c:pt>
                <c:pt idx="4">
                  <c:v>73.939393939393938</c:v>
                </c:pt>
                <c:pt idx="5">
                  <c:v>73.333333333333329</c:v>
                </c:pt>
                <c:pt idx="6">
                  <c:v>72.727272727272734</c:v>
                </c:pt>
                <c:pt idx="7">
                  <c:v>71.515151515151516</c:v>
                </c:pt>
                <c:pt idx="8">
                  <c:v>61.212121212121211</c:v>
                </c:pt>
                <c:pt idx="9">
                  <c:v>55.757575757575758</c:v>
                </c:pt>
                <c:pt idx="10">
                  <c:v>47.878787878787875</c:v>
                </c:pt>
                <c:pt idx="11">
                  <c:v>47.878787878787875</c:v>
                </c:pt>
                <c:pt idx="12">
                  <c:v>31.515151515151516</c:v>
                </c:pt>
                <c:pt idx="13">
                  <c:v>25.454545454545453</c:v>
                </c:pt>
              </c:numCache>
            </c:numRef>
          </c:val>
        </c:ser>
        <c:dLbls>
          <c:showLegendKey val="0"/>
          <c:showVal val="0"/>
          <c:showCatName val="0"/>
          <c:showSerName val="0"/>
          <c:showPercent val="0"/>
          <c:showBubbleSize val="0"/>
        </c:dLbls>
        <c:gapWidth val="150"/>
        <c:axId val="102890496"/>
        <c:axId val="102175488"/>
      </c:barChart>
      <c:catAx>
        <c:axId val="102890496"/>
        <c:scaling>
          <c:orientation val="minMax"/>
        </c:scaling>
        <c:delete val="0"/>
        <c:axPos val="l"/>
        <c:numFmt formatCode="General" sourceLinked="1"/>
        <c:majorTickMark val="none"/>
        <c:minorTickMark val="none"/>
        <c:tickLblPos val="nextTo"/>
        <c:txPr>
          <a:bodyPr/>
          <a:lstStyle/>
          <a:p>
            <a:pPr>
              <a:defRPr sz="1100">
                <a:solidFill>
                  <a:schemeClr val="bg1"/>
                </a:solidFill>
              </a:defRPr>
            </a:pPr>
            <a:endParaRPr lang="en-US"/>
          </a:p>
        </c:txPr>
        <c:crossAx val="102175488"/>
        <c:crosses val="autoZero"/>
        <c:auto val="1"/>
        <c:lblAlgn val="ctr"/>
        <c:lblOffset val="100"/>
        <c:noMultiLvlLbl val="0"/>
      </c:catAx>
      <c:valAx>
        <c:axId val="102175488"/>
        <c:scaling>
          <c:orientation val="minMax"/>
        </c:scaling>
        <c:delete val="0"/>
        <c:axPos val="b"/>
        <c:title>
          <c:tx>
            <c:rich>
              <a:bodyPr/>
              <a:lstStyle/>
              <a:p>
                <a:pPr>
                  <a:defRPr sz="800" b="0" i="0" u="none" strike="noStrike" baseline="0">
                    <a:solidFill>
                      <a:srgbClr val="000000"/>
                    </a:solidFill>
                    <a:latin typeface="Arial"/>
                    <a:ea typeface="Arial"/>
                    <a:cs typeface="Arial"/>
                  </a:defRPr>
                </a:pPr>
                <a:r>
                  <a:rPr lang="en-GB" dirty="0"/>
                  <a:t>Percentage of respondents (N = 165)</a:t>
                </a:r>
              </a:p>
            </c:rich>
          </c:tx>
          <c:layout/>
          <c:overlay val="0"/>
          <c:spPr>
            <a:noFill/>
            <a:ln w="25400">
              <a:noFill/>
            </a:ln>
          </c:spPr>
        </c:title>
        <c:numFmt formatCode="0" sourceLinked="1"/>
        <c:majorTickMark val="out"/>
        <c:minorTickMark val="none"/>
        <c:tickLblPos val="nextTo"/>
        <c:crossAx val="102890496"/>
        <c:crosses val="autoZero"/>
        <c:crossBetween val="between"/>
      </c:valAx>
    </c:plotArea>
    <c:plotVisOnly val="1"/>
    <c:dispBlanksAs val="gap"/>
    <c:showDLblsOverMax val="0"/>
  </c:chart>
  <c:spPr>
    <a:solidFill>
      <a:schemeClr val="tx1"/>
    </a:solidFill>
    <a:ln w="9525">
      <a:noFill/>
    </a:ln>
  </c:spPr>
  <c:txPr>
    <a:bodyPr/>
    <a:lstStyle/>
    <a:p>
      <a:pPr>
        <a:defRPr sz="800" b="0">
          <a:latin typeface="Arial" pitchFamily="34" charset="0"/>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B9628-B0EA-4080-85F4-0C1CDFA6B68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44259DAA-FC57-491E-A332-B6CBACA09987}">
      <dgm:prSet phldrT="[Text]"/>
      <dgm:spPr>
        <a:xfrm>
          <a:off x="3349294" y="334854"/>
          <a:ext cx="2321186" cy="432485"/>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Mixed-method</a:t>
          </a:r>
          <a:endParaRPr lang="en-GB" b="1" dirty="0">
            <a:solidFill>
              <a:sysClr val="windowText" lastClr="000000">
                <a:hueOff val="0"/>
                <a:satOff val="0"/>
                <a:lumOff val="0"/>
                <a:alphaOff val="0"/>
              </a:sysClr>
            </a:solidFill>
            <a:latin typeface="Calibri"/>
            <a:ea typeface="+mn-ea"/>
            <a:cs typeface="+mn-cs"/>
          </a:endParaRPr>
        </a:p>
      </dgm:t>
    </dgm:pt>
    <dgm:pt modelId="{FF624326-2B26-456D-8D06-3B9733CCF1C0}" type="parTrans" cxnId="{3F706697-6237-497C-BE83-9D9C7E1179EC}">
      <dgm:prSet/>
      <dgm:spPr/>
      <dgm:t>
        <a:bodyPr/>
        <a:lstStyle/>
        <a:p>
          <a:endParaRPr lang="en-GB"/>
        </a:p>
      </dgm:t>
    </dgm:pt>
    <dgm:pt modelId="{E635AD23-CB14-4AB6-B7F5-6D16ED97FA7C}" type="sibTrans" cxnId="{3F706697-6237-497C-BE83-9D9C7E1179EC}">
      <dgm:prSet/>
      <dgm:spPr/>
      <dgm:t>
        <a:bodyPr/>
        <a:lstStyle/>
        <a:p>
          <a:endParaRPr lang="en-GB"/>
        </a:p>
      </dgm:t>
    </dgm:pt>
    <dgm:pt modelId="{CD7AA423-16C9-4894-9038-D6D5BD2600F3}">
      <dgm:prSet phldrT="[Text]"/>
      <dgm:spPr>
        <a:xfrm>
          <a:off x="727811" y="1188053"/>
          <a:ext cx="2254272" cy="474531"/>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Institutional - UCLan</a:t>
          </a:r>
          <a:endParaRPr lang="en-GB" b="1" dirty="0">
            <a:solidFill>
              <a:sysClr val="windowText" lastClr="000000">
                <a:hueOff val="0"/>
                <a:satOff val="0"/>
                <a:lumOff val="0"/>
                <a:alphaOff val="0"/>
              </a:sysClr>
            </a:solidFill>
            <a:latin typeface="Calibri"/>
            <a:ea typeface="+mn-ea"/>
            <a:cs typeface="+mn-cs"/>
          </a:endParaRPr>
        </a:p>
      </dgm:t>
    </dgm:pt>
    <dgm:pt modelId="{E11511F3-DED1-483A-B4BC-6D42F0EEBE7A}" type="parTrans" cxnId="{5D81E528-8DC5-4608-A010-85D99A20E0BE}">
      <dgm:prSet/>
      <dgm:spPr>
        <a:xfrm>
          <a:off x="1682203" y="603233"/>
          <a:ext cx="2654940" cy="420713"/>
        </a:xfrm>
        <a:custGeom>
          <a:avLst/>
          <a:gdLst/>
          <a:ahLst/>
          <a:cxnLst/>
          <a:rect l="0" t="0" r="0" b="0"/>
          <a:pathLst>
            <a:path>
              <a:moveTo>
                <a:pt x="2654940" y="0"/>
              </a:moveTo>
              <a:lnTo>
                <a:pt x="2654940" y="276688"/>
              </a:lnTo>
              <a:lnTo>
                <a:pt x="0" y="276688"/>
              </a:lnTo>
              <a:lnTo>
                <a:pt x="0" y="420713"/>
              </a:lnTo>
            </a:path>
          </a:pathLst>
        </a:custGeom>
        <a:noFill/>
        <a:ln w="25400" cap="flat" cmpd="sng" algn="ctr">
          <a:solidFill>
            <a:schemeClr val="tx1"/>
          </a:solidFill>
          <a:prstDash val="solid"/>
        </a:ln>
        <a:effectLst/>
      </dgm:spPr>
      <dgm:t>
        <a:bodyPr/>
        <a:lstStyle/>
        <a:p>
          <a:endParaRPr lang="en-GB"/>
        </a:p>
      </dgm:t>
    </dgm:pt>
    <dgm:pt modelId="{55F76347-30CE-41D8-91D6-B0CD1357F0EB}" type="sibTrans" cxnId="{5D81E528-8DC5-4608-A010-85D99A20E0BE}">
      <dgm:prSet/>
      <dgm:spPr/>
      <dgm:t>
        <a:bodyPr/>
        <a:lstStyle/>
        <a:p>
          <a:endParaRPr lang="en-GB"/>
        </a:p>
      </dgm:t>
    </dgm:pt>
    <dgm:pt modelId="{EB6481C3-258D-4A1C-928F-9E3535F81E68}">
      <dgm:prSet phldrT="[Text]" custT="1"/>
      <dgm:spPr>
        <a:xfrm>
          <a:off x="230105" y="2610053"/>
          <a:ext cx="1497572" cy="1555705"/>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pPr algn="l"/>
          <a:r>
            <a:rPr lang="en-GB" sz="1600" b="1" dirty="0" smtClean="0">
              <a:solidFill>
                <a:sysClr val="windowText" lastClr="000000"/>
              </a:solidFill>
              <a:latin typeface="Calibri"/>
              <a:ea typeface="+mn-ea"/>
              <a:cs typeface="+mn-cs"/>
            </a:rPr>
            <a:t>Surveys:</a:t>
          </a:r>
        </a:p>
        <a:p>
          <a:pPr algn="l"/>
          <a:r>
            <a:rPr lang="en-GB" sz="1600" dirty="0" smtClean="0">
              <a:solidFill>
                <a:sysClr val="windowText" lastClr="000000">
                  <a:hueOff val="0"/>
                  <a:satOff val="0"/>
                  <a:lumOff val="0"/>
                  <a:alphaOff val="0"/>
                </a:sysClr>
              </a:solidFill>
              <a:latin typeface="Calibri"/>
              <a:ea typeface="+mn-ea"/>
              <a:cs typeface="+mn-cs"/>
            </a:rPr>
            <a:t>Undergraduates (566)</a:t>
          </a:r>
        </a:p>
        <a:p>
          <a:pPr algn="l"/>
          <a:r>
            <a:rPr lang="en-GB" sz="1600" dirty="0" smtClean="0">
              <a:solidFill>
                <a:sysClr val="windowText" lastClr="000000">
                  <a:hueOff val="0"/>
                  <a:satOff val="0"/>
                  <a:lumOff val="0"/>
                  <a:alphaOff val="0"/>
                </a:sysClr>
              </a:solidFill>
              <a:latin typeface="Calibri"/>
              <a:ea typeface="+mn-ea"/>
              <a:cs typeface="+mn-cs"/>
            </a:rPr>
            <a:t>Academics (122)</a:t>
          </a:r>
        </a:p>
        <a:p>
          <a:pPr algn="l"/>
          <a:r>
            <a:rPr lang="en-GB" sz="1600" dirty="0" smtClean="0">
              <a:solidFill>
                <a:sysClr val="windowText" lastClr="000000">
                  <a:hueOff val="0"/>
                  <a:satOff val="0"/>
                  <a:lumOff val="0"/>
                  <a:alphaOff val="0"/>
                </a:sysClr>
              </a:solidFill>
              <a:latin typeface="Calibri"/>
              <a:ea typeface="+mn-ea"/>
              <a:cs typeface="+mn-cs"/>
            </a:rPr>
            <a:t>Employer (165)</a:t>
          </a:r>
        </a:p>
      </dgm:t>
    </dgm:pt>
    <dgm:pt modelId="{422DF365-CA4A-4A8D-AF72-14866248DF69}" type="parTrans" cxnId="{1D097016-304C-46FC-A3AA-27BCDB2D9BC4}">
      <dgm:prSet/>
      <dgm:spPr>
        <a:xfrm>
          <a:off x="806148" y="1498478"/>
          <a:ext cx="876055" cy="947469"/>
        </a:xfrm>
        <a:custGeom>
          <a:avLst/>
          <a:gdLst/>
          <a:ahLst/>
          <a:cxnLst/>
          <a:rect l="0" t="0" r="0" b="0"/>
          <a:pathLst>
            <a:path>
              <a:moveTo>
                <a:pt x="876055" y="0"/>
              </a:moveTo>
              <a:lnTo>
                <a:pt x="876055" y="803444"/>
              </a:lnTo>
              <a:lnTo>
                <a:pt x="0" y="803444"/>
              </a:lnTo>
              <a:lnTo>
                <a:pt x="0" y="947469"/>
              </a:lnTo>
            </a:path>
          </a:pathLst>
        </a:custGeom>
        <a:noFill/>
        <a:ln w="25400" cap="flat" cmpd="sng" algn="ctr">
          <a:solidFill>
            <a:schemeClr val="tx1"/>
          </a:solidFill>
          <a:prstDash val="solid"/>
        </a:ln>
        <a:effectLst/>
      </dgm:spPr>
      <dgm:t>
        <a:bodyPr/>
        <a:lstStyle/>
        <a:p>
          <a:endParaRPr lang="en-GB"/>
        </a:p>
      </dgm:t>
    </dgm:pt>
    <dgm:pt modelId="{82F9F58F-62B2-4AB7-94F7-61210126D5D5}" type="sibTrans" cxnId="{1D097016-304C-46FC-A3AA-27BCDB2D9BC4}">
      <dgm:prSet/>
      <dgm:spPr/>
      <dgm:t>
        <a:bodyPr/>
        <a:lstStyle/>
        <a:p>
          <a:endParaRPr lang="en-GB"/>
        </a:p>
      </dgm:t>
    </dgm:pt>
    <dgm:pt modelId="{131BA5CC-AA15-40A1-9D39-81717247FBB1}">
      <dgm:prSet phldrT="[Text]"/>
      <dgm:spPr>
        <a:xfrm>
          <a:off x="5473089" y="1188053"/>
          <a:ext cx="2459553" cy="555701"/>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Disciplinary - history</a:t>
          </a:r>
          <a:endParaRPr lang="en-GB" b="1" dirty="0">
            <a:solidFill>
              <a:sysClr val="windowText" lastClr="000000">
                <a:hueOff val="0"/>
                <a:satOff val="0"/>
                <a:lumOff val="0"/>
                <a:alphaOff val="0"/>
              </a:sysClr>
            </a:solidFill>
            <a:latin typeface="Calibri"/>
            <a:ea typeface="+mn-ea"/>
            <a:cs typeface="+mn-cs"/>
          </a:endParaRPr>
        </a:p>
      </dgm:t>
    </dgm:pt>
    <dgm:pt modelId="{3989660B-BA51-4D81-B5B9-96219F022E3F}" type="parTrans" cxnId="{A78EEBF9-38B6-4266-84FD-9ED037C5F586}">
      <dgm:prSet/>
      <dgm:spPr>
        <a:xfrm>
          <a:off x="4337144" y="603233"/>
          <a:ext cx="2192979" cy="420713"/>
        </a:xfrm>
        <a:custGeom>
          <a:avLst/>
          <a:gdLst/>
          <a:ahLst/>
          <a:cxnLst/>
          <a:rect l="0" t="0" r="0" b="0"/>
          <a:pathLst>
            <a:path>
              <a:moveTo>
                <a:pt x="0" y="0"/>
              </a:moveTo>
              <a:lnTo>
                <a:pt x="0" y="276688"/>
              </a:lnTo>
              <a:lnTo>
                <a:pt x="2192979" y="276688"/>
              </a:lnTo>
              <a:lnTo>
                <a:pt x="2192979" y="420713"/>
              </a:lnTo>
            </a:path>
          </a:pathLst>
        </a:custGeom>
        <a:noFill/>
        <a:ln w="25400" cap="flat" cmpd="sng" algn="ctr">
          <a:solidFill>
            <a:schemeClr val="tx1"/>
          </a:solidFill>
          <a:prstDash val="solid"/>
        </a:ln>
        <a:effectLst/>
      </dgm:spPr>
      <dgm:t>
        <a:bodyPr/>
        <a:lstStyle/>
        <a:p>
          <a:endParaRPr lang="en-GB"/>
        </a:p>
      </dgm:t>
    </dgm:pt>
    <dgm:pt modelId="{350D5B9D-5E15-4B48-83CF-DDEA48133393}" type="sibTrans" cxnId="{A78EEBF9-38B6-4266-84FD-9ED037C5F586}">
      <dgm:prSet/>
      <dgm:spPr/>
      <dgm:t>
        <a:bodyPr/>
        <a:lstStyle/>
        <a:p>
          <a:endParaRPr lang="en-GB"/>
        </a:p>
      </dgm:t>
    </dgm:pt>
    <dgm:pt modelId="{BE841B43-1A23-4B5F-A86B-A8C9FA5C7F93}">
      <dgm:prSet phldrT="[Text]" custT="1"/>
      <dgm:spPr>
        <a:xfrm>
          <a:off x="5480871" y="2602540"/>
          <a:ext cx="1961974" cy="1490933"/>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pPr algn="l"/>
          <a:r>
            <a:rPr lang="en-GB" sz="1400" b="1" dirty="0" smtClean="0">
              <a:solidFill>
                <a:schemeClr val="bg1"/>
              </a:solidFill>
              <a:latin typeface="Calibri"/>
              <a:ea typeface="+mn-ea"/>
              <a:cs typeface="+mn-cs"/>
            </a:rPr>
            <a:t>National:</a:t>
          </a:r>
        </a:p>
        <a:p>
          <a:pPr algn="l"/>
          <a:r>
            <a:rPr lang="en-GB" sz="1200" dirty="0" smtClean="0">
              <a:solidFill>
                <a:schemeClr val="bg1"/>
              </a:solidFill>
              <a:latin typeface="Calibri"/>
              <a:ea typeface="+mn-ea"/>
              <a:cs typeface="+mn-cs"/>
            </a:rPr>
            <a:t>Numeracy test (7 HEIs  – 365 UGs)</a:t>
          </a:r>
        </a:p>
        <a:p>
          <a:pPr algn="l"/>
          <a:r>
            <a:rPr lang="en-GB" sz="1200" dirty="0" smtClean="0">
              <a:solidFill>
                <a:schemeClr val="bg1"/>
              </a:solidFill>
              <a:latin typeface="Calibri"/>
              <a:ea typeface="+mn-ea"/>
              <a:cs typeface="+mn-cs"/>
            </a:rPr>
            <a:t>Graduate survey (11HEIs , n=96)</a:t>
          </a:r>
        </a:p>
        <a:p>
          <a:pPr algn="l"/>
          <a:r>
            <a:rPr lang="en-GB" sz="1200" dirty="0" smtClean="0">
              <a:solidFill>
                <a:schemeClr val="bg1"/>
              </a:solidFill>
              <a:latin typeface="Calibri"/>
              <a:ea typeface="+mn-ea"/>
              <a:cs typeface="+mn-cs"/>
            </a:rPr>
            <a:t>Departmental survey (65 HEIs)</a:t>
          </a:r>
        </a:p>
        <a:p>
          <a:pPr algn="l"/>
          <a:r>
            <a:rPr lang="en-GB" sz="1200" dirty="0" smtClean="0">
              <a:solidFill>
                <a:schemeClr val="bg1"/>
              </a:solidFill>
              <a:latin typeface="Calibri"/>
              <a:ea typeface="+mn-ea"/>
              <a:cs typeface="+mn-cs"/>
            </a:rPr>
            <a:t>Follow-up visits (14 HEIs)</a:t>
          </a:r>
        </a:p>
        <a:p>
          <a:pPr algn="l"/>
          <a:r>
            <a:rPr lang="en-GB" sz="1200" dirty="0" smtClean="0">
              <a:solidFill>
                <a:schemeClr val="bg1"/>
              </a:solidFill>
              <a:latin typeface="Calibri"/>
              <a:ea typeface="+mn-ea"/>
              <a:cs typeface="+mn-cs"/>
            </a:rPr>
            <a:t>Website survey (91HEIs )</a:t>
          </a:r>
        </a:p>
        <a:p>
          <a:pPr algn="l"/>
          <a:r>
            <a:rPr lang="en-GB" sz="1200" dirty="0" smtClean="0">
              <a:solidFill>
                <a:schemeClr val="bg1"/>
              </a:solidFill>
              <a:latin typeface="Calibri"/>
              <a:ea typeface="+mn-ea"/>
              <a:cs typeface="+mn-cs"/>
            </a:rPr>
            <a:t>Tutor attitude survey (n=100)</a:t>
          </a:r>
          <a:endParaRPr lang="en-GB" sz="1200" dirty="0">
            <a:solidFill>
              <a:schemeClr val="bg1"/>
            </a:solidFill>
            <a:latin typeface="Calibri"/>
            <a:ea typeface="+mn-ea"/>
            <a:cs typeface="+mn-cs"/>
          </a:endParaRPr>
        </a:p>
      </dgm:t>
    </dgm:pt>
    <dgm:pt modelId="{D3C06882-F661-4C66-9B7E-C7B8B0C0421D}" type="parTrans" cxnId="{9E74EF2F-5F97-42DE-8F71-409E97EDD2CC}">
      <dgm:prSet/>
      <dgm:spPr>
        <a:xfrm>
          <a:off x="6289114" y="1579648"/>
          <a:ext cx="241008" cy="858786"/>
        </a:xfrm>
        <a:custGeom>
          <a:avLst/>
          <a:gdLst/>
          <a:ahLst/>
          <a:cxnLst/>
          <a:rect l="0" t="0" r="0" b="0"/>
          <a:pathLst>
            <a:path>
              <a:moveTo>
                <a:pt x="241008" y="0"/>
              </a:moveTo>
              <a:lnTo>
                <a:pt x="241008" y="714761"/>
              </a:lnTo>
              <a:lnTo>
                <a:pt x="0" y="714761"/>
              </a:lnTo>
              <a:lnTo>
                <a:pt x="0" y="858786"/>
              </a:lnTo>
            </a:path>
          </a:pathLst>
        </a:custGeom>
        <a:noFill/>
        <a:ln w="25400" cap="flat" cmpd="sng" algn="ctr">
          <a:solidFill>
            <a:schemeClr val="tx1"/>
          </a:solidFill>
          <a:prstDash val="solid"/>
        </a:ln>
        <a:effectLst/>
      </dgm:spPr>
      <dgm:t>
        <a:bodyPr/>
        <a:lstStyle/>
        <a:p>
          <a:endParaRPr lang="en-GB"/>
        </a:p>
      </dgm:t>
    </dgm:pt>
    <dgm:pt modelId="{A5C903AC-00FC-499D-B1B9-1077B7FCF5EB}" type="sibTrans" cxnId="{9E74EF2F-5F97-42DE-8F71-409E97EDD2CC}">
      <dgm:prSet/>
      <dgm:spPr/>
      <dgm:t>
        <a:bodyPr/>
        <a:lstStyle/>
        <a:p>
          <a:endParaRPr lang="en-GB"/>
        </a:p>
      </dgm:t>
    </dgm:pt>
    <dgm:pt modelId="{7831E60F-2F91-402E-BE70-A7FE4BD7385C}">
      <dgm:prSet custT="1"/>
      <dgm:spPr>
        <a:xfrm>
          <a:off x="3920500" y="2602432"/>
          <a:ext cx="1205741" cy="1294267"/>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pPr algn="l"/>
          <a:r>
            <a:rPr lang="en-GB" sz="1400" b="1" dirty="0" smtClean="0">
              <a:solidFill>
                <a:schemeClr val="bg1"/>
              </a:solidFill>
              <a:latin typeface="Calibri"/>
              <a:ea typeface="+mn-ea"/>
              <a:cs typeface="+mn-cs"/>
            </a:rPr>
            <a:t>Partner HEIs:</a:t>
          </a:r>
        </a:p>
        <a:p>
          <a:pPr algn="l"/>
          <a:r>
            <a:rPr lang="en-GB" sz="1200" b="0" dirty="0" smtClean="0">
              <a:solidFill>
                <a:schemeClr val="bg1"/>
              </a:solidFill>
              <a:latin typeface="Calibri"/>
              <a:ea typeface="+mn-ea"/>
              <a:cs typeface="+mn-cs"/>
            </a:rPr>
            <a:t>UG survey (162)</a:t>
          </a:r>
        </a:p>
        <a:p>
          <a:pPr algn="l"/>
          <a:r>
            <a:rPr lang="en-GB" sz="1200" b="0" dirty="0" smtClean="0">
              <a:solidFill>
                <a:schemeClr val="bg1"/>
              </a:solidFill>
              <a:latin typeface="Calibri"/>
              <a:ea typeface="+mn-ea"/>
              <a:cs typeface="+mn-cs"/>
            </a:rPr>
            <a:t>UG Focus groups (4FGs -14 UGs)</a:t>
          </a:r>
          <a:endParaRPr lang="en-GB" sz="1200" b="0" dirty="0">
            <a:solidFill>
              <a:schemeClr val="bg1"/>
            </a:solidFill>
            <a:latin typeface="Calibri"/>
            <a:ea typeface="+mn-ea"/>
            <a:cs typeface="+mn-cs"/>
          </a:endParaRPr>
        </a:p>
      </dgm:t>
    </dgm:pt>
    <dgm:pt modelId="{16A62CA7-B8FB-4D64-9F51-E912447502EB}" type="parTrans" cxnId="{EC2B3946-5C06-4455-ABC1-789C2941819C}">
      <dgm:prSet/>
      <dgm:spPr>
        <a:xfrm>
          <a:off x="4350628" y="1579648"/>
          <a:ext cx="2179495" cy="858677"/>
        </a:xfrm>
        <a:custGeom>
          <a:avLst/>
          <a:gdLst/>
          <a:ahLst/>
          <a:cxnLst/>
          <a:rect l="0" t="0" r="0" b="0"/>
          <a:pathLst>
            <a:path>
              <a:moveTo>
                <a:pt x="2179495" y="0"/>
              </a:moveTo>
              <a:lnTo>
                <a:pt x="2179495" y="714652"/>
              </a:lnTo>
              <a:lnTo>
                <a:pt x="0" y="714652"/>
              </a:lnTo>
              <a:lnTo>
                <a:pt x="0" y="858677"/>
              </a:lnTo>
            </a:path>
          </a:pathLst>
        </a:custGeom>
        <a:noFill/>
        <a:ln w="25400" cap="flat" cmpd="sng" algn="ctr">
          <a:solidFill>
            <a:schemeClr val="tx1"/>
          </a:solidFill>
          <a:prstDash val="solid"/>
        </a:ln>
        <a:effectLst/>
      </dgm:spPr>
      <dgm:t>
        <a:bodyPr/>
        <a:lstStyle/>
        <a:p>
          <a:endParaRPr lang="en-GB"/>
        </a:p>
      </dgm:t>
    </dgm:pt>
    <dgm:pt modelId="{7B48294B-8807-4097-84DA-06F2E271FDF7}" type="sibTrans" cxnId="{EC2B3946-5C06-4455-ABC1-789C2941819C}">
      <dgm:prSet/>
      <dgm:spPr/>
      <dgm:t>
        <a:bodyPr/>
        <a:lstStyle/>
        <a:p>
          <a:endParaRPr lang="en-GB"/>
        </a:p>
      </dgm:t>
    </dgm:pt>
    <dgm:pt modelId="{CABBE083-AA46-486F-AFE7-03EB9AB40257}">
      <dgm:prSet custT="1"/>
      <dgm:spPr>
        <a:xfrm>
          <a:off x="2045569" y="2510708"/>
          <a:ext cx="1554692" cy="1572429"/>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pPr algn="l"/>
          <a:r>
            <a:rPr lang="en-GB" sz="1600" b="1" dirty="0" smtClean="0">
              <a:solidFill>
                <a:sysClr val="windowText" lastClr="000000">
                  <a:hueOff val="0"/>
                  <a:satOff val="0"/>
                  <a:lumOff val="0"/>
                  <a:alphaOff val="0"/>
                </a:sysClr>
              </a:solidFill>
              <a:latin typeface="Calibri"/>
              <a:ea typeface="+mn-ea"/>
              <a:cs typeface="+mn-cs"/>
            </a:rPr>
            <a:t>Focus groups </a:t>
          </a:r>
        </a:p>
        <a:p>
          <a:pPr algn="l"/>
          <a:r>
            <a:rPr lang="en-GB" sz="1600" b="0" dirty="0" smtClean="0">
              <a:solidFill>
                <a:sysClr val="windowText" lastClr="000000">
                  <a:hueOff val="0"/>
                  <a:satOff val="0"/>
                  <a:lumOff val="0"/>
                  <a:alphaOff val="0"/>
                </a:sysClr>
              </a:solidFill>
              <a:latin typeface="Calibri"/>
              <a:ea typeface="+mn-ea"/>
              <a:cs typeface="+mn-cs"/>
            </a:rPr>
            <a:t>29 undergraduates </a:t>
          </a:r>
        </a:p>
        <a:p>
          <a:pPr algn="l"/>
          <a:r>
            <a:rPr lang="en-GB" sz="1700" b="1" dirty="0" smtClean="0">
              <a:solidFill>
                <a:sysClr val="windowText" lastClr="000000">
                  <a:hueOff val="0"/>
                  <a:satOff val="0"/>
                  <a:lumOff val="0"/>
                  <a:alphaOff val="0"/>
                </a:sysClr>
              </a:solidFill>
              <a:latin typeface="Calibri"/>
              <a:ea typeface="+mn-ea"/>
              <a:cs typeface="+mn-cs"/>
            </a:rPr>
            <a:t>Interviews </a:t>
          </a:r>
        </a:p>
        <a:p>
          <a:pPr algn="l"/>
          <a:r>
            <a:rPr lang="en-GB" sz="1700" dirty="0" smtClean="0">
              <a:solidFill>
                <a:sysClr val="windowText" lastClr="000000">
                  <a:hueOff val="0"/>
                  <a:satOff val="0"/>
                  <a:lumOff val="0"/>
                  <a:alphaOff val="0"/>
                </a:sysClr>
              </a:solidFill>
              <a:latin typeface="Calibri"/>
              <a:ea typeface="+mn-ea"/>
              <a:cs typeface="+mn-cs"/>
            </a:rPr>
            <a:t>6 academics</a:t>
          </a:r>
          <a:endParaRPr lang="en-GB" sz="1700" dirty="0">
            <a:solidFill>
              <a:sysClr val="windowText" lastClr="000000">
                <a:hueOff val="0"/>
                <a:satOff val="0"/>
                <a:lumOff val="0"/>
                <a:alphaOff val="0"/>
              </a:sysClr>
            </a:solidFill>
            <a:latin typeface="Calibri"/>
            <a:ea typeface="+mn-ea"/>
            <a:cs typeface="+mn-cs"/>
          </a:endParaRPr>
        </a:p>
      </dgm:t>
    </dgm:pt>
    <dgm:pt modelId="{4EB5A39B-CE5D-4E8A-8112-4907FDFA21E8}" type="parTrans" cxnId="{BD9BE76C-8F07-4158-82DF-13DC474AA6BF}">
      <dgm:prSet/>
      <dgm:spPr>
        <a:xfrm>
          <a:off x="1682203" y="1498478"/>
          <a:ext cx="967968" cy="848124"/>
        </a:xfrm>
        <a:custGeom>
          <a:avLst/>
          <a:gdLst/>
          <a:ahLst/>
          <a:cxnLst/>
          <a:rect l="0" t="0" r="0" b="0"/>
          <a:pathLst>
            <a:path>
              <a:moveTo>
                <a:pt x="0" y="0"/>
              </a:moveTo>
              <a:lnTo>
                <a:pt x="0" y="704099"/>
              </a:lnTo>
              <a:lnTo>
                <a:pt x="967968" y="704099"/>
              </a:lnTo>
              <a:lnTo>
                <a:pt x="967968" y="848124"/>
              </a:lnTo>
            </a:path>
          </a:pathLst>
        </a:custGeom>
        <a:noFill/>
        <a:ln w="25400" cap="flat" cmpd="sng" algn="ctr">
          <a:solidFill>
            <a:schemeClr val="tx1"/>
          </a:solidFill>
          <a:prstDash val="solid"/>
        </a:ln>
        <a:effectLst/>
      </dgm:spPr>
      <dgm:t>
        <a:bodyPr/>
        <a:lstStyle/>
        <a:p>
          <a:endParaRPr lang="en-GB"/>
        </a:p>
      </dgm:t>
    </dgm:pt>
    <dgm:pt modelId="{9A16080A-9567-480C-A5DB-9B11AA05C5E7}" type="sibTrans" cxnId="{BD9BE76C-8F07-4158-82DF-13DC474AA6BF}">
      <dgm:prSet/>
      <dgm:spPr/>
      <dgm:t>
        <a:bodyPr/>
        <a:lstStyle/>
        <a:p>
          <a:endParaRPr lang="en-GB"/>
        </a:p>
      </dgm:t>
    </dgm:pt>
    <dgm:pt modelId="{45E0D5C8-37B0-4E85-82DE-A1C791C30547}">
      <dgm:prSet custT="1"/>
      <dgm:spPr>
        <a:xfrm>
          <a:off x="7779191" y="2602432"/>
          <a:ext cx="1252786" cy="987229"/>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gm:spPr>
      <dgm:t>
        <a:bodyPr/>
        <a:lstStyle/>
        <a:p>
          <a:pPr algn="l"/>
          <a:r>
            <a:rPr lang="en-GB" sz="1400" b="1" dirty="0" smtClean="0">
              <a:solidFill>
                <a:schemeClr val="bg1"/>
              </a:solidFill>
              <a:latin typeface="Calibri"/>
              <a:ea typeface="+mn-ea"/>
              <a:cs typeface="+mn-cs"/>
            </a:rPr>
            <a:t>International Departmental</a:t>
          </a:r>
          <a:r>
            <a:rPr lang="en-GB" sz="1200" dirty="0" smtClean="0">
              <a:solidFill>
                <a:schemeClr val="bg1"/>
              </a:solidFill>
              <a:latin typeface="Calibri"/>
              <a:ea typeface="+mn-ea"/>
              <a:cs typeface="+mn-cs"/>
            </a:rPr>
            <a:t> </a:t>
          </a:r>
          <a:r>
            <a:rPr lang="en-GB" sz="1200" dirty="0" smtClean="0">
              <a:solidFill>
                <a:schemeClr val="bg1"/>
              </a:solidFill>
              <a:latin typeface="Calibri"/>
              <a:ea typeface="+mn-ea"/>
              <a:cs typeface="+mn-cs"/>
            </a:rPr>
            <a:t>survey (91 HEIs)</a:t>
          </a:r>
          <a:endParaRPr lang="en-GB" sz="1200" dirty="0">
            <a:solidFill>
              <a:schemeClr val="bg1"/>
            </a:solidFill>
            <a:latin typeface="Calibri"/>
            <a:ea typeface="+mn-ea"/>
            <a:cs typeface="+mn-cs"/>
          </a:endParaRPr>
        </a:p>
      </dgm:t>
    </dgm:pt>
    <dgm:pt modelId="{03C1EFE7-C220-4092-82AB-EA50CA302B1E}" type="parTrans" cxnId="{4DE09280-E302-43A9-8319-0AA4BE08EBAA}">
      <dgm:prSet/>
      <dgm:spPr>
        <a:xfrm>
          <a:off x="6530123" y="1579648"/>
          <a:ext cx="1702717" cy="858677"/>
        </a:xfrm>
        <a:custGeom>
          <a:avLst/>
          <a:gdLst/>
          <a:ahLst/>
          <a:cxnLst/>
          <a:rect l="0" t="0" r="0" b="0"/>
          <a:pathLst>
            <a:path>
              <a:moveTo>
                <a:pt x="0" y="0"/>
              </a:moveTo>
              <a:lnTo>
                <a:pt x="0" y="714652"/>
              </a:lnTo>
              <a:lnTo>
                <a:pt x="1702717" y="714652"/>
              </a:lnTo>
              <a:lnTo>
                <a:pt x="1702717" y="858677"/>
              </a:lnTo>
            </a:path>
          </a:pathLst>
        </a:custGeom>
        <a:noFill/>
        <a:ln w="25400" cap="flat" cmpd="sng" algn="ctr">
          <a:solidFill>
            <a:schemeClr val="tx1"/>
          </a:solidFill>
          <a:prstDash val="solid"/>
        </a:ln>
        <a:effectLst/>
      </dgm:spPr>
      <dgm:t>
        <a:bodyPr/>
        <a:lstStyle/>
        <a:p>
          <a:endParaRPr lang="en-GB"/>
        </a:p>
      </dgm:t>
    </dgm:pt>
    <dgm:pt modelId="{E819D281-A15E-4440-9396-B5488390A04B}" type="sibTrans" cxnId="{4DE09280-E302-43A9-8319-0AA4BE08EBAA}">
      <dgm:prSet/>
      <dgm:spPr/>
      <dgm:t>
        <a:bodyPr/>
        <a:lstStyle/>
        <a:p>
          <a:endParaRPr lang="en-GB"/>
        </a:p>
      </dgm:t>
    </dgm:pt>
    <dgm:pt modelId="{D7F87C66-24C4-4E8D-9D02-9AFD39826AF9}" type="pres">
      <dgm:prSet presAssocID="{5EAB9628-B0EA-4080-85F4-0C1CDFA6B682}" presName="hierChild1" presStyleCnt="0">
        <dgm:presLayoutVars>
          <dgm:chPref val="1"/>
          <dgm:dir/>
          <dgm:animOne val="branch"/>
          <dgm:animLvl val="lvl"/>
          <dgm:resizeHandles/>
        </dgm:presLayoutVars>
      </dgm:prSet>
      <dgm:spPr/>
      <dgm:t>
        <a:bodyPr/>
        <a:lstStyle/>
        <a:p>
          <a:endParaRPr lang="en-GB"/>
        </a:p>
      </dgm:t>
    </dgm:pt>
    <dgm:pt modelId="{D1B3E142-1C10-4CE1-A55A-17005E4696D4}" type="pres">
      <dgm:prSet presAssocID="{44259DAA-FC57-491E-A332-B6CBACA09987}" presName="hierRoot1" presStyleCnt="0"/>
      <dgm:spPr/>
    </dgm:pt>
    <dgm:pt modelId="{0687BB72-C9F4-4984-9A76-25B7BD794417}" type="pres">
      <dgm:prSet presAssocID="{44259DAA-FC57-491E-A332-B6CBACA09987}" presName="composite" presStyleCnt="0"/>
      <dgm:spPr/>
    </dgm:pt>
    <dgm:pt modelId="{9C69ADC4-FF85-46E4-B63E-D6685115B05C}" type="pres">
      <dgm:prSet presAssocID="{44259DAA-FC57-491E-A332-B6CBACA09987}" presName="background" presStyleLbl="node0" presStyleIdx="0" presStyleCnt="1"/>
      <dgm:spPr>
        <a:xfrm>
          <a:off x="3176550" y="170748"/>
          <a:ext cx="2321186" cy="432485"/>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8E39D7F1-055E-4E8E-8A1D-678A3A937039}" type="pres">
      <dgm:prSet presAssocID="{44259DAA-FC57-491E-A332-B6CBACA09987}" presName="text" presStyleLbl="fgAcc0" presStyleIdx="0" presStyleCnt="1" custScaleX="149302" custScaleY="43808" custLinFactNeighborX="18163" custLinFactNeighborY="-37993">
        <dgm:presLayoutVars>
          <dgm:chPref val="3"/>
        </dgm:presLayoutVars>
      </dgm:prSet>
      <dgm:spPr/>
      <dgm:t>
        <a:bodyPr/>
        <a:lstStyle/>
        <a:p>
          <a:endParaRPr lang="en-GB"/>
        </a:p>
      </dgm:t>
    </dgm:pt>
    <dgm:pt modelId="{E886C003-7DA1-4678-B8DC-B41FD16BF9F0}" type="pres">
      <dgm:prSet presAssocID="{44259DAA-FC57-491E-A332-B6CBACA09987}" presName="hierChild2" presStyleCnt="0"/>
      <dgm:spPr/>
    </dgm:pt>
    <dgm:pt modelId="{2FE67034-0999-409F-A38D-9036B2FFBFD9}" type="pres">
      <dgm:prSet presAssocID="{E11511F3-DED1-483A-B4BC-6D42F0EEBE7A}" presName="Name10" presStyleLbl="parChTrans1D2" presStyleIdx="0" presStyleCnt="2"/>
      <dgm:spPr/>
      <dgm:t>
        <a:bodyPr/>
        <a:lstStyle/>
        <a:p>
          <a:endParaRPr lang="en-GB"/>
        </a:p>
      </dgm:t>
    </dgm:pt>
    <dgm:pt modelId="{0D2AFC25-A312-49D1-B3FD-2D564BE898B4}" type="pres">
      <dgm:prSet presAssocID="{CD7AA423-16C9-4894-9038-D6D5BD2600F3}" presName="hierRoot2" presStyleCnt="0"/>
      <dgm:spPr/>
    </dgm:pt>
    <dgm:pt modelId="{E1AE5230-D4E4-4DD4-A582-B53A0E85DC7F}" type="pres">
      <dgm:prSet presAssocID="{CD7AA423-16C9-4894-9038-D6D5BD2600F3}" presName="composite2" presStyleCnt="0"/>
      <dgm:spPr/>
    </dgm:pt>
    <dgm:pt modelId="{44874211-4B8B-4FC8-A83A-F2363454F1C4}" type="pres">
      <dgm:prSet presAssocID="{CD7AA423-16C9-4894-9038-D6D5BD2600F3}" presName="background2" presStyleLbl="node2" presStyleIdx="0" presStyleCnt="2"/>
      <dgm:spPr>
        <a:xfrm>
          <a:off x="555067" y="1023946"/>
          <a:ext cx="2254272" cy="474531"/>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4619E042-7CBB-4A9C-8DB0-8351D4D5277A}" type="pres">
      <dgm:prSet presAssocID="{CD7AA423-16C9-4894-9038-D6D5BD2600F3}" presName="text2" presStyleLbl="fgAcc2" presStyleIdx="0" presStyleCnt="2" custScaleX="144998" custScaleY="48067" custLinFactNeighborX="-1363" custLinFactNeighborY="-41178">
        <dgm:presLayoutVars>
          <dgm:chPref val="3"/>
        </dgm:presLayoutVars>
      </dgm:prSet>
      <dgm:spPr/>
      <dgm:t>
        <a:bodyPr/>
        <a:lstStyle/>
        <a:p>
          <a:endParaRPr lang="en-GB"/>
        </a:p>
      </dgm:t>
    </dgm:pt>
    <dgm:pt modelId="{8BACB310-321A-420A-A8BA-05396E5528E1}" type="pres">
      <dgm:prSet presAssocID="{CD7AA423-16C9-4894-9038-D6D5BD2600F3}" presName="hierChild3" presStyleCnt="0"/>
      <dgm:spPr/>
    </dgm:pt>
    <dgm:pt modelId="{3F3905CB-94F1-4E4B-AC83-5B4CE1553C51}" type="pres">
      <dgm:prSet presAssocID="{422DF365-CA4A-4A8D-AF72-14866248DF69}" presName="Name17" presStyleLbl="parChTrans1D3" presStyleIdx="0" presStyleCnt="5"/>
      <dgm:spPr/>
      <dgm:t>
        <a:bodyPr/>
        <a:lstStyle/>
        <a:p>
          <a:endParaRPr lang="en-GB"/>
        </a:p>
      </dgm:t>
    </dgm:pt>
    <dgm:pt modelId="{659FF6F8-BA3D-41C2-AE7A-36D0415742A5}" type="pres">
      <dgm:prSet presAssocID="{EB6481C3-258D-4A1C-928F-9E3535F81E68}" presName="hierRoot3" presStyleCnt="0"/>
      <dgm:spPr/>
    </dgm:pt>
    <dgm:pt modelId="{A3B9A187-5890-4DCA-A5ED-BB3D3FACE6B4}" type="pres">
      <dgm:prSet presAssocID="{EB6481C3-258D-4A1C-928F-9E3535F81E68}" presName="composite3" presStyleCnt="0"/>
      <dgm:spPr/>
    </dgm:pt>
    <dgm:pt modelId="{CDC70B43-81C3-4C60-95BB-942E0C825008}" type="pres">
      <dgm:prSet presAssocID="{EB6481C3-258D-4A1C-928F-9E3535F81E68}" presName="background3" presStyleLbl="node3" presStyleIdx="0" presStyleCnt="5"/>
      <dgm:spPr>
        <a:xfrm>
          <a:off x="57362" y="2445947"/>
          <a:ext cx="1497572" cy="1555705"/>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31225DB8-E4A7-485C-A629-C910264C654C}" type="pres">
      <dgm:prSet presAssocID="{EB6481C3-258D-4A1C-928F-9E3535F81E68}" presName="text3" presStyleLbl="fgAcc3" presStyleIdx="0" presStyleCnt="5" custScaleX="109749" custScaleY="207675" custLinFactNeighborX="3399" custLinFactNeighborY="8994">
        <dgm:presLayoutVars>
          <dgm:chPref val="3"/>
        </dgm:presLayoutVars>
      </dgm:prSet>
      <dgm:spPr/>
      <dgm:t>
        <a:bodyPr/>
        <a:lstStyle/>
        <a:p>
          <a:endParaRPr lang="en-GB"/>
        </a:p>
      </dgm:t>
    </dgm:pt>
    <dgm:pt modelId="{788E2241-339C-4B3C-853B-ABA241D00078}" type="pres">
      <dgm:prSet presAssocID="{EB6481C3-258D-4A1C-928F-9E3535F81E68}" presName="hierChild4" presStyleCnt="0"/>
      <dgm:spPr/>
    </dgm:pt>
    <dgm:pt modelId="{312DCB36-76EC-4645-898A-4F3DCDE003E1}" type="pres">
      <dgm:prSet presAssocID="{4EB5A39B-CE5D-4E8A-8112-4907FDFA21E8}" presName="Name17" presStyleLbl="parChTrans1D3" presStyleIdx="1" presStyleCnt="5"/>
      <dgm:spPr/>
      <dgm:t>
        <a:bodyPr/>
        <a:lstStyle/>
        <a:p>
          <a:endParaRPr lang="en-GB"/>
        </a:p>
      </dgm:t>
    </dgm:pt>
    <dgm:pt modelId="{1F819398-9672-4231-A182-BFCDD3E5440F}" type="pres">
      <dgm:prSet presAssocID="{CABBE083-AA46-486F-AFE7-03EB9AB40257}" presName="hierRoot3" presStyleCnt="0"/>
      <dgm:spPr/>
    </dgm:pt>
    <dgm:pt modelId="{149685A4-41C5-4FA9-A43C-FEC68D48E0F0}" type="pres">
      <dgm:prSet presAssocID="{CABBE083-AA46-486F-AFE7-03EB9AB40257}" presName="composite3" presStyleCnt="0"/>
      <dgm:spPr/>
    </dgm:pt>
    <dgm:pt modelId="{5D836CB9-C977-4973-8156-901E70EBEE2D}" type="pres">
      <dgm:prSet presAssocID="{CABBE083-AA46-486F-AFE7-03EB9AB40257}" presName="background3" presStyleLbl="node3" presStyleIdx="1" presStyleCnt="5"/>
      <dgm:spPr>
        <a:xfrm>
          <a:off x="1872826" y="2346602"/>
          <a:ext cx="1554692" cy="1572429"/>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28D22BB7-69A2-4A25-94F5-56962C005043}" type="pres">
      <dgm:prSet presAssocID="{CABBE083-AA46-486F-AFE7-03EB9AB40257}" presName="text3" presStyleLbl="fgAcc3" presStyleIdx="1" presStyleCnt="5" custScaleX="127067" custScaleY="236662" custLinFactNeighborX="1624" custLinFactNeighborY="-1069">
        <dgm:presLayoutVars>
          <dgm:chPref val="3"/>
        </dgm:presLayoutVars>
      </dgm:prSet>
      <dgm:spPr/>
      <dgm:t>
        <a:bodyPr/>
        <a:lstStyle/>
        <a:p>
          <a:endParaRPr lang="en-GB"/>
        </a:p>
      </dgm:t>
    </dgm:pt>
    <dgm:pt modelId="{2B62E34D-864C-461B-89A1-91BB8E3D1865}" type="pres">
      <dgm:prSet presAssocID="{CABBE083-AA46-486F-AFE7-03EB9AB40257}" presName="hierChild4" presStyleCnt="0"/>
      <dgm:spPr/>
    </dgm:pt>
    <dgm:pt modelId="{C7F93943-3B73-4CA1-98D5-992854B4C5F6}" type="pres">
      <dgm:prSet presAssocID="{3989660B-BA51-4D81-B5B9-96219F022E3F}" presName="Name10" presStyleLbl="parChTrans1D2" presStyleIdx="1" presStyleCnt="2"/>
      <dgm:spPr/>
      <dgm:t>
        <a:bodyPr/>
        <a:lstStyle/>
        <a:p>
          <a:endParaRPr lang="en-GB"/>
        </a:p>
      </dgm:t>
    </dgm:pt>
    <dgm:pt modelId="{B9C3CCD4-0DB6-4B1D-A060-3C40947042CA}" type="pres">
      <dgm:prSet presAssocID="{131BA5CC-AA15-40A1-9D39-81717247FBB1}" presName="hierRoot2" presStyleCnt="0"/>
      <dgm:spPr/>
    </dgm:pt>
    <dgm:pt modelId="{62003966-0CC2-4BCA-9C4B-D1D912664F5C}" type="pres">
      <dgm:prSet presAssocID="{131BA5CC-AA15-40A1-9D39-81717247FBB1}" presName="composite2" presStyleCnt="0"/>
      <dgm:spPr/>
    </dgm:pt>
    <dgm:pt modelId="{FFF94DF5-656E-44FB-939B-759D284E6F32}" type="pres">
      <dgm:prSet presAssocID="{131BA5CC-AA15-40A1-9D39-81717247FBB1}" presName="background2" presStyleLbl="node2" presStyleIdx="1" presStyleCnt="2"/>
      <dgm:spPr>
        <a:xfrm>
          <a:off x="5300346" y="1023946"/>
          <a:ext cx="2459553" cy="555701"/>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376FEF92-9CCD-45D9-B49A-5839972D78B9}" type="pres">
      <dgm:prSet presAssocID="{131BA5CC-AA15-40A1-9D39-81717247FBB1}" presName="text2" presStyleLbl="fgAcc2" presStyleIdx="1" presStyleCnt="2" custScaleX="158202" custScaleY="56289" custLinFactNeighborX="14577" custLinFactNeighborY="-41178">
        <dgm:presLayoutVars>
          <dgm:chPref val="3"/>
        </dgm:presLayoutVars>
      </dgm:prSet>
      <dgm:spPr/>
      <dgm:t>
        <a:bodyPr/>
        <a:lstStyle/>
        <a:p>
          <a:endParaRPr lang="en-GB"/>
        </a:p>
      </dgm:t>
    </dgm:pt>
    <dgm:pt modelId="{13B6C3D7-AD5B-499B-84C9-DA3010BE6CD8}" type="pres">
      <dgm:prSet presAssocID="{131BA5CC-AA15-40A1-9D39-81717247FBB1}" presName="hierChild3" presStyleCnt="0"/>
      <dgm:spPr/>
    </dgm:pt>
    <dgm:pt modelId="{66E725CC-A92D-4A25-90C8-307077ECD65C}" type="pres">
      <dgm:prSet presAssocID="{16A62CA7-B8FB-4D64-9F51-E912447502EB}" presName="Name17" presStyleLbl="parChTrans1D3" presStyleIdx="2" presStyleCnt="5"/>
      <dgm:spPr/>
      <dgm:t>
        <a:bodyPr/>
        <a:lstStyle/>
        <a:p>
          <a:endParaRPr lang="en-GB"/>
        </a:p>
      </dgm:t>
    </dgm:pt>
    <dgm:pt modelId="{20047A73-02DE-4386-9797-BBD5FD0B13A6}" type="pres">
      <dgm:prSet presAssocID="{7831E60F-2F91-402E-BE70-A7FE4BD7385C}" presName="hierRoot3" presStyleCnt="0"/>
      <dgm:spPr/>
    </dgm:pt>
    <dgm:pt modelId="{B7009AF7-8136-4243-A306-A94582F6B5C5}" type="pres">
      <dgm:prSet presAssocID="{7831E60F-2F91-402E-BE70-A7FE4BD7385C}" presName="composite3" presStyleCnt="0"/>
      <dgm:spPr/>
    </dgm:pt>
    <dgm:pt modelId="{B2D0BC03-4CA1-4164-A1BE-DA5589425988}" type="pres">
      <dgm:prSet presAssocID="{7831E60F-2F91-402E-BE70-A7FE4BD7385C}" presName="background3" presStyleLbl="node3" presStyleIdx="2" presStyleCnt="5"/>
      <dgm:spPr>
        <a:xfrm>
          <a:off x="3747757" y="2438325"/>
          <a:ext cx="1205741" cy="1294267"/>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41913EC1-6FFB-4B67-A604-B3F775874E62}" type="pres">
      <dgm:prSet presAssocID="{7831E60F-2F91-402E-BE70-A7FE4BD7385C}" presName="text3" presStyleLbl="fgAcc3" presStyleIdx="2" presStyleCnt="5" custScaleX="77555" custScaleY="233642" custLinFactNeighborX="1395" custLinFactNeighborY="-6242">
        <dgm:presLayoutVars>
          <dgm:chPref val="3"/>
        </dgm:presLayoutVars>
      </dgm:prSet>
      <dgm:spPr/>
      <dgm:t>
        <a:bodyPr/>
        <a:lstStyle/>
        <a:p>
          <a:endParaRPr lang="en-GB"/>
        </a:p>
      </dgm:t>
    </dgm:pt>
    <dgm:pt modelId="{BF70C00A-E203-40AA-B757-4D4D33D392C7}" type="pres">
      <dgm:prSet presAssocID="{7831E60F-2F91-402E-BE70-A7FE4BD7385C}" presName="hierChild4" presStyleCnt="0"/>
      <dgm:spPr/>
    </dgm:pt>
    <dgm:pt modelId="{B88AFFBD-12A8-4B5B-83BC-566C76DBF402}" type="pres">
      <dgm:prSet presAssocID="{D3C06882-F661-4C66-9B7E-C7B8B0C0421D}" presName="Name17" presStyleLbl="parChTrans1D3" presStyleIdx="3" presStyleCnt="5"/>
      <dgm:spPr/>
      <dgm:t>
        <a:bodyPr/>
        <a:lstStyle/>
        <a:p>
          <a:endParaRPr lang="en-GB"/>
        </a:p>
      </dgm:t>
    </dgm:pt>
    <dgm:pt modelId="{816A0306-99E3-4437-BD9B-4B7E9E9CF20C}" type="pres">
      <dgm:prSet presAssocID="{BE841B43-1A23-4B5F-A86B-A8C9FA5C7F93}" presName="hierRoot3" presStyleCnt="0"/>
      <dgm:spPr/>
    </dgm:pt>
    <dgm:pt modelId="{473C494D-8961-400D-97DC-A29BF9CCE5AA}" type="pres">
      <dgm:prSet presAssocID="{BE841B43-1A23-4B5F-A86B-A8C9FA5C7F93}" presName="composite3" presStyleCnt="0"/>
      <dgm:spPr/>
    </dgm:pt>
    <dgm:pt modelId="{563B8A26-2CF4-453E-8A20-140D0FAE0F7B}" type="pres">
      <dgm:prSet presAssocID="{BE841B43-1A23-4B5F-A86B-A8C9FA5C7F93}" presName="background3" presStyleLbl="node3" presStyleIdx="3" presStyleCnt="5"/>
      <dgm:spPr>
        <a:xfrm>
          <a:off x="5308127" y="2438434"/>
          <a:ext cx="1961974" cy="1490933"/>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A5CB4401-AAA5-4DFD-B4D0-2841A8158704}" type="pres">
      <dgm:prSet presAssocID="{BE841B43-1A23-4B5F-A86B-A8C9FA5C7F93}" presName="text3" presStyleLbl="fgAcc3" presStyleIdx="3" presStyleCnt="5" custScaleX="137651" custScaleY="242852" custLinFactNeighborX="-1118" custLinFactNeighborY="-1083">
        <dgm:presLayoutVars>
          <dgm:chPref val="3"/>
        </dgm:presLayoutVars>
      </dgm:prSet>
      <dgm:spPr/>
      <dgm:t>
        <a:bodyPr/>
        <a:lstStyle/>
        <a:p>
          <a:endParaRPr lang="en-GB"/>
        </a:p>
      </dgm:t>
    </dgm:pt>
    <dgm:pt modelId="{A1CA4FA5-F133-4050-81E2-664E10B6272D}" type="pres">
      <dgm:prSet presAssocID="{BE841B43-1A23-4B5F-A86B-A8C9FA5C7F93}" presName="hierChild4" presStyleCnt="0"/>
      <dgm:spPr/>
    </dgm:pt>
    <dgm:pt modelId="{25612CCC-133C-439C-BCAD-D2EB2503D7B5}" type="pres">
      <dgm:prSet presAssocID="{03C1EFE7-C220-4092-82AB-EA50CA302B1E}" presName="Name17" presStyleLbl="parChTrans1D3" presStyleIdx="4" presStyleCnt="5"/>
      <dgm:spPr/>
      <dgm:t>
        <a:bodyPr/>
        <a:lstStyle/>
        <a:p>
          <a:endParaRPr lang="en-GB"/>
        </a:p>
      </dgm:t>
    </dgm:pt>
    <dgm:pt modelId="{EF26B9BC-152D-4465-BDCA-A1A16C21B343}" type="pres">
      <dgm:prSet presAssocID="{45E0D5C8-37B0-4E85-82DE-A1C791C30547}" presName="hierRoot3" presStyleCnt="0"/>
      <dgm:spPr/>
    </dgm:pt>
    <dgm:pt modelId="{256DAD4E-A44C-41B5-83B8-7ED1D2FD0052}" type="pres">
      <dgm:prSet presAssocID="{45E0D5C8-37B0-4E85-82DE-A1C791C30547}" presName="composite3" presStyleCnt="0"/>
      <dgm:spPr/>
    </dgm:pt>
    <dgm:pt modelId="{1BDF000A-3E9C-40EC-A609-5C3DEE142796}" type="pres">
      <dgm:prSet presAssocID="{45E0D5C8-37B0-4E85-82DE-A1C791C30547}" presName="background3" presStyleLbl="node3" presStyleIdx="4" presStyleCnt="5"/>
      <dgm:spPr>
        <a:xfrm>
          <a:off x="7606447" y="2438325"/>
          <a:ext cx="1252786" cy="987229"/>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gm:spPr>
      <dgm:t>
        <a:bodyPr/>
        <a:lstStyle/>
        <a:p>
          <a:endParaRPr lang="en-GB"/>
        </a:p>
      </dgm:t>
    </dgm:pt>
    <dgm:pt modelId="{C71CFAE2-4BBB-4067-BC0F-E93D560447A7}" type="pres">
      <dgm:prSet presAssocID="{45E0D5C8-37B0-4E85-82DE-A1C791C30547}" presName="text3" presStyleLbl="fgAcc3" presStyleIdx="4" presStyleCnt="5" custScaleX="80581" custScaleY="141055">
        <dgm:presLayoutVars>
          <dgm:chPref val="3"/>
        </dgm:presLayoutVars>
      </dgm:prSet>
      <dgm:spPr/>
      <dgm:t>
        <a:bodyPr/>
        <a:lstStyle/>
        <a:p>
          <a:endParaRPr lang="en-GB"/>
        </a:p>
      </dgm:t>
    </dgm:pt>
    <dgm:pt modelId="{239D481C-D42F-451B-A997-9B3C04D82599}" type="pres">
      <dgm:prSet presAssocID="{45E0D5C8-37B0-4E85-82DE-A1C791C30547}" presName="hierChild4" presStyleCnt="0"/>
      <dgm:spPr/>
    </dgm:pt>
  </dgm:ptLst>
  <dgm:cxnLst>
    <dgm:cxn modelId="{4DE09280-E302-43A9-8319-0AA4BE08EBAA}" srcId="{131BA5CC-AA15-40A1-9D39-81717247FBB1}" destId="{45E0D5C8-37B0-4E85-82DE-A1C791C30547}" srcOrd="2" destOrd="0" parTransId="{03C1EFE7-C220-4092-82AB-EA50CA302B1E}" sibTransId="{E819D281-A15E-4440-9396-B5488390A04B}"/>
    <dgm:cxn modelId="{1900DBC8-712B-4806-B28C-0B042DE89383}" type="presOf" srcId="{BE841B43-1A23-4B5F-A86B-A8C9FA5C7F93}" destId="{A5CB4401-AAA5-4DFD-B4D0-2841A8158704}" srcOrd="0" destOrd="0" presId="urn:microsoft.com/office/officeart/2005/8/layout/hierarchy1"/>
    <dgm:cxn modelId="{58DC967C-8ACA-4C4D-8099-5BA7AF356AE0}" type="presOf" srcId="{03C1EFE7-C220-4092-82AB-EA50CA302B1E}" destId="{25612CCC-133C-439C-BCAD-D2EB2503D7B5}" srcOrd="0" destOrd="0" presId="urn:microsoft.com/office/officeart/2005/8/layout/hierarchy1"/>
    <dgm:cxn modelId="{BD88D765-4057-4FE4-8906-F33E50C47E43}" type="presOf" srcId="{CD7AA423-16C9-4894-9038-D6D5BD2600F3}" destId="{4619E042-7CBB-4A9C-8DB0-8351D4D5277A}" srcOrd="0" destOrd="0" presId="urn:microsoft.com/office/officeart/2005/8/layout/hierarchy1"/>
    <dgm:cxn modelId="{91C3425D-F66E-45EE-B99B-207AD831A25E}" type="presOf" srcId="{44259DAA-FC57-491E-A332-B6CBACA09987}" destId="{8E39D7F1-055E-4E8E-8A1D-678A3A937039}" srcOrd="0" destOrd="0" presId="urn:microsoft.com/office/officeart/2005/8/layout/hierarchy1"/>
    <dgm:cxn modelId="{6956BEAE-13C8-45DD-964E-82525B7CAAA2}" type="presOf" srcId="{45E0D5C8-37B0-4E85-82DE-A1C791C30547}" destId="{C71CFAE2-4BBB-4067-BC0F-E93D560447A7}" srcOrd="0" destOrd="0" presId="urn:microsoft.com/office/officeart/2005/8/layout/hierarchy1"/>
    <dgm:cxn modelId="{5D81E528-8DC5-4608-A010-85D99A20E0BE}" srcId="{44259DAA-FC57-491E-A332-B6CBACA09987}" destId="{CD7AA423-16C9-4894-9038-D6D5BD2600F3}" srcOrd="0" destOrd="0" parTransId="{E11511F3-DED1-483A-B4BC-6D42F0EEBE7A}" sibTransId="{55F76347-30CE-41D8-91D6-B0CD1357F0EB}"/>
    <dgm:cxn modelId="{A78EEBF9-38B6-4266-84FD-9ED037C5F586}" srcId="{44259DAA-FC57-491E-A332-B6CBACA09987}" destId="{131BA5CC-AA15-40A1-9D39-81717247FBB1}" srcOrd="1" destOrd="0" parTransId="{3989660B-BA51-4D81-B5B9-96219F022E3F}" sibTransId="{350D5B9D-5E15-4B48-83CF-DDEA48133393}"/>
    <dgm:cxn modelId="{78BE0C5D-70D7-40BF-86F0-E84B8D635143}" type="presOf" srcId="{EB6481C3-258D-4A1C-928F-9E3535F81E68}" destId="{31225DB8-E4A7-485C-A629-C910264C654C}" srcOrd="0" destOrd="0" presId="urn:microsoft.com/office/officeart/2005/8/layout/hierarchy1"/>
    <dgm:cxn modelId="{DDC49BFA-15B2-44B1-B1C0-379AA395E979}" type="presOf" srcId="{3989660B-BA51-4D81-B5B9-96219F022E3F}" destId="{C7F93943-3B73-4CA1-98D5-992854B4C5F6}" srcOrd="0" destOrd="0" presId="urn:microsoft.com/office/officeart/2005/8/layout/hierarchy1"/>
    <dgm:cxn modelId="{EEC41ADF-5803-4168-B367-E88B5573288C}" type="presOf" srcId="{16A62CA7-B8FB-4D64-9F51-E912447502EB}" destId="{66E725CC-A92D-4A25-90C8-307077ECD65C}" srcOrd="0" destOrd="0" presId="urn:microsoft.com/office/officeart/2005/8/layout/hierarchy1"/>
    <dgm:cxn modelId="{1D097016-304C-46FC-A3AA-27BCDB2D9BC4}" srcId="{CD7AA423-16C9-4894-9038-D6D5BD2600F3}" destId="{EB6481C3-258D-4A1C-928F-9E3535F81E68}" srcOrd="0" destOrd="0" parTransId="{422DF365-CA4A-4A8D-AF72-14866248DF69}" sibTransId="{82F9F58F-62B2-4AB7-94F7-61210126D5D5}"/>
    <dgm:cxn modelId="{B00B0CDD-D7B2-41C3-AC41-2575E5299BFE}" type="presOf" srcId="{5EAB9628-B0EA-4080-85F4-0C1CDFA6B682}" destId="{D7F87C66-24C4-4E8D-9D02-9AFD39826AF9}" srcOrd="0" destOrd="0" presId="urn:microsoft.com/office/officeart/2005/8/layout/hierarchy1"/>
    <dgm:cxn modelId="{8A3AAD47-825E-455E-8617-D5E14F898176}" type="presOf" srcId="{CABBE083-AA46-486F-AFE7-03EB9AB40257}" destId="{28D22BB7-69A2-4A25-94F5-56962C005043}" srcOrd="0" destOrd="0" presId="urn:microsoft.com/office/officeart/2005/8/layout/hierarchy1"/>
    <dgm:cxn modelId="{B99CF889-AA19-4674-B3FB-7F077F5CAF08}" type="presOf" srcId="{E11511F3-DED1-483A-B4BC-6D42F0EEBE7A}" destId="{2FE67034-0999-409F-A38D-9036B2FFBFD9}" srcOrd="0" destOrd="0" presId="urn:microsoft.com/office/officeart/2005/8/layout/hierarchy1"/>
    <dgm:cxn modelId="{9E74EF2F-5F97-42DE-8F71-409E97EDD2CC}" srcId="{131BA5CC-AA15-40A1-9D39-81717247FBB1}" destId="{BE841B43-1A23-4B5F-A86B-A8C9FA5C7F93}" srcOrd="1" destOrd="0" parTransId="{D3C06882-F661-4C66-9B7E-C7B8B0C0421D}" sibTransId="{A5C903AC-00FC-499D-B1B9-1077B7FCF5EB}"/>
    <dgm:cxn modelId="{B81591C2-1FAD-4D0B-A5C9-7D704463C0F7}" type="presOf" srcId="{7831E60F-2F91-402E-BE70-A7FE4BD7385C}" destId="{41913EC1-6FFB-4B67-A604-B3F775874E62}" srcOrd="0" destOrd="0" presId="urn:microsoft.com/office/officeart/2005/8/layout/hierarchy1"/>
    <dgm:cxn modelId="{4788828D-A9C7-46AB-B8DA-8188794EB934}" type="presOf" srcId="{422DF365-CA4A-4A8D-AF72-14866248DF69}" destId="{3F3905CB-94F1-4E4B-AC83-5B4CE1553C51}" srcOrd="0" destOrd="0" presId="urn:microsoft.com/office/officeart/2005/8/layout/hierarchy1"/>
    <dgm:cxn modelId="{BD9BE76C-8F07-4158-82DF-13DC474AA6BF}" srcId="{CD7AA423-16C9-4894-9038-D6D5BD2600F3}" destId="{CABBE083-AA46-486F-AFE7-03EB9AB40257}" srcOrd="1" destOrd="0" parTransId="{4EB5A39B-CE5D-4E8A-8112-4907FDFA21E8}" sibTransId="{9A16080A-9567-480C-A5DB-9B11AA05C5E7}"/>
    <dgm:cxn modelId="{3F706697-6237-497C-BE83-9D9C7E1179EC}" srcId="{5EAB9628-B0EA-4080-85F4-0C1CDFA6B682}" destId="{44259DAA-FC57-491E-A332-B6CBACA09987}" srcOrd="0" destOrd="0" parTransId="{FF624326-2B26-456D-8D06-3B9733CCF1C0}" sibTransId="{E635AD23-CB14-4AB6-B7F5-6D16ED97FA7C}"/>
    <dgm:cxn modelId="{AE976C9F-4C34-44C1-8A85-360643532A58}" type="presOf" srcId="{131BA5CC-AA15-40A1-9D39-81717247FBB1}" destId="{376FEF92-9CCD-45D9-B49A-5839972D78B9}" srcOrd="0" destOrd="0" presId="urn:microsoft.com/office/officeart/2005/8/layout/hierarchy1"/>
    <dgm:cxn modelId="{A546CEE8-A1F6-4193-9BD8-FCAF158C28BF}" type="presOf" srcId="{D3C06882-F661-4C66-9B7E-C7B8B0C0421D}" destId="{B88AFFBD-12A8-4B5B-83BC-566C76DBF402}" srcOrd="0" destOrd="0" presId="urn:microsoft.com/office/officeart/2005/8/layout/hierarchy1"/>
    <dgm:cxn modelId="{EC2B3946-5C06-4455-ABC1-789C2941819C}" srcId="{131BA5CC-AA15-40A1-9D39-81717247FBB1}" destId="{7831E60F-2F91-402E-BE70-A7FE4BD7385C}" srcOrd="0" destOrd="0" parTransId="{16A62CA7-B8FB-4D64-9F51-E912447502EB}" sibTransId="{7B48294B-8807-4097-84DA-06F2E271FDF7}"/>
    <dgm:cxn modelId="{218AD911-65B2-4F18-AA5A-D26C05D3E2C8}" type="presOf" srcId="{4EB5A39B-CE5D-4E8A-8112-4907FDFA21E8}" destId="{312DCB36-76EC-4645-898A-4F3DCDE003E1}" srcOrd="0" destOrd="0" presId="urn:microsoft.com/office/officeart/2005/8/layout/hierarchy1"/>
    <dgm:cxn modelId="{C0983A75-295E-458D-BC0B-79EA7D7FC5A8}" type="presParOf" srcId="{D7F87C66-24C4-4E8D-9D02-9AFD39826AF9}" destId="{D1B3E142-1C10-4CE1-A55A-17005E4696D4}" srcOrd="0" destOrd="0" presId="urn:microsoft.com/office/officeart/2005/8/layout/hierarchy1"/>
    <dgm:cxn modelId="{C7D45EEA-68E4-475B-B9D3-5B25365B5049}" type="presParOf" srcId="{D1B3E142-1C10-4CE1-A55A-17005E4696D4}" destId="{0687BB72-C9F4-4984-9A76-25B7BD794417}" srcOrd="0" destOrd="0" presId="urn:microsoft.com/office/officeart/2005/8/layout/hierarchy1"/>
    <dgm:cxn modelId="{4D272AE4-C894-484F-A6F4-76A6FED9DF3C}" type="presParOf" srcId="{0687BB72-C9F4-4984-9A76-25B7BD794417}" destId="{9C69ADC4-FF85-46E4-B63E-D6685115B05C}" srcOrd="0" destOrd="0" presId="urn:microsoft.com/office/officeart/2005/8/layout/hierarchy1"/>
    <dgm:cxn modelId="{F3F343AC-D112-496C-AD73-E390AE1C3944}" type="presParOf" srcId="{0687BB72-C9F4-4984-9A76-25B7BD794417}" destId="{8E39D7F1-055E-4E8E-8A1D-678A3A937039}" srcOrd="1" destOrd="0" presId="urn:microsoft.com/office/officeart/2005/8/layout/hierarchy1"/>
    <dgm:cxn modelId="{5FC70EA1-C29A-42C7-80EE-A082F8A2EB38}" type="presParOf" srcId="{D1B3E142-1C10-4CE1-A55A-17005E4696D4}" destId="{E886C003-7DA1-4678-B8DC-B41FD16BF9F0}" srcOrd="1" destOrd="0" presId="urn:microsoft.com/office/officeart/2005/8/layout/hierarchy1"/>
    <dgm:cxn modelId="{A5D3CBCA-A32D-445C-90A7-ABE2BE594FDD}" type="presParOf" srcId="{E886C003-7DA1-4678-B8DC-B41FD16BF9F0}" destId="{2FE67034-0999-409F-A38D-9036B2FFBFD9}" srcOrd="0" destOrd="0" presId="urn:microsoft.com/office/officeart/2005/8/layout/hierarchy1"/>
    <dgm:cxn modelId="{DF180F69-4472-40BA-9830-23ABE3228996}" type="presParOf" srcId="{E886C003-7DA1-4678-B8DC-B41FD16BF9F0}" destId="{0D2AFC25-A312-49D1-B3FD-2D564BE898B4}" srcOrd="1" destOrd="0" presId="urn:microsoft.com/office/officeart/2005/8/layout/hierarchy1"/>
    <dgm:cxn modelId="{FB388F33-7B90-4D8C-9AA2-1E3576B359CE}" type="presParOf" srcId="{0D2AFC25-A312-49D1-B3FD-2D564BE898B4}" destId="{E1AE5230-D4E4-4DD4-A582-B53A0E85DC7F}" srcOrd="0" destOrd="0" presId="urn:microsoft.com/office/officeart/2005/8/layout/hierarchy1"/>
    <dgm:cxn modelId="{EEC641FF-918D-4539-BA9A-65EE7E927739}" type="presParOf" srcId="{E1AE5230-D4E4-4DD4-A582-B53A0E85DC7F}" destId="{44874211-4B8B-4FC8-A83A-F2363454F1C4}" srcOrd="0" destOrd="0" presId="urn:microsoft.com/office/officeart/2005/8/layout/hierarchy1"/>
    <dgm:cxn modelId="{C79CBC52-D04C-4F91-BC52-BF85BCD1E487}" type="presParOf" srcId="{E1AE5230-D4E4-4DD4-A582-B53A0E85DC7F}" destId="{4619E042-7CBB-4A9C-8DB0-8351D4D5277A}" srcOrd="1" destOrd="0" presId="urn:microsoft.com/office/officeart/2005/8/layout/hierarchy1"/>
    <dgm:cxn modelId="{4A932224-0027-4755-A8BA-D96FED72D685}" type="presParOf" srcId="{0D2AFC25-A312-49D1-B3FD-2D564BE898B4}" destId="{8BACB310-321A-420A-A8BA-05396E5528E1}" srcOrd="1" destOrd="0" presId="urn:microsoft.com/office/officeart/2005/8/layout/hierarchy1"/>
    <dgm:cxn modelId="{CCDE419B-F8CA-42BA-9828-418A82614AA6}" type="presParOf" srcId="{8BACB310-321A-420A-A8BA-05396E5528E1}" destId="{3F3905CB-94F1-4E4B-AC83-5B4CE1553C51}" srcOrd="0" destOrd="0" presId="urn:microsoft.com/office/officeart/2005/8/layout/hierarchy1"/>
    <dgm:cxn modelId="{210DDC6F-031C-41B8-B22B-538EC7C9AE1A}" type="presParOf" srcId="{8BACB310-321A-420A-A8BA-05396E5528E1}" destId="{659FF6F8-BA3D-41C2-AE7A-36D0415742A5}" srcOrd="1" destOrd="0" presId="urn:microsoft.com/office/officeart/2005/8/layout/hierarchy1"/>
    <dgm:cxn modelId="{2527FD0E-E8CA-4BB1-9DD3-0EB675E9F652}" type="presParOf" srcId="{659FF6F8-BA3D-41C2-AE7A-36D0415742A5}" destId="{A3B9A187-5890-4DCA-A5ED-BB3D3FACE6B4}" srcOrd="0" destOrd="0" presId="urn:microsoft.com/office/officeart/2005/8/layout/hierarchy1"/>
    <dgm:cxn modelId="{8483F54D-5251-4462-90E9-8E0AD9397320}" type="presParOf" srcId="{A3B9A187-5890-4DCA-A5ED-BB3D3FACE6B4}" destId="{CDC70B43-81C3-4C60-95BB-942E0C825008}" srcOrd="0" destOrd="0" presId="urn:microsoft.com/office/officeart/2005/8/layout/hierarchy1"/>
    <dgm:cxn modelId="{999EE3DC-9F78-4A0E-A3DE-88A075FAA60B}" type="presParOf" srcId="{A3B9A187-5890-4DCA-A5ED-BB3D3FACE6B4}" destId="{31225DB8-E4A7-485C-A629-C910264C654C}" srcOrd="1" destOrd="0" presId="urn:microsoft.com/office/officeart/2005/8/layout/hierarchy1"/>
    <dgm:cxn modelId="{67B625AE-B7C5-488D-BADE-9BF9ECA7C50B}" type="presParOf" srcId="{659FF6F8-BA3D-41C2-AE7A-36D0415742A5}" destId="{788E2241-339C-4B3C-853B-ABA241D00078}" srcOrd="1" destOrd="0" presId="urn:microsoft.com/office/officeart/2005/8/layout/hierarchy1"/>
    <dgm:cxn modelId="{A48899B2-76CF-4BBF-95D9-30D02C01F6CB}" type="presParOf" srcId="{8BACB310-321A-420A-A8BA-05396E5528E1}" destId="{312DCB36-76EC-4645-898A-4F3DCDE003E1}" srcOrd="2" destOrd="0" presId="urn:microsoft.com/office/officeart/2005/8/layout/hierarchy1"/>
    <dgm:cxn modelId="{06BC3843-8A5A-4FF7-A924-ACEF3CC6E1DC}" type="presParOf" srcId="{8BACB310-321A-420A-A8BA-05396E5528E1}" destId="{1F819398-9672-4231-A182-BFCDD3E5440F}" srcOrd="3" destOrd="0" presId="urn:microsoft.com/office/officeart/2005/8/layout/hierarchy1"/>
    <dgm:cxn modelId="{630335DB-2333-4D45-B2D7-E7F338A165F3}" type="presParOf" srcId="{1F819398-9672-4231-A182-BFCDD3E5440F}" destId="{149685A4-41C5-4FA9-A43C-FEC68D48E0F0}" srcOrd="0" destOrd="0" presId="urn:microsoft.com/office/officeart/2005/8/layout/hierarchy1"/>
    <dgm:cxn modelId="{495F034E-BFB3-4BA0-9300-3712074EF5D3}" type="presParOf" srcId="{149685A4-41C5-4FA9-A43C-FEC68D48E0F0}" destId="{5D836CB9-C977-4973-8156-901E70EBEE2D}" srcOrd="0" destOrd="0" presId="urn:microsoft.com/office/officeart/2005/8/layout/hierarchy1"/>
    <dgm:cxn modelId="{EE0D3942-8861-41E2-AD9D-420FAB18CFD7}" type="presParOf" srcId="{149685A4-41C5-4FA9-A43C-FEC68D48E0F0}" destId="{28D22BB7-69A2-4A25-94F5-56962C005043}" srcOrd="1" destOrd="0" presId="urn:microsoft.com/office/officeart/2005/8/layout/hierarchy1"/>
    <dgm:cxn modelId="{6AD0D2EA-B9F1-4DA6-BD1D-77ED328898C3}" type="presParOf" srcId="{1F819398-9672-4231-A182-BFCDD3E5440F}" destId="{2B62E34D-864C-461B-89A1-91BB8E3D1865}" srcOrd="1" destOrd="0" presId="urn:microsoft.com/office/officeart/2005/8/layout/hierarchy1"/>
    <dgm:cxn modelId="{1D0AAE5D-54ED-42E7-A9CD-7EA298804D1D}" type="presParOf" srcId="{E886C003-7DA1-4678-B8DC-B41FD16BF9F0}" destId="{C7F93943-3B73-4CA1-98D5-992854B4C5F6}" srcOrd="2" destOrd="0" presId="urn:microsoft.com/office/officeart/2005/8/layout/hierarchy1"/>
    <dgm:cxn modelId="{8EA5E99B-C79F-4E4C-96E5-D8CBD11B9BD9}" type="presParOf" srcId="{E886C003-7DA1-4678-B8DC-B41FD16BF9F0}" destId="{B9C3CCD4-0DB6-4B1D-A060-3C40947042CA}" srcOrd="3" destOrd="0" presId="urn:microsoft.com/office/officeart/2005/8/layout/hierarchy1"/>
    <dgm:cxn modelId="{C0FBBDDD-9509-4749-A424-B5E9C7C79637}" type="presParOf" srcId="{B9C3CCD4-0DB6-4B1D-A060-3C40947042CA}" destId="{62003966-0CC2-4BCA-9C4B-D1D912664F5C}" srcOrd="0" destOrd="0" presId="urn:microsoft.com/office/officeart/2005/8/layout/hierarchy1"/>
    <dgm:cxn modelId="{8C458311-0D33-45B7-9A9B-16B9E4F95732}" type="presParOf" srcId="{62003966-0CC2-4BCA-9C4B-D1D912664F5C}" destId="{FFF94DF5-656E-44FB-939B-759D284E6F32}" srcOrd="0" destOrd="0" presId="urn:microsoft.com/office/officeart/2005/8/layout/hierarchy1"/>
    <dgm:cxn modelId="{506887F4-DB4C-4524-8C71-ADD0C3F274F6}" type="presParOf" srcId="{62003966-0CC2-4BCA-9C4B-D1D912664F5C}" destId="{376FEF92-9CCD-45D9-B49A-5839972D78B9}" srcOrd="1" destOrd="0" presId="urn:microsoft.com/office/officeart/2005/8/layout/hierarchy1"/>
    <dgm:cxn modelId="{2C5E7F17-98F8-46FC-A350-85E5A5881F96}" type="presParOf" srcId="{B9C3CCD4-0DB6-4B1D-A060-3C40947042CA}" destId="{13B6C3D7-AD5B-499B-84C9-DA3010BE6CD8}" srcOrd="1" destOrd="0" presId="urn:microsoft.com/office/officeart/2005/8/layout/hierarchy1"/>
    <dgm:cxn modelId="{C00FDCCE-0884-496B-AEE6-00EF2BB327DF}" type="presParOf" srcId="{13B6C3D7-AD5B-499B-84C9-DA3010BE6CD8}" destId="{66E725CC-A92D-4A25-90C8-307077ECD65C}" srcOrd="0" destOrd="0" presId="urn:microsoft.com/office/officeart/2005/8/layout/hierarchy1"/>
    <dgm:cxn modelId="{47326207-C1F2-407D-BFA6-FAA41F12A95D}" type="presParOf" srcId="{13B6C3D7-AD5B-499B-84C9-DA3010BE6CD8}" destId="{20047A73-02DE-4386-9797-BBD5FD0B13A6}" srcOrd="1" destOrd="0" presId="urn:microsoft.com/office/officeart/2005/8/layout/hierarchy1"/>
    <dgm:cxn modelId="{847F632C-0474-4C8A-87B8-B279EB6CEE25}" type="presParOf" srcId="{20047A73-02DE-4386-9797-BBD5FD0B13A6}" destId="{B7009AF7-8136-4243-A306-A94582F6B5C5}" srcOrd="0" destOrd="0" presId="urn:microsoft.com/office/officeart/2005/8/layout/hierarchy1"/>
    <dgm:cxn modelId="{C95C9745-7A06-4940-91A9-478A17467712}" type="presParOf" srcId="{B7009AF7-8136-4243-A306-A94582F6B5C5}" destId="{B2D0BC03-4CA1-4164-A1BE-DA5589425988}" srcOrd="0" destOrd="0" presId="urn:microsoft.com/office/officeart/2005/8/layout/hierarchy1"/>
    <dgm:cxn modelId="{558BEC9A-D13E-4E4E-9298-64177F9CECB9}" type="presParOf" srcId="{B7009AF7-8136-4243-A306-A94582F6B5C5}" destId="{41913EC1-6FFB-4B67-A604-B3F775874E62}" srcOrd="1" destOrd="0" presId="urn:microsoft.com/office/officeart/2005/8/layout/hierarchy1"/>
    <dgm:cxn modelId="{01DE4AEF-8EF6-4154-AED1-205639CBBC14}" type="presParOf" srcId="{20047A73-02DE-4386-9797-BBD5FD0B13A6}" destId="{BF70C00A-E203-40AA-B757-4D4D33D392C7}" srcOrd="1" destOrd="0" presId="urn:microsoft.com/office/officeart/2005/8/layout/hierarchy1"/>
    <dgm:cxn modelId="{65C8B371-EDDE-49ED-93EA-58954783AFA1}" type="presParOf" srcId="{13B6C3D7-AD5B-499B-84C9-DA3010BE6CD8}" destId="{B88AFFBD-12A8-4B5B-83BC-566C76DBF402}" srcOrd="2" destOrd="0" presId="urn:microsoft.com/office/officeart/2005/8/layout/hierarchy1"/>
    <dgm:cxn modelId="{9A88F6FE-DD62-4947-A1DD-EEFE90E0B9C1}" type="presParOf" srcId="{13B6C3D7-AD5B-499B-84C9-DA3010BE6CD8}" destId="{816A0306-99E3-4437-BD9B-4B7E9E9CF20C}" srcOrd="3" destOrd="0" presId="urn:microsoft.com/office/officeart/2005/8/layout/hierarchy1"/>
    <dgm:cxn modelId="{FDC522C4-C74F-4760-A05F-874C76F10ED9}" type="presParOf" srcId="{816A0306-99E3-4437-BD9B-4B7E9E9CF20C}" destId="{473C494D-8961-400D-97DC-A29BF9CCE5AA}" srcOrd="0" destOrd="0" presId="urn:microsoft.com/office/officeart/2005/8/layout/hierarchy1"/>
    <dgm:cxn modelId="{CC42149E-7930-44BA-B02F-968C731E230C}" type="presParOf" srcId="{473C494D-8961-400D-97DC-A29BF9CCE5AA}" destId="{563B8A26-2CF4-453E-8A20-140D0FAE0F7B}" srcOrd="0" destOrd="0" presId="urn:microsoft.com/office/officeart/2005/8/layout/hierarchy1"/>
    <dgm:cxn modelId="{D033F962-EAFF-4E60-8F9A-E1ED8D4AA383}" type="presParOf" srcId="{473C494D-8961-400D-97DC-A29BF9CCE5AA}" destId="{A5CB4401-AAA5-4DFD-B4D0-2841A8158704}" srcOrd="1" destOrd="0" presId="urn:microsoft.com/office/officeart/2005/8/layout/hierarchy1"/>
    <dgm:cxn modelId="{59EB1E04-AC1B-496F-9A7B-C315A9FA38CF}" type="presParOf" srcId="{816A0306-99E3-4437-BD9B-4B7E9E9CF20C}" destId="{A1CA4FA5-F133-4050-81E2-664E10B6272D}" srcOrd="1" destOrd="0" presId="urn:microsoft.com/office/officeart/2005/8/layout/hierarchy1"/>
    <dgm:cxn modelId="{8C334528-D80B-4361-A214-D6FF592D33BD}" type="presParOf" srcId="{13B6C3D7-AD5B-499B-84C9-DA3010BE6CD8}" destId="{25612CCC-133C-439C-BCAD-D2EB2503D7B5}" srcOrd="4" destOrd="0" presId="urn:microsoft.com/office/officeart/2005/8/layout/hierarchy1"/>
    <dgm:cxn modelId="{8E821732-2CF1-4B80-BF2D-E1543B434938}" type="presParOf" srcId="{13B6C3D7-AD5B-499B-84C9-DA3010BE6CD8}" destId="{EF26B9BC-152D-4465-BDCA-A1A16C21B343}" srcOrd="5" destOrd="0" presId="urn:microsoft.com/office/officeart/2005/8/layout/hierarchy1"/>
    <dgm:cxn modelId="{86E5D34D-7D94-4199-A40C-D5F585F268FF}" type="presParOf" srcId="{EF26B9BC-152D-4465-BDCA-A1A16C21B343}" destId="{256DAD4E-A44C-41B5-83B8-7ED1D2FD0052}" srcOrd="0" destOrd="0" presId="urn:microsoft.com/office/officeart/2005/8/layout/hierarchy1"/>
    <dgm:cxn modelId="{95237257-B9B1-40ED-96D6-9DA0FA573BF5}" type="presParOf" srcId="{256DAD4E-A44C-41B5-83B8-7ED1D2FD0052}" destId="{1BDF000A-3E9C-40EC-A609-5C3DEE142796}" srcOrd="0" destOrd="0" presId="urn:microsoft.com/office/officeart/2005/8/layout/hierarchy1"/>
    <dgm:cxn modelId="{FD408780-D6A3-4AB2-A3F4-161C712C3528}" type="presParOf" srcId="{256DAD4E-A44C-41B5-83B8-7ED1D2FD0052}" destId="{C71CFAE2-4BBB-4067-BC0F-E93D560447A7}" srcOrd="1" destOrd="0" presId="urn:microsoft.com/office/officeart/2005/8/layout/hierarchy1"/>
    <dgm:cxn modelId="{BD04EEA5-D38D-439D-8903-D0C4C838492D}" type="presParOf" srcId="{EF26B9BC-152D-4465-BDCA-A1A16C21B343}" destId="{239D481C-D42F-451B-A997-9B3C04D82599}"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12CCC-133C-439C-BCAD-D2EB2503D7B5}">
      <dsp:nvSpPr>
        <dsp:cNvPr id="0" name=""/>
        <dsp:cNvSpPr/>
      </dsp:nvSpPr>
      <dsp:spPr>
        <a:xfrm>
          <a:off x="6654699" y="1424577"/>
          <a:ext cx="1645302" cy="788491"/>
        </a:xfrm>
        <a:custGeom>
          <a:avLst/>
          <a:gdLst/>
          <a:ahLst/>
          <a:cxnLst/>
          <a:rect l="0" t="0" r="0" b="0"/>
          <a:pathLst>
            <a:path>
              <a:moveTo>
                <a:pt x="0" y="0"/>
              </a:moveTo>
              <a:lnTo>
                <a:pt x="0" y="714652"/>
              </a:lnTo>
              <a:lnTo>
                <a:pt x="1702717" y="714652"/>
              </a:lnTo>
              <a:lnTo>
                <a:pt x="1702717" y="85867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88AFFBD-12A8-4B5B-83BC-566C76DBF402}">
      <dsp:nvSpPr>
        <dsp:cNvPr id="0" name=""/>
        <dsp:cNvSpPr/>
      </dsp:nvSpPr>
      <dsp:spPr>
        <a:xfrm>
          <a:off x="6409035" y="1424577"/>
          <a:ext cx="245664" cy="778674"/>
        </a:xfrm>
        <a:custGeom>
          <a:avLst/>
          <a:gdLst/>
          <a:ahLst/>
          <a:cxnLst/>
          <a:rect l="0" t="0" r="0" b="0"/>
          <a:pathLst>
            <a:path>
              <a:moveTo>
                <a:pt x="241008" y="0"/>
              </a:moveTo>
              <a:lnTo>
                <a:pt x="241008" y="714761"/>
              </a:lnTo>
              <a:lnTo>
                <a:pt x="0" y="714761"/>
              </a:lnTo>
              <a:lnTo>
                <a:pt x="0" y="85878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6E725CC-A92D-4A25-90C8-307077ECD65C}">
      <dsp:nvSpPr>
        <dsp:cNvPr id="0" name=""/>
        <dsp:cNvSpPr/>
      </dsp:nvSpPr>
      <dsp:spPr>
        <a:xfrm>
          <a:off x="4591505" y="1424577"/>
          <a:ext cx="2063194" cy="731905"/>
        </a:xfrm>
        <a:custGeom>
          <a:avLst/>
          <a:gdLst/>
          <a:ahLst/>
          <a:cxnLst/>
          <a:rect l="0" t="0" r="0" b="0"/>
          <a:pathLst>
            <a:path>
              <a:moveTo>
                <a:pt x="2179495" y="0"/>
              </a:moveTo>
              <a:lnTo>
                <a:pt x="2179495" y="714652"/>
              </a:lnTo>
              <a:lnTo>
                <a:pt x="0" y="714652"/>
              </a:lnTo>
              <a:lnTo>
                <a:pt x="0" y="85867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7F93943-3B73-4CA1-98D5-992854B4C5F6}">
      <dsp:nvSpPr>
        <dsp:cNvPr id="0" name=""/>
        <dsp:cNvSpPr/>
      </dsp:nvSpPr>
      <dsp:spPr>
        <a:xfrm>
          <a:off x="4455577" y="527971"/>
          <a:ext cx="2199122" cy="386325"/>
        </a:xfrm>
        <a:custGeom>
          <a:avLst/>
          <a:gdLst/>
          <a:ahLst/>
          <a:cxnLst/>
          <a:rect l="0" t="0" r="0" b="0"/>
          <a:pathLst>
            <a:path>
              <a:moveTo>
                <a:pt x="0" y="0"/>
              </a:moveTo>
              <a:lnTo>
                <a:pt x="0" y="276688"/>
              </a:lnTo>
              <a:lnTo>
                <a:pt x="2192979" y="276688"/>
              </a:lnTo>
              <a:lnTo>
                <a:pt x="2192979" y="4207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2DCB36-76EC-4645-898A-4F3DCDE003E1}">
      <dsp:nvSpPr>
        <dsp:cNvPr id="0" name=""/>
        <dsp:cNvSpPr/>
      </dsp:nvSpPr>
      <dsp:spPr>
        <a:xfrm>
          <a:off x="1832253" y="1350041"/>
          <a:ext cx="984664" cy="778801"/>
        </a:xfrm>
        <a:custGeom>
          <a:avLst/>
          <a:gdLst/>
          <a:ahLst/>
          <a:cxnLst/>
          <a:rect l="0" t="0" r="0" b="0"/>
          <a:pathLst>
            <a:path>
              <a:moveTo>
                <a:pt x="0" y="0"/>
              </a:moveTo>
              <a:lnTo>
                <a:pt x="0" y="704099"/>
              </a:lnTo>
              <a:lnTo>
                <a:pt x="967968" y="704099"/>
              </a:lnTo>
              <a:lnTo>
                <a:pt x="967968" y="84812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F3905CB-94F1-4E4B-AC83-5B4CE1553C51}">
      <dsp:nvSpPr>
        <dsp:cNvPr id="0" name=""/>
        <dsp:cNvSpPr/>
      </dsp:nvSpPr>
      <dsp:spPr>
        <a:xfrm>
          <a:off x="834598" y="1350041"/>
          <a:ext cx="997655" cy="870025"/>
        </a:xfrm>
        <a:custGeom>
          <a:avLst/>
          <a:gdLst/>
          <a:ahLst/>
          <a:cxnLst/>
          <a:rect l="0" t="0" r="0" b="0"/>
          <a:pathLst>
            <a:path>
              <a:moveTo>
                <a:pt x="876055" y="0"/>
              </a:moveTo>
              <a:lnTo>
                <a:pt x="876055" y="803444"/>
              </a:lnTo>
              <a:lnTo>
                <a:pt x="0" y="803444"/>
              </a:lnTo>
              <a:lnTo>
                <a:pt x="0" y="9474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FE67034-0999-409F-A38D-9036B2FFBFD9}">
      <dsp:nvSpPr>
        <dsp:cNvPr id="0" name=""/>
        <dsp:cNvSpPr/>
      </dsp:nvSpPr>
      <dsp:spPr>
        <a:xfrm>
          <a:off x="1832253" y="527971"/>
          <a:ext cx="2623323" cy="386325"/>
        </a:xfrm>
        <a:custGeom>
          <a:avLst/>
          <a:gdLst/>
          <a:ahLst/>
          <a:cxnLst/>
          <a:rect l="0" t="0" r="0" b="0"/>
          <a:pathLst>
            <a:path>
              <a:moveTo>
                <a:pt x="2654940" y="0"/>
              </a:moveTo>
              <a:lnTo>
                <a:pt x="2654940" y="276688"/>
              </a:lnTo>
              <a:lnTo>
                <a:pt x="0" y="276688"/>
              </a:lnTo>
              <a:lnTo>
                <a:pt x="0" y="42071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C69ADC4-FF85-46E4-B63E-D6685115B05C}">
      <dsp:nvSpPr>
        <dsp:cNvPr id="0" name=""/>
        <dsp:cNvSpPr/>
      </dsp:nvSpPr>
      <dsp:spPr>
        <a:xfrm>
          <a:off x="3389847" y="130836"/>
          <a:ext cx="2131459" cy="397135"/>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E39D7F1-055E-4E8E-8A1D-678A3A937039}">
      <dsp:nvSpPr>
        <dsp:cNvPr id="0" name=""/>
        <dsp:cNvSpPr/>
      </dsp:nvSpPr>
      <dsp:spPr>
        <a:xfrm>
          <a:off x="3548471" y="281528"/>
          <a:ext cx="2131459" cy="397135"/>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Mixed-method</a:t>
          </a:r>
          <a:endParaRPr lang="en-GB" sz="1700" b="1" kern="1200" dirty="0">
            <a:solidFill>
              <a:sysClr val="windowText" lastClr="000000">
                <a:hueOff val="0"/>
                <a:satOff val="0"/>
                <a:lumOff val="0"/>
                <a:alphaOff val="0"/>
              </a:sysClr>
            </a:solidFill>
            <a:latin typeface="Calibri"/>
            <a:ea typeface="+mn-ea"/>
            <a:cs typeface="+mn-cs"/>
          </a:endParaRPr>
        </a:p>
      </dsp:txBody>
      <dsp:txXfrm>
        <a:off x="3560103" y="293160"/>
        <a:ext cx="2108195" cy="373871"/>
      </dsp:txXfrm>
    </dsp:sp>
    <dsp:sp modelId="{44874211-4B8B-4FC8-A83A-F2363454F1C4}">
      <dsp:nvSpPr>
        <dsp:cNvPr id="0" name=""/>
        <dsp:cNvSpPr/>
      </dsp:nvSpPr>
      <dsp:spPr>
        <a:xfrm>
          <a:off x="797246" y="914296"/>
          <a:ext cx="2070015" cy="435744"/>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19E042-7CBB-4A9C-8DB0-8351D4D5277A}">
      <dsp:nvSpPr>
        <dsp:cNvPr id="0" name=""/>
        <dsp:cNvSpPr/>
      </dsp:nvSpPr>
      <dsp:spPr>
        <a:xfrm>
          <a:off x="955870" y="1064989"/>
          <a:ext cx="2070015" cy="435744"/>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Institutional - UCLan</a:t>
          </a:r>
          <a:endParaRPr lang="en-GB" sz="1700" b="1" kern="1200" dirty="0">
            <a:solidFill>
              <a:sysClr val="windowText" lastClr="000000">
                <a:hueOff val="0"/>
                <a:satOff val="0"/>
                <a:lumOff val="0"/>
                <a:alphaOff val="0"/>
              </a:sysClr>
            </a:solidFill>
            <a:latin typeface="Calibri"/>
            <a:ea typeface="+mn-ea"/>
            <a:cs typeface="+mn-cs"/>
          </a:endParaRPr>
        </a:p>
      </dsp:txBody>
      <dsp:txXfrm>
        <a:off x="968633" y="1077752"/>
        <a:ext cx="2044489" cy="410218"/>
      </dsp:txXfrm>
    </dsp:sp>
    <dsp:sp modelId="{CDC70B43-81C3-4C60-95BB-942E0C825008}">
      <dsp:nvSpPr>
        <dsp:cNvPr id="0" name=""/>
        <dsp:cNvSpPr/>
      </dsp:nvSpPr>
      <dsp:spPr>
        <a:xfrm>
          <a:off x="51200" y="2220067"/>
          <a:ext cx="1566794" cy="1882649"/>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1225DB8-E4A7-485C-A629-C910264C654C}">
      <dsp:nvSpPr>
        <dsp:cNvPr id="0" name=""/>
        <dsp:cNvSpPr/>
      </dsp:nvSpPr>
      <dsp:spPr>
        <a:xfrm>
          <a:off x="209824" y="2370760"/>
          <a:ext cx="1566794" cy="1882649"/>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ysClr val="windowText" lastClr="000000"/>
              </a:solidFill>
              <a:latin typeface="Calibri"/>
              <a:ea typeface="+mn-ea"/>
              <a:cs typeface="+mn-cs"/>
            </a:rPr>
            <a:t>Surveys:</a:t>
          </a:r>
        </a:p>
        <a:p>
          <a:pPr lvl="0" algn="l" defTabSz="711200">
            <a:lnSpc>
              <a:spcPct val="90000"/>
            </a:lnSpc>
            <a:spcBef>
              <a:spcPct val="0"/>
            </a:spcBef>
            <a:spcAft>
              <a:spcPct val="35000"/>
            </a:spcAft>
          </a:pPr>
          <a:r>
            <a:rPr lang="en-GB" sz="1600" kern="1200" dirty="0" smtClean="0">
              <a:solidFill>
                <a:sysClr val="windowText" lastClr="000000">
                  <a:hueOff val="0"/>
                  <a:satOff val="0"/>
                  <a:lumOff val="0"/>
                  <a:alphaOff val="0"/>
                </a:sysClr>
              </a:solidFill>
              <a:latin typeface="Calibri"/>
              <a:ea typeface="+mn-ea"/>
              <a:cs typeface="+mn-cs"/>
            </a:rPr>
            <a:t>Undergraduates (566)</a:t>
          </a:r>
        </a:p>
        <a:p>
          <a:pPr lvl="0" algn="l" defTabSz="711200">
            <a:lnSpc>
              <a:spcPct val="90000"/>
            </a:lnSpc>
            <a:spcBef>
              <a:spcPct val="0"/>
            </a:spcBef>
            <a:spcAft>
              <a:spcPct val="35000"/>
            </a:spcAft>
          </a:pPr>
          <a:r>
            <a:rPr lang="en-GB" sz="1600" kern="1200" dirty="0" smtClean="0">
              <a:solidFill>
                <a:sysClr val="windowText" lastClr="000000">
                  <a:hueOff val="0"/>
                  <a:satOff val="0"/>
                  <a:lumOff val="0"/>
                  <a:alphaOff val="0"/>
                </a:sysClr>
              </a:solidFill>
              <a:latin typeface="Calibri"/>
              <a:ea typeface="+mn-ea"/>
              <a:cs typeface="+mn-cs"/>
            </a:rPr>
            <a:t>Academics (122)</a:t>
          </a:r>
        </a:p>
        <a:p>
          <a:pPr lvl="0" algn="l" defTabSz="711200">
            <a:lnSpc>
              <a:spcPct val="90000"/>
            </a:lnSpc>
            <a:spcBef>
              <a:spcPct val="0"/>
            </a:spcBef>
            <a:spcAft>
              <a:spcPct val="35000"/>
            </a:spcAft>
          </a:pPr>
          <a:r>
            <a:rPr lang="en-GB" sz="1600" kern="1200" dirty="0" smtClean="0">
              <a:solidFill>
                <a:sysClr val="windowText" lastClr="000000">
                  <a:hueOff val="0"/>
                  <a:satOff val="0"/>
                  <a:lumOff val="0"/>
                  <a:alphaOff val="0"/>
                </a:sysClr>
              </a:solidFill>
              <a:latin typeface="Calibri"/>
              <a:ea typeface="+mn-ea"/>
              <a:cs typeface="+mn-cs"/>
            </a:rPr>
            <a:t>Employer (165)</a:t>
          </a:r>
        </a:p>
      </dsp:txBody>
      <dsp:txXfrm>
        <a:off x="255714" y="2416650"/>
        <a:ext cx="1475014" cy="1790869"/>
      </dsp:txXfrm>
    </dsp:sp>
    <dsp:sp modelId="{5D836CB9-C977-4973-8156-901E70EBEE2D}">
      <dsp:nvSpPr>
        <dsp:cNvPr id="0" name=""/>
        <dsp:cNvSpPr/>
      </dsp:nvSpPr>
      <dsp:spPr>
        <a:xfrm>
          <a:off x="1909903" y="2128842"/>
          <a:ext cx="1814029" cy="2145427"/>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8D22BB7-69A2-4A25-94F5-56962C005043}">
      <dsp:nvSpPr>
        <dsp:cNvPr id="0" name=""/>
        <dsp:cNvSpPr/>
      </dsp:nvSpPr>
      <dsp:spPr>
        <a:xfrm>
          <a:off x="2068527" y="2279535"/>
          <a:ext cx="1814029" cy="2145427"/>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solidFill>
                <a:sysClr val="windowText" lastClr="000000">
                  <a:hueOff val="0"/>
                  <a:satOff val="0"/>
                  <a:lumOff val="0"/>
                  <a:alphaOff val="0"/>
                </a:sysClr>
              </a:solidFill>
              <a:latin typeface="Calibri"/>
              <a:ea typeface="+mn-ea"/>
              <a:cs typeface="+mn-cs"/>
            </a:rPr>
            <a:t>Focus groups </a:t>
          </a:r>
        </a:p>
        <a:p>
          <a:pPr lvl="0" algn="l" defTabSz="711200">
            <a:lnSpc>
              <a:spcPct val="90000"/>
            </a:lnSpc>
            <a:spcBef>
              <a:spcPct val="0"/>
            </a:spcBef>
            <a:spcAft>
              <a:spcPct val="35000"/>
            </a:spcAft>
          </a:pPr>
          <a:r>
            <a:rPr lang="en-GB" sz="1600" b="0" kern="1200" dirty="0" smtClean="0">
              <a:solidFill>
                <a:sysClr val="windowText" lastClr="000000">
                  <a:hueOff val="0"/>
                  <a:satOff val="0"/>
                  <a:lumOff val="0"/>
                  <a:alphaOff val="0"/>
                </a:sysClr>
              </a:solidFill>
              <a:latin typeface="Calibri"/>
              <a:ea typeface="+mn-ea"/>
              <a:cs typeface="+mn-cs"/>
            </a:rPr>
            <a:t>29 undergraduates </a:t>
          </a:r>
        </a:p>
        <a:p>
          <a:pPr lvl="0" algn="l" defTabSz="71120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Interviews </a:t>
          </a:r>
        </a:p>
        <a:p>
          <a:pPr lvl="0" algn="l" defTabSz="711200">
            <a:lnSpc>
              <a:spcPct val="90000"/>
            </a:lnSpc>
            <a:spcBef>
              <a:spcPct val="0"/>
            </a:spcBef>
            <a:spcAft>
              <a:spcPct val="35000"/>
            </a:spcAft>
          </a:pPr>
          <a:r>
            <a:rPr lang="en-GB" sz="1700" kern="1200" dirty="0" smtClean="0">
              <a:solidFill>
                <a:sysClr val="windowText" lastClr="000000">
                  <a:hueOff val="0"/>
                  <a:satOff val="0"/>
                  <a:lumOff val="0"/>
                  <a:alphaOff val="0"/>
                </a:sysClr>
              </a:solidFill>
              <a:latin typeface="Calibri"/>
              <a:ea typeface="+mn-ea"/>
              <a:cs typeface="+mn-cs"/>
            </a:rPr>
            <a:t>6 academics</a:t>
          </a:r>
          <a:endParaRPr lang="en-GB" sz="1700" kern="1200" dirty="0">
            <a:solidFill>
              <a:sysClr val="windowText" lastClr="000000">
                <a:hueOff val="0"/>
                <a:satOff val="0"/>
                <a:lumOff val="0"/>
                <a:alphaOff val="0"/>
              </a:sysClr>
            </a:solidFill>
            <a:latin typeface="Calibri"/>
            <a:ea typeface="+mn-ea"/>
            <a:cs typeface="+mn-cs"/>
          </a:endParaRPr>
        </a:p>
      </dsp:txBody>
      <dsp:txXfrm>
        <a:off x="2121658" y="2332666"/>
        <a:ext cx="1707767" cy="2039165"/>
      </dsp:txXfrm>
    </dsp:sp>
    <dsp:sp modelId="{FFF94DF5-656E-44FB-939B-759D284E6F32}">
      <dsp:nvSpPr>
        <dsp:cNvPr id="0" name=""/>
        <dsp:cNvSpPr/>
      </dsp:nvSpPr>
      <dsp:spPr>
        <a:xfrm>
          <a:off x="5525440" y="914296"/>
          <a:ext cx="2258517" cy="510280"/>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76FEF92-9CCD-45D9-B49A-5839972D78B9}">
      <dsp:nvSpPr>
        <dsp:cNvPr id="0" name=""/>
        <dsp:cNvSpPr/>
      </dsp:nvSpPr>
      <dsp:spPr>
        <a:xfrm>
          <a:off x="5684064" y="1064989"/>
          <a:ext cx="2258517" cy="510280"/>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Disciplinary - history</a:t>
          </a:r>
          <a:endParaRPr lang="en-GB" sz="1700" b="1" kern="1200" dirty="0">
            <a:solidFill>
              <a:sysClr val="windowText" lastClr="000000">
                <a:hueOff val="0"/>
                <a:satOff val="0"/>
                <a:lumOff val="0"/>
                <a:alphaOff val="0"/>
              </a:sysClr>
            </a:solidFill>
            <a:latin typeface="Calibri"/>
            <a:ea typeface="+mn-ea"/>
            <a:cs typeface="+mn-cs"/>
          </a:endParaRPr>
        </a:p>
      </dsp:txBody>
      <dsp:txXfrm>
        <a:off x="5699010" y="1079935"/>
        <a:ext cx="2228625" cy="480388"/>
      </dsp:txXfrm>
    </dsp:sp>
    <dsp:sp modelId="{B2D0BC03-4CA1-4164-A1BE-DA5589425988}">
      <dsp:nvSpPr>
        <dsp:cNvPr id="0" name=""/>
        <dsp:cNvSpPr/>
      </dsp:nvSpPr>
      <dsp:spPr>
        <a:xfrm>
          <a:off x="4037911" y="2156482"/>
          <a:ext cx="1107187" cy="2118049"/>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1913EC1-6FFB-4B67-A604-B3F775874E62}">
      <dsp:nvSpPr>
        <dsp:cNvPr id="0" name=""/>
        <dsp:cNvSpPr/>
      </dsp:nvSpPr>
      <dsp:spPr>
        <a:xfrm>
          <a:off x="4196535" y="2307175"/>
          <a:ext cx="1107187" cy="2118049"/>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chemeClr val="bg1"/>
              </a:solidFill>
              <a:latin typeface="Calibri"/>
              <a:ea typeface="+mn-ea"/>
              <a:cs typeface="+mn-cs"/>
            </a:rPr>
            <a:t>Partner HEIs:</a:t>
          </a:r>
        </a:p>
        <a:p>
          <a:pPr lvl="0" algn="l" defTabSz="622300">
            <a:lnSpc>
              <a:spcPct val="90000"/>
            </a:lnSpc>
            <a:spcBef>
              <a:spcPct val="0"/>
            </a:spcBef>
            <a:spcAft>
              <a:spcPct val="35000"/>
            </a:spcAft>
          </a:pPr>
          <a:r>
            <a:rPr lang="en-GB" sz="1200" b="0" kern="1200" dirty="0" smtClean="0">
              <a:solidFill>
                <a:schemeClr val="bg1"/>
              </a:solidFill>
              <a:latin typeface="Calibri"/>
              <a:ea typeface="+mn-ea"/>
              <a:cs typeface="+mn-cs"/>
            </a:rPr>
            <a:t>UG survey (162)</a:t>
          </a:r>
        </a:p>
        <a:p>
          <a:pPr lvl="0" algn="l" defTabSz="622300">
            <a:lnSpc>
              <a:spcPct val="90000"/>
            </a:lnSpc>
            <a:spcBef>
              <a:spcPct val="0"/>
            </a:spcBef>
            <a:spcAft>
              <a:spcPct val="35000"/>
            </a:spcAft>
          </a:pPr>
          <a:r>
            <a:rPr lang="en-GB" sz="1200" b="0" kern="1200" dirty="0" smtClean="0">
              <a:solidFill>
                <a:schemeClr val="bg1"/>
              </a:solidFill>
              <a:latin typeface="Calibri"/>
              <a:ea typeface="+mn-ea"/>
              <a:cs typeface="+mn-cs"/>
            </a:rPr>
            <a:t>UG Focus groups (4FGs -14 UGs)</a:t>
          </a:r>
          <a:endParaRPr lang="en-GB" sz="1200" b="0" kern="1200" dirty="0">
            <a:solidFill>
              <a:schemeClr val="bg1"/>
            </a:solidFill>
            <a:latin typeface="Calibri"/>
            <a:ea typeface="+mn-ea"/>
            <a:cs typeface="+mn-cs"/>
          </a:endParaRPr>
        </a:p>
      </dsp:txBody>
      <dsp:txXfrm>
        <a:off x="4228963" y="2339603"/>
        <a:ext cx="1042331" cy="2053193"/>
      </dsp:txXfrm>
    </dsp:sp>
    <dsp:sp modelId="{563B8A26-2CF4-453E-8A20-140D0FAE0F7B}">
      <dsp:nvSpPr>
        <dsp:cNvPr id="0" name=""/>
        <dsp:cNvSpPr/>
      </dsp:nvSpPr>
      <dsp:spPr>
        <a:xfrm>
          <a:off x="5426471" y="2203251"/>
          <a:ext cx="1965128" cy="2201541"/>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5CB4401-AAA5-4DFD-B4D0-2841A8158704}">
      <dsp:nvSpPr>
        <dsp:cNvPr id="0" name=""/>
        <dsp:cNvSpPr/>
      </dsp:nvSpPr>
      <dsp:spPr>
        <a:xfrm>
          <a:off x="5585095" y="2353944"/>
          <a:ext cx="1965128" cy="2201541"/>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chemeClr val="bg1"/>
              </a:solidFill>
              <a:latin typeface="Calibri"/>
              <a:ea typeface="+mn-ea"/>
              <a:cs typeface="+mn-cs"/>
            </a:rPr>
            <a:t>National:</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Numeracy test (7 HEIs  – 365 UGs)</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Graduate survey (11HEIs , n=96)</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Departmental survey (65 HEIs)</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Follow-up visits (14 HEIs)</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Website survey (91HEIs )</a:t>
          </a:r>
        </a:p>
        <a:p>
          <a:pPr lvl="0" algn="l" defTabSz="622300">
            <a:lnSpc>
              <a:spcPct val="90000"/>
            </a:lnSpc>
            <a:spcBef>
              <a:spcPct val="0"/>
            </a:spcBef>
            <a:spcAft>
              <a:spcPct val="35000"/>
            </a:spcAft>
          </a:pPr>
          <a:r>
            <a:rPr lang="en-GB" sz="1200" kern="1200" dirty="0" smtClean="0">
              <a:solidFill>
                <a:schemeClr val="bg1"/>
              </a:solidFill>
              <a:latin typeface="Calibri"/>
              <a:ea typeface="+mn-ea"/>
              <a:cs typeface="+mn-cs"/>
            </a:rPr>
            <a:t>Tutor attitude survey (n=100)</a:t>
          </a:r>
          <a:endParaRPr lang="en-GB" sz="1200" kern="1200" dirty="0">
            <a:solidFill>
              <a:schemeClr val="bg1"/>
            </a:solidFill>
            <a:latin typeface="Calibri"/>
            <a:ea typeface="+mn-ea"/>
            <a:cs typeface="+mn-cs"/>
          </a:endParaRPr>
        </a:p>
      </dsp:txBody>
      <dsp:txXfrm>
        <a:off x="5642652" y="2411501"/>
        <a:ext cx="1850014" cy="2086427"/>
      </dsp:txXfrm>
    </dsp:sp>
    <dsp:sp modelId="{1BDF000A-3E9C-40EC-A609-5C3DEE142796}">
      <dsp:nvSpPr>
        <dsp:cNvPr id="0" name=""/>
        <dsp:cNvSpPr/>
      </dsp:nvSpPr>
      <dsp:spPr>
        <a:xfrm>
          <a:off x="7724808" y="2213068"/>
          <a:ext cx="1150387" cy="1278714"/>
        </a:xfrm>
        <a:prstGeom prst="roundRect">
          <a:avLst>
            <a:gd name="adj" fmla="val 10000"/>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71CFAE2-4BBB-4067-BC0F-E93D560447A7}">
      <dsp:nvSpPr>
        <dsp:cNvPr id="0" name=""/>
        <dsp:cNvSpPr/>
      </dsp:nvSpPr>
      <dsp:spPr>
        <a:xfrm>
          <a:off x="7883432" y="2363761"/>
          <a:ext cx="1150387" cy="1278714"/>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1" kern="1200" dirty="0" smtClean="0">
              <a:solidFill>
                <a:schemeClr val="bg1"/>
              </a:solidFill>
              <a:latin typeface="Calibri"/>
              <a:ea typeface="+mn-ea"/>
              <a:cs typeface="+mn-cs"/>
            </a:rPr>
            <a:t>International Departmental</a:t>
          </a:r>
          <a:r>
            <a:rPr lang="en-GB" sz="1200" kern="1200" dirty="0" smtClean="0">
              <a:solidFill>
                <a:schemeClr val="bg1"/>
              </a:solidFill>
              <a:latin typeface="Calibri"/>
              <a:ea typeface="+mn-ea"/>
              <a:cs typeface="+mn-cs"/>
            </a:rPr>
            <a:t> </a:t>
          </a:r>
          <a:r>
            <a:rPr lang="en-GB" sz="1200" kern="1200" dirty="0" smtClean="0">
              <a:solidFill>
                <a:schemeClr val="bg1"/>
              </a:solidFill>
              <a:latin typeface="Calibri"/>
              <a:ea typeface="+mn-ea"/>
              <a:cs typeface="+mn-cs"/>
            </a:rPr>
            <a:t>survey (91 HEIs)</a:t>
          </a:r>
          <a:endParaRPr lang="en-GB" sz="1200" kern="1200" dirty="0">
            <a:solidFill>
              <a:schemeClr val="bg1"/>
            </a:solidFill>
            <a:latin typeface="Calibri"/>
            <a:ea typeface="+mn-ea"/>
            <a:cs typeface="+mn-cs"/>
          </a:endParaRPr>
        </a:p>
      </dsp:txBody>
      <dsp:txXfrm>
        <a:off x="7917126" y="2397455"/>
        <a:ext cx="1082999" cy="12113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0.00797</cdr:x>
      <cdr:y>0</cdr:y>
    </cdr:from>
    <cdr:to>
      <cdr:x>0.9881</cdr:x>
      <cdr:y>1</cdr:y>
    </cdr:to>
    <cdr:pic>
      <cdr:nvPicPr>
        <cdr:cNvPr id="2" name="Picture 1"/>
        <cdr:cNvPicPr>
          <a:picLocks xmlns:a="http://schemas.openxmlformats.org/drawingml/2006/main" noGrp="1"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008" y="0"/>
          <a:ext cx="8856984" cy="59766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AE32D2-C3B4-46F5-89C6-7B17CEB93127}" type="datetimeFigureOut">
              <a:rPr lang="en-GB" smtClean="0"/>
              <a:t>15/07/2014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45632-6606-421A-B30F-056FD8C9882A}" type="slidenum">
              <a:rPr lang="en-GB" smtClean="0"/>
              <a:t>‹#›</a:t>
            </a:fld>
            <a:endParaRPr lang="en-GB" dirty="0"/>
          </a:p>
        </p:txBody>
      </p:sp>
    </p:spTree>
    <p:extLst>
      <p:ext uri="{BB962C8B-B14F-4D97-AF65-F5344CB8AC3E}">
        <p14:creationId xmlns:p14="http://schemas.microsoft.com/office/powerpoint/2010/main" val="16842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1</a:t>
            </a:fld>
            <a:endParaRPr lang="en-GB" dirty="0"/>
          </a:p>
        </p:txBody>
      </p:sp>
    </p:spTree>
    <p:extLst>
      <p:ext uri="{BB962C8B-B14F-4D97-AF65-F5344CB8AC3E}">
        <p14:creationId xmlns:p14="http://schemas.microsoft.com/office/powerpoint/2010/main" val="294669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18</a:t>
            </a:fld>
            <a:endParaRPr lang="en-GB" dirty="0"/>
          </a:p>
        </p:txBody>
      </p:sp>
    </p:spTree>
    <p:extLst>
      <p:ext uri="{BB962C8B-B14F-4D97-AF65-F5344CB8AC3E}">
        <p14:creationId xmlns:p14="http://schemas.microsoft.com/office/powerpoint/2010/main" val="111844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2</a:t>
            </a:fld>
            <a:endParaRPr lang="en-GB" dirty="0"/>
          </a:p>
        </p:txBody>
      </p:sp>
    </p:spTree>
    <p:extLst>
      <p:ext uri="{BB962C8B-B14F-4D97-AF65-F5344CB8AC3E}">
        <p14:creationId xmlns:p14="http://schemas.microsoft.com/office/powerpoint/2010/main" val="266104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dirty="0"/>
              <a:t>CETL-MSOR 2009 Conference</a:t>
            </a:r>
          </a:p>
        </p:txBody>
      </p:sp>
      <p:sp>
        <p:nvSpPr>
          <p:cNvPr id="8" name="Rectangle 6"/>
          <p:cNvSpPr>
            <a:spLocks noGrp="1" noChangeArrowheads="1"/>
          </p:cNvSpPr>
          <p:nvPr>
            <p:ph type="ftr" sz="quarter" idx="4"/>
          </p:nvPr>
        </p:nvSpPr>
        <p:spPr>
          <a:ln/>
        </p:spPr>
        <p:txBody>
          <a:bodyPr/>
          <a:lstStyle/>
          <a:p>
            <a:r>
              <a:rPr lang="it-IT" dirty="0"/>
              <a:t>N. Durrani &amp; V. N. Tariq</a:t>
            </a:r>
            <a:endParaRPr lang="en-GB" dirty="0"/>
          </a:p>
        </p:txBody>
      </p:sp>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141C77-DD24-4692-85D8-48F0307D96D9}" type="slidenum">
              <a:rPr lang="en-GB"/>
              <a:pPr eaLnBrk="1" hangingPunct="1"/>
              <a:t>3</a:t>
            </a:fld>
            <a:endParaRPr lang="en-GB" dirty="0"/>
          </a:p>
        </p:txBody>
      </p:sp>
      <p:sp>
        <p:nvSpPr>
          <p:cNvPr id="22533" name="Footer Placeholder 4"/>
          <p:cNvSpPr txBox="1">
            <a:spLocks noGrp="1"/>
          </p:cNvSpPr>
          <p:nvPr/>
        </p:nvSpPr>
        <p:spPr bwMode="auto">
          <a:xfrm>
            <a:off x="1" y="8685047"/>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dirty="0"/>
              <a:t>N. Durrani &amp; V. N. Tariq</a:t>
            </a:r>
            <a:endParaRPr lang="en-GB" sz="1200" dirty="0"/>
          </a:p>
        </p:txBody>
      </p:sp>
      <p:sp>
        <p:nvSpPr>
          <p:cNvPr id="22534" name="Header Placeholder 5"/>
          <p:cNvSpPr txBox="1">
            <a:spLocks noGrp="1"/>
          </p:cNvSpPr>
          <p:nvPr/>
        </p:nvSpPr>
        <p:spPr bwMode="auto">
          <a:xfrm>
            <a:off x="1" y="1"/>
            <a:ext cx="2972335"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t>CETL-MSOR 2009 Conference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5</a:t>
            </a:fld>
            <a:endParaRPr lang="en-GB" dirty="0"/>
          </a:p>
        </p:txBody>
      </p:sp>
    </p:spTree>
    <p:extLst>
      <p:ext uri="{BB962C8B-B14F-4D97-AF65-F5344CB8AC3E}">
        <p14:creationId xmlns:p14="http://schemas.microsoft.com/office/powerpoint/2010/main" val="172892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Interestingly:</a:t>
            </a:r>
          </a:p>
          <a:p>
            <a:pPr marL="228600" indent="-228600">
              <a:buAutoNum type="arabicPeriod"/>
            </a:pPr>
            <a:r>
              <a:rPr lang="en-GB" sz="1200" kern="1200" dirty="0" smtClean="0">
                <a:solidFill>
                  <a:schemeClr val="tx1"/>
                </a:solidFill>
                <a:effectLst/>
                <a:latin typeface="+mn-lt"/>
                <a:ea typeface="+mn-ea"/>
                <a:cs typeface="+mn-cs"/>
              </a:rPr>
              <a:t>Undergraduates not provided with any opportunities to practise or further develop their numeracy skills appeared to hold more fragmented conceptions of mathematic, while students, while those offered such opportunities held more cohesive conceptions. </a:t>
            </a:r>
          </a:p>
          <a:p>
            <a:pPr marL="228600" indent="-228600">
              <a:buAutoNum type="arabicPeriod"/>
            </a:pPr>
            <a:endParaRPr lang="en-GB" sz="1200" kern="1200" dirty="0" smtClean="0">
              <a:solidFill>
                <a:schemeClr val="tx1"/>
              </a:solidFill>
              <a:effectLst/>
              <a:latin typeface="+mn-lt"/>
              <a:ea typeface="+mn-ea"/>
              <a:cs typeface="+mn-cs"/>
            </a:endParaRPr>
          </a:p>
          <a:p>
            <a:pPr marL="228600" indent="-228600">
              <a:buAutoNum type="arabicPeriod"/>
            </a:pPr>
            <a:r>
              <a:rPr lang="en-GB" sz="1200" kern="1200" dirty="0" smtClean="0">
                <a:solidFill>
                  <a:schemeClr val="tx1"/>
                </a:solidFill>
                <a:effectLst/>
                <a:latin typeface="+mn-lt"/>
                <a:ea typeface="+mn-ea"/>
                <a:cs typeface="+mn-cs"/>
              </a:rPr>
              <a:t>Female students appeared to hold more fragmented conceptions of mathematics, whilst males held more cohesive conceptions. </a:t>
            </a:r>
          </a:p>
          <a:p>
            <a:pPr marL="228600" indent="-228600">
              <a:buAutoNum type="arabicPeriod"/>
            </a:pPr>
            <a:endParaRPr lang="en-GB" sz="1200" kern="1200" dirty="0" smtClean="0">
              <a:solidFill>
                <a:schemeClr val="tx1"/>
              </a:solidFill>
              <a:effectLst/>
              <a:latin typeface="+mn-lt"/>
              <a:ea typeface="+mn-ea"/>
              <a:cs typeface="+mn-cs"/>
            </a:endParaRPr>
          </a:p>
          <a:p>
            <a:pPr marL="228600" indent="-228600">
              <a:buAutoNum type="arabicPeriod"/>
            </a:pPr>
            <a:r>
              <a:rPr lang="en-GB" sz="1200" kern="1200" dirty="0" smtClean="0">
                <a:solidFill>
                  <a:schemeClr val="tx1"/>
                </a:solidFill>
                <a:effectLst/>
                <a:latin typeface="+mn-lt"/>
                <a:ea typeface="+mn-ea"/>
                <a:cs typeface="+mn-cs"/>
              </a:rPr>
              <a:t>Undergraduates from Science and Technology appeared to hold less fragmented conceptions of mathematics than students from Arts, Humanities and Social Sciences and more cohesive conceptions of mathematics than students from Health and Social Care; no significant difference in conceptions of mathematics was apparent between students from Science and Technology and those from Management.</a:t>
            </a:r>
          </a:p>
          <a:p>
            <a:pPr marL="228600" indent="-228600">
              <a:buAutoNum type="arabicPeriod"/>
            </a:pPr>
            <a:endParaRPr lang="en-GB" sz="1200" kern="1200" dirty="0" smtClean="0">
              <a:solidFill>
                <a:schemeClr val="tx1"/>
              </a:solidFill>
              <a:effectLst/>
              <a:latin typeface="+mn-lt"/>
              <a:ea typeface="+mn-ea"/>
              <a:cs typeface="+mn-cs"/>
            </a:endParaRPr>
          </a:p>
          <a:p>
            <a:pPr marL="0" indent="0">
              <a:buNone/>
            </a:pPr>
            <a:r>
              <a:rPr lang="en-GB" sz="1200" kern="1200" dirty="0" smtClean="0">
                <a:solidFill>
                  <a:schemeClr val="tx1"/>
                </a:solidFill>
                <a:effectLst/>
                <a:latin typeface="+mn-lt"/>
                <a:ea typeface="+mn-ea"/>
                <a:cs typeface="+mn-cs"/>
              </a:rPr>
              <a:t>Contextualising the maths</a:t>
            </a:r>
            <a:r>
              <a:rPr lang="en-GB" sz="1200" kern="1200" baseline="0" dirty="0" smtClean="0">
                <a:solidFill>
                  <a:schemeClr val="tx1"/>
                </a:solidFill>
                <a:effectLst/>
                <a:latin typeface="+mn-lt"/>
                <a:ea typeface="+mn-ea"/>
                <a:cs typeface="+mn-cs"/>
              </a:rPr>
              <a:t> can help students develop a more cohesive conception of maths.</a:t>
            </a:r>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6</a:t>
            </a:fld>
            <a:endParaRPr lang="en-GB" dirty="0"/>
          </a:p>
        </p:txBody>
      </p:sp>
    </p:spTree>
    <p:extLst>
      <p:ext uri="{BB962C8B-B14F-4D97-AF65-F5344CB8AC3E}">
        <p14:creationId xmlns:p14="http://schemas.microsoft.com/office/powerpoint/2010/main" val="174203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But - over a third lacked confidence (36%), or expressed a lack of enjoyment of anything mathematical (38%), and only 46% would have liked a job that involved them using numeracy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Those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offered opportunities to practise and further develop their numeracy skills as part of their degree exhibited </a:t>
            </a:r>
            <a:r>
              <a:rPr lang="en-GB" sz="1200" b="1" kern="1200" dirty="0" smtClean="0">
                <a:solidFill>
                  <a:schemeClr val="tx1"/>
                </a:solidFill>
                <a:effectLst/>
                <a:latin typeface="+mn-lt"/>
                <a:ea typeface="+mn-ea"/>
                <a:cs typeface="+mn-cs"/>
              </a:rPr>
              <a:t>more positive attitudes </a:t>
            </a:r>
            <a:r>
              <a:rPr lang="en-GB" sz="1200" kern="1200" dirty="0" smtClean="0">
                <a:solidFill>
                  <a:schemeClr val="tx1"/>
                </a:solidFill>
                <a:effectLst/>
                <a:latin typeface="+mn-lt"/>
                <a:ea typeface="+mn-ea"/>
                <a:cs typeface="+mn-cs"/>
              </a:rPr>
              <a:t>towards mathematics than those not offered such opportunities</a:t>
            </a:r>
            <a:r>
              <a:rPr lang="en-GB" sz="1200" kern="1200" baseline="0" dirty="0" smtClean="0">
                <a:solidFill>
                  <a:schemeClr val="tx1"/>
                </a:solidFill>
                <a:effectLst/>
                <a:latin typeface="+mn-lt"/>
                <a:ea typeface="+mn-ea"/>
                <a:cs typeface="+mn-cs"/>
              </a:rPr>
              <a:t> – they also </a:t>
            </a:r>
            <a:r>
              <a:rPr lang="en-GB" sz="1200" kern="1200" dirty="0" smtClean="0">
                <a:solidFill>
                  <a:schemeClr val="tx1"/>
                </a:solidFill>
                <a:effectLst/>
                <a:latin typeface="+mn-lt"/>
                <a:ea typeface="+mn-ea"/>
                <a:cs typeface="+mn-cs"/>
              </a:rPr>
              <a:t>appeared more motivated, expressed more enjoyment of mathematics and recognised more readily the usefulness of such skills - although there was no significant effect in terms of their confidence.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general, males exhibited more positive attitudes than females – they</a:t>
            </a:r>
            <a:r>
              <a:rPr lang="en-GB" sz="1200" kern="1200" baseline="0" dirty="0" smtClean="0">
                <a:solidFill>
                  <a:schemeClr val="tx1"/>
                </a:solidFill>
                <a:effectLst/>
                <a:latin typeface="+mn-lt"/>
                <a:ea typeface="+mn-ea"/>
                <a:cs typeface="+mn-cs"/>
              </a:rPr>
              <a:t> appeared </a:t>
            </a:r>
            <a:r>
              <a:rPr lang="en-GB" sz="1200" kern="1200" dirty="0" smtClean="0">
                <a:solidFill>
                  <a:schemeClr val="tx1"/>
                </a:solidFill>
                <a:effectLst/>
                <a:latin typeface="+mn-lt"/>
                <a:ea typeface="+mn-ea"/>
                <a:cs typeface="+mn-cs"/>
              </a:rPr>
              <a:t>more confident and motivated, and expressed more enjoyment of mathematics - this may be due, in part, to the fact that male respondents possessed significantly higher levels of pre-university mathematics (or -related) qualifications than female respondents.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Males and females did not differ significantly in terms of their recognition of the usefulness of mathematics/numeracy skills.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Science and Technology undergraduates’ attitudes towards mathematics/numeracy were more positive than those of students from the other faculties; they were more confident, expressed greater recognition of the usefulness of mathematics/ numeracy, greater enjoyment of the subject and were more motivated.</a:t>
            </a:r>
          </a:p>
          <a:p>
            <a:endParaRPr lang="en-GB" sz="1200" kern="1200" dirty="0" smtClean="0">
              <a:solidFill>
                <a:schemeClr val="tx1"/>
              </a:solidFill>
              <a:effectLst/>
              <a:latin typeface="+mn-lt"/>
              <a:ea typeface="+mn-ea"/>
              <a:cs typeface="+mn-cs"/>
            </a:endParaRPr>
          </a:p>
          <a:p>
            <a:r>
              <a:rPr lang="en-GB" dirty="0" smtClean="0"/>
              <a:t>Students’ experiences at secondary</a:t>
            </a:r>
            <a:r>
              <a:rPr lang="en-GB" baseline="0" dirty="0" smtClean="0"/>
              <a:t> (and even primary) level can have quite profound influences on the attitude towards mathematics. But with maturity comes a better understanding of the value of maths and greater enjoyment of the subject.</a:t>
            </a:r>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7</a:t>
            </a:fld>
            <a:endParaRPr lang="en-GB" dirty="0"/>
          </a:p>
        </p:txBody>
      </p:sp>
    </p:spTree>
    <p:extLst>
      <p:ext uri="{BB962C8B-B14F-4D97-AF65-F5344CB8AC3E}">
        <p14:creationId xmlns:p14="http://schemas.microsoft.com/office/powerpoint/2010/main" val="203369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14</a:t>
            </a:fld>
            <a:endParaRPr lang="en-GB" dirty="0"/>
          </a:p>
        </p:txBody>
      </p:sp>
    </p:spTree>
    <p:extLst>
      <p:ext uri="{BB962C8B-B14F-4D97-AF65-F5344CB8AC3E}">
        <p14:creationId xmlns:p14="http://schemas.microsoft.com/office/powerpoint/2010/main" val="319095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15</a:t>
            </a:fld>
            <a:endParaRPr lang="en-GB" dirty="0"/>
          </a:p>
        </p:txBody>
      </p:sp>
    </p:spTree>
    <p:extLst>
      <p:ext uri="{BB962C8B-B14F-4D97-AF65-F5344CB8AC3E}">
        <p14:creationId xmlns:p14="http://schemas.microsoft.com/office/powerpoint/2010/main" val="69961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445632-6606-421A-B30F-056FD8C9882A}" type="slidenum">
              <a:rPr lang="en-GB" smtClean="0"/>
              <a:t>16</a:t>
            </a:fld>
            <a:endParaRPr lang="en-GB" dirty="0"/>
          </a:p>
        </p:txBody>
      </p:sp>
    </p:spTree>
    <p:extLst>
      <p:ext uri="{BB962C8B-B14F-4D97-AF65-F5344CB8AC3E}">
        <p14:creationId xmlns:p14="http://schemas.microsoft.com/office/powerpoint/2010/main" val="3100731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Title 1"/>
          <p:cNvSpPr>
            <a:spLocks noGrp="1"/>
          </p:cNvSpPr>
          <p:nvPr>
            <p:ph type="ctrTitle"/>
          </p:nvPr>
        </p:nvSpPr>
        <p:spPr>
          <a:xfrm>
            <a:off x="685800" y="1214422"/>
            <a:ext cx="7772400" cy="1470025"/>
          </a:xfrm>
        </p:spPr>
        <p:txBody>
          <a:bodyPr/>
          <a:lstStyle>
            <a:lvl1pPr algn="ctr">
              <a:defRPr sz="4800"/>
            </a:lvl1pPr>
          </a:lstStyle>
          <a:p>
            <a:r>
              <a:rPr kumimoji="0" lang="en-US" smtClean="0"/>
              <a:t>Click to edit Master title style</a:t>
            </a:r>
            <a:endParaRPr kumimoji="0" lang="en-US"/>
          </a:p>
        </p:txBody>
      </p:sp>
      <p:sp>
        <p:nvSpPr>
          <p:cNvPr id="3" name="Subtitle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4005F43-A197-4DD5-B8F3-57691B803866}" type="datetime1">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18715-D286-4F31-B0DE-FA86C443E168}"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lgn="r">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500176"/>
            <a:ext cx="8229600" cy="471490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1FFFA-A4FF-4FAE-BF50-7EDD751FDAFD}" type="datetime1">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18715-D286-4F31-B0DE-FA86C443E168}" type="slidenum">
              <a:rPr lang="en-GB" smtClean="0"/>
              <a:t>‹#›</a:t>
            </a:fld>
            <a:endParaRPr lang="en-GB" dirty="0"/>
          </a:p>
        </p:txBody>
      </p:sp>
      <p:pic>
        <p:nvPicPr>
          <p:cNvPr id="8" name="Picture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Vertical Title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758006" cy="59404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4DC5B-C3D3-4FAE-996B-DFD32E2917C1}" type="datetime1">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18715-D286-4F31-B0DE-FA86C443E168}" type="slidenum">
              <a:rPr lang="en-GB" smtClean="0"/>
              <a:t>‹#›</a:t>
            </a:fld>
            <a:endParaRPr lang="en-GB" dirty="0"/>
          </a:p>
        </p:txBody>
      </p:sp>
      <p:pic>
        <p:nvPicPr>
          <p:cNvPr id="8" name="Picture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4EECF1-B417-49F5-866E-5B0D737C15B7}" type="datetime1">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18715-D286-4F31-B0DE-FA86C443E168}" type="slidenum">
              <a:rPr lang="en-GB" smtClean="0"/>
              <a:t>‹#›</a:t>
            </a:fld>
            <a:endParaRPr lang="en-GB" dirty="0"/>
          </a:p>
        </p:txBody>
      </p:sp>
      <p:pic>
        <p:nvPicPr>
          <p:cNvPr id="8" name="Picture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69"/>
            <a:ext cx="7772400" cy="1362075"/>
          </a:xfrm>
        </p:spPr>
        <p:txBody>
          <a:bodyPr anchor="t"/>
          <a:lstStyle>
            <a:lvl1pPr algn="l">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AB9FF3-5FC5-42E0-82F1-BF505123C5D5}" type="datetime1">
              <a:rPr lang="en-GB" smtClean="0"/>
              <a:t>15/07/2014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018715-D286-4F31-B0DE-FA86C443E168}" type="slidenum">
              <a:rPr lang="en-GB" smtClean="0"/>
              <a:t>‹#›</a:t>
            </a:fld>
            <a:endParaRPr lang="en-GB" dirty="0"/>
          </a:p>
        </p:txBody>
      </p:sp>
      <p:pic>
        <p:nvPicPr>
          <p:cNvPr id="7" name="Picture 6"/>
          <p:cNvPicPr>
            <a:picLocks noChangeAspect="1"/>
          </p:cNvPicPr>
          <p:nvPr/>
        </p:nvPicPr>
        <p:blipFill>
          <a:blip r:embed="rId2">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584952-FCED-49E3-BC24-58EEE3F5A2FD}" type="datetime1">
              <a:rPr lang="en-GB" smtClean="0"/>
              <a:t>15/07/2014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018715-D286-4F31-B0DE-FA86C443E168}" type="slidenum">
              <a:rPr lang="en-GB" smtClean="0"/>
              <a:t>‹#›</a:t>
            </a:fld>
            <a:endParaRPr lang="en-GB" dirty="0"/>
          </a:p>
        </p:txBody>
      </p:sp>
      <p:pic>
        <p:nvPicPr>
          <p:cNvPr id="9" name="Picture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BBA73B-2746-4360-92D0-0D1E0F3B7337}" type="datetime1">
              <a:rPr lang="en-GB" smtClean="0"/>
              <a:t>15/07/2014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018715-D286-4F31-B0DE-FA86C443E168}" type="slidenum">
              <a:rPr lang="en-GB" smtClean="0"/>
              <a:t>‹#›</a:t>
            </a:fld>
            <a:endParaRPr lang="en-GB" dirty="0"/>
          </a:p>
        </p:txBody>
      </p:sp>
      <p:pic>
        <p:nvPicPr>
          <p:cNvPr id="11" name="Picture 10"/>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A89A8F-BD4A-48A6-A6D0-8A461CD5956E}" type="datetime1">
              <a:rPr lang="en-GB" smtClean="0"/>
              <a:t>15/07/2014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018715-D286-4F31-B0DE-FA86C443E168}" type="slidenum">
              <a:rPr lang="en-GB" smtClean="0"/>
              <a:t>‹#›</a:t>
            </a:fld>
            <a:endParaRPr lang="en-GB" dirty="0"/>
          </a:p>
        </p:txBody>
      </p:sp>
      <p:pic>
        <p:nvPicPr>
          <p:cNvPr id="7" name="Picture 6"/>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Date Placeholder 1"/>
          <p:cNvSpPr>
            <a:spLocks noGrp="1"/>
          </p:cNvSpPr>
          <p:nvPr>
            <p:ph type="dt" sz="half" idx="10"/>
          </p:nvPr>
        </p:nvSpPr>
        <p:spPr/>
        <p:txBody>
          <a:bodyPr/>
          <a:lstStyle/>
          <a:p>
            <a:fld id="{67E47C8D-BC74-4811-89DC-BCB75A514C58}" type="datetime1">
              <a:rPr lang="en-GB" smtClean="0"/>
              <a:t>15/07/2014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018715-D286-4F31-B0DE-FA86C443E168}" type="slidenum">
              <a:rPr lang="en-GB" smtClean="0"/>
              <a:t>‹#›</a:t>
            </a:fld>
            <a:endParaRPr lang="en-GB" dirty="0"/>
          </a:p>
        </p:txBody>
      </p:sp>
      <p:pic>
        <p:nvPicPr>
          <p:cNvPr id="6" name="Picture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79957A-9ED0-490D-8A70-F3223A01C06F}" type="datetime1">
              <a:rPr lang="en-GB" smtClean="0"/>
              <a:t>15/07/2014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018715-D286-4F31-B0DE-FA86C443E168}" type="slidenum">
              <a:rPr lang="en-GB" smtClean="0"/>
              <a:t>‹#›</a:t>
            </a:fld>
            <a:endParaRPr lang="en-GB" dirty="0"/>
          </a:p>
        </p:txBody>
      </p:sp>
      <p:pic>
        <p:nvPicPr>
          <p:cNvPr id="9" name="Picture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92878"/>
            <a:ext cx="1676384" cy="365125"/>
          </a:xfrm>
        </p:spPr>
        <p:txBody>
          <a:bodyPr/>
          <a:lstStyle/>
          <a:p>
            <a:fld id="{49AF689F-B0D4-4B29-9F1C-A8F7130B7B78}" type="datetime1">
              <a:rPr lang="en-GB" smtClean="0"/>
              <a:t>15/07/2014</a:t>
            </a:fld>
            <a:endParaRPr lang="en-GB" dirty="0"/>
          </a:p>
        </p:txBody>
      </p:sp>
      <p:sp>
        <p:nvSpPr>
          <p:cNvPr id="6" name="Footer Placeholder 5"/>
          <p:cNvSpPr>
            <a:spLocks noGrp="1"/>
          </p:cNvSpPr>
          <p:nvPr>
            <p:ph type="ftr" sz="quarter" idx="11"/>
          </p:nvPr>
        </p:nvSpPr>
        <p:spPr>
          <a:xfrm>
            <a:off x="2285984" y="6492876"/>
            <a:ext cx="2643206" cy="365125"/>
          </a:xfrm>
        </p:spPr>
        <p:txBody>
          <a:bodyPr/>
          <a:lstStyle/>
          <a:p>
            <a:endParaRPr lang="en-GB" dirty="0"/>
          </a:p>
        </p:txBody>
      </p:sp>
      <p:sp>
        <p:nvSpPr>
          <p:cNvPr id="7" name="Slide Number Placeholder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86018715-D286-4F31-B0DE-FA86C443E168}" type="slidenum">
              <a:rPr lang="en-GB" smtClean="0"/>
              <a:t>‹#›</a:t>
            </a:fld>
            <a:endParaRPr lang="en-GB" dirty="0"/>
          </a:p>
        </p:txBody>
      </p:sp>
      <p:pic>
        <p:nvPicPr>
          <p:cNvPr id="9" name="Picture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C6E92691-4C37-43B5-9F9C-418EEF1CA0D3}" type="datetime1">
              <a:rPr lang="en-GB" smtClean="0"/>
              <a:t>15/07/2014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86018715-D286-4F31-B0DE-FA86C443E168}" type="slidenum">
              <a:rPr lang="en-GB" smtClean="0"/>
              <a:t>‹#›</a:t>
            </a:fld>
            <a:endParaRPr lang="en-GB"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6792"/>
            <a:ext cx="9144000" cy="1539603"/>
          </a:xfrm>
        </p:spPr>
        <p:txBody>
          <a:bodyPr>
            <a:noAutofit/>
          </a:bodyPr>
          <a:lstStyle/>
          <a:p>
            <a:pPr algn="ctr"/>
            <a:r>
              <a:rPr lang="en-GB" sz="4000" b="1" dirty="0" smtClean="0">
                <a:solidFill>
                  <a:schemeClr val="tx1"/>
                </a:solidFill>
              </a:rPr>
              <a:t>“</a:t>
            </a:r>
            <a:r>
              <a:rPr lang="en-GB" sz="4000" b="1" i="1" dirty="0" smtClean="0">
                <a:solidFill>
                  <a:schemeClr val="tx1"/>
                </a:solidFill>
              </a:rPr>
              <a:t>How do you love maths? It’s horrible!</a:t>
            </a:r>
            <a:r>
              <a:rPr lang="en-GB" sz="4000" b="1" dirty="0" smtClean="0">
                <a:solidFill>
                  <a:schemeClr val="tx1"/>
                </a:solidFill>
              </a:rPr>
              <a:t>”</a:t>
            </a:r>
            <a:br>
              <a:rPr lang="en-GB" sz="4000" b="1" dirty="0" smtClean="0">
                <a:solidFill>
                  <a:schemeClr val="tx1"/>
                </a:solidFill>
              </a:rPr>
            </a:br>
            <a:r>
              <a:rPr lang="en-GB" sz="3200" b="1" dirty="0" smtClean="0">
                <a:solidFill>
                  <a:schemeClr val="tx1"/>
                </a:solidFill>
              </a:rPr>
              <a:t>Exploring some of our challenges</a:t>
            </a:r>
            <a:endParaRPr lang="en-GB" sz="3200" b="1" dirty="0">
              <a:solidFill>
                <a:schemeClr val="tx1"/>
              </a:solidFill>
            </a:endParaRPr>
          </a:p>
        </p:txBody>
      </p:sp>
      <p:sp>
        <p:nvSpPr>
          <p:cNvPr id="3" name="Subtitle 2"/>
          <p:cNvSpPr>
            <a:spLocks noGrp="1"/>
          </p:cNvSpPr>
          <p:nvPr>
            <p:ph type="subTitle" idx="1"/>
          </p:nvPr>
        </p:nvSpPr>
        <p:spPr>
          <a:xfrm>
            <a:off x="827584" y="3861048"/>
            <a:ext cx="7854696" cy="1752600"/>
          </a:xfrm>
        </p:spPr>
        <p:txBody>
          <a:bodyPr>
            <a:normAutofit/>
          </a:bodyPr>
          <a:lstStyle/>
          <a:p>
            <a:pPr algn="r"/>
            <a:r>
              <a:rPr lang="en-GB" sz="3600" dirty="0" smtClean="0">
                <a:solidFill>
                  <a:srgbClr val="E4FBFC"/>
                </a:solidFill>
                <a:latin typeface="+mj-lt"/>
                <a:ea typeface="Tahoma" panose="020B0604030504040204" pitchFamily="34" charset="0"/>
                <a:cs typeface="Tahoma" panose="020B0604030504040204" pitchFamily="34" charset="0"/>
              </a:rPr>
              <a:t>Naureen Durrani</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782" y="4653136"/>
            <a:ext cx="2808312" cy="100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6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018715-D286-4F31-B0DE-FA86C443E168}" type="slidenum">
              <a:rPr lang="en-GB" smtClean="0"/>
              <a:t>10</a:t>
            </a:fld>
            <a:endParaRPr lang="en-GB" dirty="0"/>
          </a:p>
        </p:txBody>
      </p:sp>
      <p:graphicFrame>
        <p:nvGraphicFramePr>
          <p:cNvPr id="3" name="Content Placeholder 4"/>
          <p:cNvGraphicFramePr>
            <a:graphicFrameLocks/>
          </p:cNvGraphicFramePr>
          <p:nvPr>
            <p:extLst>
              <p:ext uri="{D42A27DB-BD31-4B8C-83A1-F6EECF244321}">
                <p14:modId xmlns:p14="http://schemas.microsoft.com/office/powerpoint/2010/main" val="3102428717"/>
              </p:ext>
            </p:extLst>
          </p:nvPr>
        </p:nvGraphicFramePr>
        <p:xfrm>
          <a:off x="215008" y="-11400"/>
          <a:ext cx="8928992" cy="56726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95536" y="5805264"/>
            <a:ext cx="8637108" cy="369332"/>
          </a:xfrm>
          <a:prstGeom prst="rect">
            <a:avLst/>
          </a:prstGeom>
          <a:noFill/>
        </p:spPr>
        <p:txBody>
          <a:bodyPr wrap="none" rtlCol="0">
            <a:spAutoFit/>
          </a:bodyPr>
          <a:lstStyle/>
          <a:p>
            <a:r>
              <a:rPr lang="en-GB" dirty="0" smtClean="0"/>
              <a:t>Fig 1: </a:t>
            </a:r>
            <a:r>
              <a:rPr lang="en-GB" dirty="0"/>
              <a:t>Percentage of students expressing a moderate or high level of self-evaluated competence</a:t>
            </a:r>
          </a:p>
        </p:txBody>
      </p:sp>
    </p:spTree>
    <p:extLst>
      <p:ext uri="{BB962C8B-B14F-4D97-AF65-F5344CB8AC3E}">
        <p14:creationId xmlns:p14="http://schemas.microsoft.com/office/powerpoint/2010/main" val="3315478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92888" cy="792088"/>
          </a:xfrm>
        </p:spPr>
        <p:txBody>
          <a:bodyPr>
            <a:noAutofit/>
          </a:bodyPr>
          <a:lstStyle/>
          <a:p>
            <a:r>
              <a:rPr lang="en-GB" sz="2800" dirty="0" smtClean="0">
                <a:solidFill>
                  <a:schemeClr val="tx1"/>
                </a:solidFill>
              </a:rPr>
              <a:t>To whom do students turn for help?</a:t>
            </a:r>
            <a:endParaRPr lang="en-GB" sz="2800" dirty="0">
              <a:solidFill>
                <a:schemeClr val="tx1"/>
              </a:solidFill>
            </a:endParaRPr>
          </a:p>
        </p:txBody>
      </p:sp>
      <p:sp>
        <p:nvSpPr>
          <p:cNvPr id="4" name="Slide Number Placeholder 3"/>
          <p:cNvSpPr>
            <a:spLocks noGrp="1"/>
          </p:cNvSpPr>
          <p:nvPr>
            <p:ph type="sldNum" sz="quarter" idx="12"/>
          </p:nvPr>
        </p:nvSpPr>
        <p:spPr/>
        <p:txBody>
          <a:bodyPr/>
          <a:lstStyle/>
          <a:p>
            <a:fld id="{86018715-D286-4F31-B0DE-FA86C443E168}" type="slidenum">
              <a:rPr lang="en-GB" smtClean="0"/>
              <a:t>11</a:t>
            </a:fld>
            <a:endParaRPr lang="en-GB" dirty="0"/>
          </a:p>
        </p:txBody>
      </p:sp>
      <p:sp>
        <p:nvSpPr>
          <p:cNvPr id="6" name="Content Placeholder 5"/>
          <p:cNvSpPr>
            <a:spLocks noGrp="1"/>
          </p:cNvSpPr>
          <p:nvPr>
            <p:ph idx="1"/>
          </p:nvPr>
        </p:nvSpPr>
        <p:spPr/>
        <p:txBody>
          <a:bodyPr/>
          <a:lstStyle/>
          <a:p>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611338569"/>
              </p:ext>
            </p:extLst>
          </p:nvPr>
        </p:nvGraphicFramePr>
        <p:xfrm>
          <a:off x="323528" y="836712"/>
          <a:ext cx="8424936"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25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68952" cy="418058"/>
          </a:xfrm>
        </p:spPr>
        <p:txBody>
          <a:bodyPr>
            <a:noAutofit/>
          </a:bodyPr>
          <a:lstStyle/>
          <a:p>
            <a:r>
              <a:rPr lang="en-GB" sz="2400" b="1" dirty="0" smtClean="0">
                <a:solidFill>
                  <a:schemeClr val="tx1"/>
                </a:solidFill>
              </a:rPr>
              <a:t>Suggestions for central university  </a:t>
            </a:r>
            <a:r>
              <a:rPr lang="en-GB" sz="2400" b="1" dirty="0" smtClean="0">
                <a:solidFill>
                  <a:schemeClr val="tx1"/>
                </a:solidFill>
              </a:rPr>
              <a:t>support </a:t>
            </a:r>
            <a:r>
              <a:rPr lang="en-GB" sz="2400" b="1" dirty="0" smtClean="0">
                <a:solidFill>
                  <a:schemeClr val="tx1"/>
                </a:solidFill>
              </a:rPr>
              <a:t>for numeracy skills</a:t>
            </a:r>
            <a:endParaRPr lang="en-GB" sz="2400" b="1" dirty="0">
              <a:solidFill>
                <a:schemeClr val="tx1"/>
              </a:solidFill>
            </a:endParaRPr>
          </a:p>
        </p:txBody>
      </p:sp>
      <p:sp>
        <p:nvSpPr>
          <p:cNvPr id="4" name="Slide Number Placeholder 3"/>
          <p:cNvSpPr>
            <a:spLocks noGrp="1"/>
          </p:cNvSpPr>
          <p:nvPr>
            <p:ph type="sldNum" sz="quarter" idx="12"/>
          </p:nvPr>
        </p:nvSpPr>
        <p:spPr/>
        <p:txBody>
          <a:bodyPr/>
          <a:lstStyle/>
          <a:p>
            <a:fld id="{86018715-D286-4F31-B0DE-FA86C443E168}" type="slidenum">
              <a:rPr lang="en-GB" smtClean="0"/>
              <a:t>12</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86269792"/>
              </p:ext>
            </p:extLst>
          </p:nvPr>
        </p:nvGraphicFramePr>
        <p:xfrm>
          <a:off x="107504" y="764704"/>
          <a:ext cx="9036496"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332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Awareness of employers’ needs</a:t>
            </a:r>
            <a:endParaRPr lang="en-GB"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GB" dirty="0"/>
              <a:t>54% of the students </a:t>
            </a:r>
            <a:r>
              <a:rPr lang="en-GB" dirty="0" smtClean="0"/>
              <a:t>were unaware of employers’ use of numeracy test and 80</a:t>
            </a:r>
            <a:r>
              <a:rPr lang="en-GB" dirty="0"/>
              <a:t>% </a:t>
            </a:r>
            <a:r>
              <a:rPr lang="en-GB" dirty="0" smtClean="0"/>
              <a:t>were unfamiliar with numeracy tests </a:t>
            </a:r>
          </a:p>
          <a:p>
            <a:endParaRPr lang="en-GB" dirty="0" smtClean="0"/>
          </a:p>
          <a:p>
            <a:r>
              <a:rPr lang="en-GB" dirty="0" smtClean="0"/>
              <a:t>48</a:t>
            </a:r>
            <a:r>
              <a:rPr lang="en-GB" dirty="0"/>
              <a:t>% </a:t>
            </a:r>
            <a:r>
              <a:rPr lang="en-GB" dirty="0" smtClean="0"/>
              <a:t>were </a:t>
            </a:r>
            <a:r>
              <a:rPr lang="en-GB" dirty="0"/>
              <a:t>‘moderately </a:t>
            </a:r>
            <a:r>
              <a:rPr lang="en-GB" dirty="0" smtClean="0"/>
              <a:t>or very confident</a:t>
            </a:r>
            <a:r>
              <a:rPr lang="en-GB" dirty="0"/>
              <a:t>’ </a:t>
            </a:r>
            <a:r>
              <a:rPr lang="en-GB" dirty="0" smtClean="0"/>
              <a:t>of passing such tests</a:t>
            </a:r>
          </a:p>
          <a:p>
            <a:endParaRPr lang="en-GB" dirty="0"/>
          </a:p>
          <a:p>
            <a:r>
              <a:rPr lang="en-GB" dirty="0" smtClean="0"/>
              <a:t>More confident students were:</a:t>
            </a:r>
          </a:p>
          <a:p>
            <a:pPr lvl="1">
              <a:buFont typeface="Wingdings" panose="05000000000000000000" pitchFamily="2" charset="2"/>
              <a:buChar char="q"/>
            </a:pPr>
            <a:r>
              <a:rPr lang="en-GB" dirty="0" smtClean="0"/>
              <a:t>Male</a:t>
            </a:r>
          </a:p>
          <a:p>
            <a:pPr lvl="1">
              <a:buFont typeface="Wingdings" panose="05000000000000000000" pitchFamily="2" charset="2"/>
              <a:buChar char="q"/>
            </a:pPr>
            <a:r>
              <a:rPr lang="en-GB" dirty="0" smtClean="0"/>
              <a:t>Younger</a:t>
            </a:r>
          </a:p>
          <a:p>
            <a:pPr lvl="1">
              <a:buFont typeface="Wingdings" panose="05000000000000000000" pitchFamily="2" charset="2"/>
              <a:buChar char="q"/>
            </a:pPr>
            <a:r>
              <a:rPr lang="en-GB" dirty="0" smtClean="0"/>
              <a:t>Students based in the faculty of Science &amp; Technology</a:t>
            </a:r>
          </a:p>
        </p:txBody>
      </p:sp>
      <p:sp>
        <p:nvSpPr>
          <p:cNvPr id="4" name="Slide Number Placeholder 3"/>
          <p:cNvSpPr>
            <a:spLocks noGrp="1"/>
          </p:cNvSpPr>
          <p:nvPr>
            <p:ph type="sldNum" sz="quarter" idx="12"/>
          </p:nvPr>
        </p:nvSpPr>
        <p:spPr/>
        <p:txBody>
          <a:bodyPr/>
          <a:lstStyle/>
          <a:p>
            <a:fld id="{86018715-D286-4F31-B0DE-FA86C443E168}" type="slidenum">
              <a:rPr lang="en-GB" smtClean="0"/>
              <a:t>13</a:t>
            </a:fld>
            <a:endParaRPr lang="en-GB" dirty="0"/>
          </a:p>
        </p:txBody>
      </p:sp>
    </p:spTree>
    <p:extLst>
      <p:ext uri="{BB962C8B-B14F-4D97-AF65-F5344CB8AC3E}">
        <p14:creationId xmlns:p14="http://schemas.microsoft.com/office/powerpoint/2010/main" val="358624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b="1" dirty="0">
                <a:solidFill>
                  <a:prstClr val="white"/>
                </a:solidFill>
              </a:rPr>
              <a:t>Employers’ </a:t>
            </a:r>
            <a:r>
              <a:rPr lang="en-GB" altLang="en-US" sz="3200" b="1" dirty="0" smtClean="0">
                <a:solidFill>
                  <a:prstClr val="white"/>
                </a:solidFill>
              </a:rPr>
              <a:t>use of numeracy </a:t>
            </a:r>
            <a:r>
              <a:rPr lang="en-GB" altLang="en-US" sz="3200" b="1" dirty="0">
                <a:solidFill>
                  <a:prstClr val="white"/>
                </a:solidFill>
              </a:rPr>
              <a:t>tests</a:t>
            </a:r>
            <a:endParaRPr lang="en-GB" sz="3200" b="1" dirty="0"/>
          </a:p>
        </p:txBody>
      </p:sp>
      <p:sp>
        <p:nvSpPr>
          <p:cNvPr id="3" name="Content Placeholder 2"/>
          <p:cNvSpPr>
            <a:spLocks noGrp="1"/>
          </p:cNvSpPr>
          <p:nvPr>
            <p:ph sz="half" idx="1"/>
          </p:nvPr>
        </p:nvSpPr>
        <p:spPr>
          <a:xfrm>
            <a:off x="179512" y="1340768"/>
            <a:ext cx="4176464" cy="5328592"/>
          </a:xfrm>
        </p:spPr>
        <p:txBody>
          <a:bodyPr>
            <a:normAutofit fontScale="85000" lnSpcReduction="20000"/>
          </a:bodyPr>
          <a:lstStyle/>
          <a:p>
            <a:r>
              <a:rPr lang="en-GB" sz="2000" dirty="0"/>
              <a:t>51% use </a:t>
            </a:r>
            <a:r>
              <a:rPr lang="en-GB" sz="2000" dirty="0" smtClean="0"/>
              <a:t>them; 64</a:t>
            </a:r>
            <a:r>
              <a:rPr lang="en-GB" sz="2000" dirty="0"/>
              <a:t>% use commercially available tests (Saville and </a:t>
            </a:r>
            <a:r>
              <a:rPr lang="en-GB" sz="2000" dirty="0"/>
              <a:t>Holdsworth</a:t>
            </a:r>
            <a:r>
              <a:rPr lang="en-GB" sz="2000" dirty="0"/>
              <a:t> Ltd (SHL) </a:t>
            </a:r>
            <a:endParaRPr lang="en-GB" sz="2000" dirty="0" smtClean="0"/>
          </a:p>
          <a:p>
            <a:pPr marL="0" indent="0">
              <a:buNone/>
            </a:pPr>
            <a:endParaRPr lang="en-GB" sz="2000" dirty="0" smtClean="0"/>
          </a:p>
          <a:p>
            <a:r>
              <a:rPr lang="en-GB" sz="2000" dirty="0" smtClean="0"/>
              <a:t>Those providing </a:t>
            </a:r>
            <a:r>
              <a:rPr lang="en-GB" sz="2000" dirty="0"/>
              <a:t>no additional training in numeracy skills were more likely to use numeracy tests </a:t>
            </a:r>
            <a:endParaRPr lang="en-GB" sz="2000" dirty="0" smtClean="0"/>
          </a:p>
          <a:p>
            <a:endParaRPr lang="en-GB" sz="2000" dirty="0"/>
          </a:p>
          <a:p>
            <a:r>
              <a:rPr lang="en-GB" sz="2000" dirty="0"/>
              <a:t>A</a:t>
            </a:r>
            <a:r>
              <a:rPr lang="en-GB" sz="2000" dirty="0" smtClean="0"/>
              <a:t> </a:t>
            </a:r>
            <a:r>
              <a:rPr lang="en-GB" sz="2000" dirty="0"/>
              <a:t>greater proportion of national (UK) companies and organizations (58%) </a:t>
            </a:r>
            <a:r>
              <a:rPr lang="en-GB" sz="2000" dirty="0" smtClean="0"/>
              <a:t>use </a:t>
            </a:r>
            <a:r>
              <a:rPr lang="en-GB" sz="2000" dirty="0"/>
              <a:t>numeracy tests, compared to multinational (48%) and locally-based (46%) </a:t>
            </a:r>
            <a:r>
              <a:rPr lang="en-GB" sz="2000" dirty="0" smtClean="0"/>
              <a:t>ones</a:t>
            </a:r>
          </a:p>
          <a:p>
            <a:endParaRPr lang="en-GB" sz="2000" dirty="0" smtClean="0"/>
          </a:p>
          <a:p>
            <a:r>
              <a:rPr lang="en-GB" sz="2000" dirty="0"/>
              <a:t>S</a:t>
            </a:r>
            <a:r>
              <a:rPr lang="en-GB" sz="2000" dirty="0" smtClean="0"/>
              <a:t>ectors more likely to use </a:t>
            </a:r>
            <a:r>
              <a:rPr lang="en-GB" sz="2000" dirty="0"/>
              <a:t>numeracy </a:t>
            </a:r>
            <a:r>
              <a:rPr lang="en-GB" sz="2000" dirty="0" smtClean="0"/>
              <a:t>tests </a:t>
            </a:r>
            <a:r>
              <a:rPr lang="en-GB" sz="2000" dirty="0"/>
              <a:t>included bank or financial </a:t>
            </a:r>
            <a:r>
              <a:rPr lang="en-GB" sz="2000" dirty="0" smtClean="0"/>
              <a:t>institution/services, </a:t>
            </a:r>
            <a:r>
              <a:rPr lang="en-GB" sz="2000" dirty="0"/>
              <a:t>national and local government </a:t>
            </a:r>
            <a:r>
              <a:rPr lang="en-GB" sz="2000" dirty="0" smtClean="0"/>
              <a:t>, </a:t>
            </a:r>
            <a:r>
              <a:rPr lang="en-GB" sz="2000" dirty="0"/>
              <a:t>and accountancy or professional services (N =13</a:t>
            </a:r>
            <a:r>
              <a:rPr lang="en-GB" sz="2000" dirty="0" smtClean="0"/>
              <a:t>)</a:t>
            </a:r>
          </a:p>
          <a:p>
            <a:endParaRPr lang="en-GB" sz="2000" dirty="0"/>
          </a:p>
          <a:p>
            <a:r>
              <a:rPr lang="en-GB" sz="1800" dirty="0" smtClean="0"/>
              <a:t>32% </a:t>
            </a:r>
            <a:r>
              <a:rPr lang="en-GB" sz="1800" dirty="0"/>
              <a:t>of jobs demand a first degree in a specific academic </a:t>
            </a:r>
            <a:r>
              <a:rPr lang="en-GB" sz="1800" dirty="0" smtClean="0"/>
              <a:t>discipline</a:t>
            </a:r>
            <a:endParaRPr lang="en-GB" sz="2000" dirty="0" smtClean="0"/>
          </a:p>
          <a:p>
            <a:endParaRPr lang="en-GB" sz="2000" dirty="0"/>
          </a:p>
        </p:txBody>
      </p:sp>
      <p:sp>
        <p:nvSpPr>
          <p:cNvPr id="5" name="Slide Number Placeholder 4"/>
          <p:cNvSpPr>
            <a:spLocks noGrp="1"/>
          </p:cNvSpPr>
          <p:nvPr>
            <p:ph type="sldNum" sz="quarter" idx="12"/>
          </p:nvPr>
        </p:nvSpPr>
        <p:spPr/>
        <p:txBody>
          <a:bodyPr/>
          <a:lstStyle/>
          <a:p>
            <a:fld id="{86018715-D286-4F31-B0DE-FA86C443E168}" type="slidenum">
              <a:rPr lang="en-GB" smtClean="0"/>
              <a:t>14</a:t>
            </a:fld>
            <a:endParaRPr lang="en-GB" dirty="0"/>
          </a:p>
        </p:txBody>
      </p:sp>
      <p:sp>
        <p:nvSpPr>
          <p:cNvPr id="11" name="TextBox 10"/>
          <p:cNvSpPr txBox="1"/>
          <p:nvPr/>
        </p:nvSpPr>
        <p:spPr>
          <a:xfrm>
            <a:off x="4788024" y="5301208"/>
            <a:ext cx="4176464" cy="923330"/>
          </a:xfrm>
          <a:prstGeom prst="rect">
            <a:avLst/>
          </a:prstGeom>
          <a:noFill/>
        </p:spPr>
        <p:txBody>
          <a:bodyPr wrap="square" rtlCol="0">
            <a:spAutoFit/>
          </a:bodyPr>
          <a:lstStyle/>
          <a:p>
            <a:pPr lvl="0"/>
            <a:r>
              <a:rPr lang="en-GB" dirty="0" smtClean="0"/>
              <a:t>Fig 3: </a:t>
            </a:r>
            <a:r>
              <a:rPr lang="en-GB" dirty="0"/>
              <a:t>Use of numeracy tests in relation to size of graduate</a:t>
            </a:r>
          </a:p>
          <a:p>
            <a:endParaRPr lang="en-GB"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596119615"/>
              </p:ext>
            </p:extLst>
          </p:nvPr>
        </p:nvGraphicFramePr>
        <p:xfrm>
          <a:off x="4355976" y="980728"/>
          <a:ext cx="4768592" cy="4669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83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6000" cy="994122"/>
          </a:xfrm>
        </p:spPr>
        <p:txBody>
          <a:bodyPr/>
          <a:lstStyle/>
          <a:p>
            <a:r>
              <a:rPr lang="en-GB" dirty="0">
                <a:solidFill>
                  <a:schemeClr val="tx1"/>
                </a:solidFill>
              </a:rPr>
              <a:t>Numeracy and graduate jobs</a:t>
            </a:r>
          </a:p>
        </p:txBody>
      </p:sp>
      <p:sp>
        <p:nvSpPr>
          <p:cNvPr id="3" name="Content Placeholder 2"/>
          <p:cNvSpPr>
            <a:spLocks noGrp="1"/>
          </p:cNvSpPr>
          <p:nvPr>
            <p:ph sz="half" idx="1"/>
          </p:nvPr>
        </p:nvSpPr>
        <p:spPr/>
        <p:txBody>
          <a:bodyPr>
            <a:normAutofit fontScale="70000" lnSpcReduction="20000"/>
          </a:bodyPr>
          <a:lstStyle/>
          <a:p>
            <a:endParaRPr lang="en-GB" dirty="0"/>
          </a:p>
        </p:txBody>
      </p:sp>
      <p:sp>
        <p:nvSpPr>
          <p:cNvPr id="4" name="Content Placeholder 3"/>
          <p:cNvSpPr>
            <a:spLocks noGrp="1"/>
          </p:cNvSpPr>
          <p:nvPr>
            <p:ph sz="half" idx="2"/>
          </p:nvPr>
        </p:nvSpPr>
        <p:spPr>
          <a:xfrm>
            <a:off x="4648200" y="1412776"/>
            <a:ext cx="4316288" cy="4824536"/>
          </a:xfrm>
        </p:spPr>
        <p:txBody>
          <a:bodyPr>
            <a:normAutofit fontScale="70000" lnSpcReduction="20000"/>
          </a:bodyPr>
          <a:lstStyle/>
          <a:p>
            <a:r>
              <a:rPr lang="en-GB" dirty="0"/>
              <a:t>70% of employers considered it ‘essential’ to ‘pass’ the tests</a:t>
            </a:r>
          </a:p>
          <a:p>
            <a:endParaRPr lang="en-GB" dirty="0"/>
          </a:p>
          <a:p>
            <a:r>
              <a:rPr lang="en-GB" dirty="0"/>
              <a:t>A third (32%) of all respondents required applicants to achieve a mark of  ≥ 60%</a:t>
            </a:r>
          </a:p>
          <a:p>
            <a:endParaRPr lang="en-GB" dirty="0"/>
          </a:p>
          <a:p>
            <a:r>
              <a:rPr lang="en-GB" dirty="0"/>
              <a:t>“Many graduates are rejected without interview because of poor maths skills”. (banking/financial services sector)</a:t>
            </a:r>
          </a:p>
          <a:p>
            <a:endParaRPr lang="en-GB" dirty="0"/>
          </a:p>
          <a:p>
            <a:r>
              <a:rPr lang="en-GB" dirty="0"/>
              <a:t>“We do find that even though our tests are pre-GCSE standard, around half of candidates fail”. (Bank or financial institution or services)</a:t>
            </a:r>
          </a:p>
          <a:p>
            <a:endParaRPr lang="en-GB" dirty="0"/>
          </a:p>
          <a:p>
            <a:endParaRPr lang="en-GB" dirty="0"/>
          </a:p>
        </p:txBody>
      </p:sp>
      <p:sp>
        <p:nvSpPr>
          <p:cNvPr id="5" name="Slide Number Placeholder 4"/>
          <p:cNvSpPr>
            <a:spLocks noGrp="1"/>
          </p:cNvSpPr>
          <p:nvPr>
            <p:ph type="sldNum" sz="quarter" idx="12"/>
          </p:nvPr>
        </p:nvSpPr>
        <p:spPr/>
        <p:txBody>
          <a:bodyPr/>
          <a:lstStyle/>
          <a:p>
            <a:fld id="{86018715-D286-4F31-B0DE-FA86C443E168}" type="slidenum">
              <a:rPr lang="en-GB" smtClean="0"/>
              <a:t>15</a:t>
            </a:fld>
            <a:endParaRPr lang="en-GB" dirty="0"/>
          </a:p>
        </p:txBody>
      </p:sp>
      <p:graphicFrame>
        <p:nvGraphicFramePr>
          <p:cNvPr id="6" name="Content Placeholder 5"/>
          <p:cNvGraphicFramePr>
            <a:graphicFrameLocks/>
          </p:cNvGraphicFramePr>
          <p:nvPr>
            <p:extLst>
              <p:ext uri="{D42A27DB-BD31-4B8C-83A1-F6EECF244321}">
                <p14:modId xmlns:p14="http://schemas.microsoft.com/office/powerpoint/2010/main" val="3338856115"/>
              </p:ext>
            </p:extLst>
          </p:nvPr>
        </p:nvGraphicFramePr>
        <p:xfrm>
          <a:off x="179512" y="1412776"/>
          <a:ext cx="431628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504" y="5445224"/>
            <a:ext cx="4464496" cy="1200329"/>
          </a:xfrm>
          <a:prstGeom prst="rect">
            <a:avLst/>
          </a:prstGeom>
          <a:noFill/>
        </p:spPr>
        <p:txBody>
          <a:bodyPr wrap="square" rtlCol="0">
            <a:spAutoFit/>
          </a:bodyPr>
          <a:lstStyle/>
          <a:p>
            <a:r>
              <a:rPr lang="en-GB" b="1" dirty="0"/>
              <a:t>Fig. </a:t>
            </a:r>
            <a:r>
              <a:rPr lang="en-GB" b="1" dirty="0" smtClean="0"/>
              <a:t>4: </a:t>
            </a:r>
            <a:r>
              <a:rPr lang="en-GB" b="1" dirty="0"/>
              <a:t>Types of occupation in which numeracy tests form a component of recruitment processes</a:t>
            </a:r>
          </a:p>
          <a:p>
            <a:endParaRPr lang="en-GB" dirty="0"/>
          </a:p>
        </p:txBody>
      </p:sp>
    </p:spTree>
    <p:extLst>
      <p:ext uri="{BB962C8B-B14F-4D97-AF65-F5344CB8AC3E}">
        <p14:creationId xmlns:p14="http://schemas.microsoft.com/office/powerpoint/2010/main" val="11329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562074"/>
          </a:xfrm>
        </p:spPr>
        <p:txBody>
          <a:bodyPr>
            <a:normAutofit/>
          </a:bodyPr>
          <a:lstStyle/>
          <a:p>
            <a:r>
              <a:rPr lang="en-GB" sz="2800" dirty="0">
                <a:solidFill>
                  <a:schemeClr val="tx1"/>
                </a:solidFill>
              </a:rPr>
              <a:t>Numeracy skills demanded by employers</a:t>
            </a:r>
          </a:p>
        </p:txBody>
      </p:sp>
      <p:sp>
        <p:nvSpPr>
          <p:cNvPr id="4" name="Slide Number Placeholder 3"/>
          <p:cNvSpPr>
            <a:spLocks noGrp="1"/>
          </p:cNvSpPr>
          <p:nvPr>
            <p:ph type="sldNum" sz="quarter" idx="12"/>
          </p:nvPr>
        </p:nvSpPr>
        <p:spPr/>
        <p:txBody>
          <a:bodyPr/>
          <a:lstStyle/>
          <a:p>
            <a:fld id="{86018715-D286-4F31-B0DE-FA86C443E168}" type="slidenum">
              <a:rPr lang="en-GB" smtClean="0"/>
              <a:t>16</a:t>
            </a:fld>
            <a:endParaRPr lang="en-GB" dirty="0"/>
          </a:p>
        </p:txBody>
      </p:sp>
      <p:sp>
        <p:nvSpPr>
          <p:cNvPr id="6" name="TextBox 5"/>
          <p:cNvSpPr txBox="1"/>
          <p:nvPr/>
        </p:nvSpPr>
        <p:spPr>
          <a:xfrm>
            <a:off x="539552" y="6038690"/>
            <a:ext cx="8280920" cy="646331"/>
          </a:xfrm>
          <a:prstGeom prst="rect">
            <a:avLst/>
          </a:prstGeom>
          <a:noFill/>
        </p:spPr>
        <p:txBody>
          <a:bodyPr wrap="square" rtlCol="0">
            <a:spAutoFit/>
          </a:bodyPr>
          <a:lstStyle/>
          <a:p>
            <a:r>
              <a:rPr lang="en-GB" b="1" i="1" dirty="0"/>
              <a:t>Fig. </a:t>
            </a:r>
            <a:r>
              <a:rPr lang="en-GB" b="1" i="1" dirty="0"/>
              <a:t>5</a:t>
            </a:r>
            <a:r>
              <a:rPr lang="en-GB" b="1" i="1" dirty="0" smtClean="0"/>
              <a:t> </a:t>
            </a:r>
            <a:r>
              <a:rPr lang="en-GB" b="1" i="1" dirty="0"/>
              <a:t>Generic numeracy skills in which employers expect graduate competency</a:t>
            </a:r>
            <a:endParaRPr lang="en-GB" b="1" dirty="0"/>
          </a:p>
          <a:p>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7106141"/>
              </p:ext>
            </p:extLst>
          </p:nvPr>
        </p:nvGraphicFramePr>
        <p:xfrm>
          <a:off x="179512" y="836712"/>
          <a:ext cx="8640959" cy="5201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644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Conclusions</a:t>
            </a:r>
            <a:endParaRPr lang="en-GB" b="1" dirty="0">
              <a:solidFill>
                <a:schemeClr val="tx1"/>
              </a:solidFill>
            </a:endParaRPr>
          </a:p>
        </p:txBody>
      </p:sp>
      <p:sp>
        <p:nvSpPr>
          <p:cNvPr id="3" name="Content Placeholder 2"/>
          <p:cNvSpPr>
            <a:spLocks noGrp="1"/>
          </p:cNvSpPr>
          <p:nvPr>
            <p:ph idx="1"/>
          </p:nvPr>
        </p:nvSpPr>
        <p:spPr>
          <a:xfrm>
            <a:off x="457200" y="1412776"/>
            <a:ext cx="8229600" cy="4713387"/>
          </a:xfrm>
        </p:spPr>
        <p:txBody>
          <a:bodyPr>
            <a:normAutofit fontScale="70000" lnSpcReduction="20000"/>
          </a:bodyPr>
          <a:lstStyle/>
          <a:p>
            <a:pPr>
              <a:buClr>
                <a:srgbClr val="990000"/>
              </a:buClr>
              <a:buFont typeface="Wingdings" pitchFamily="2" charset="2"/>
              <a:buChar char="§"/>
            </a:pPr>
            <a:r>
              <a:rPr lang="en-GB" dirty="0">
                <a:latin typeface="Book Antiqua" pitchFamily="18" charset="0"/>
              </a:rPr>
              <a:t>The potential for poor numeracy skills to limit any graduate’s acquisition of employment, irrespective of their academic discipline. </a:t>
            </a:r>
          </a:p>
          <a:p>
            <a:pPr>
              <a:buClr>
                <a:srgbClr val="990000"/>
              </a:buClr>
              <a:buFont typeface="Wingdings" pitchFamily="2" charset="2"/>
              <a:buChar char="§"/>
            </a:pPr>
            <a:endParaRPr lang="en-GB" dirty="0">
              <a:latin typeface="Book Antiqua" pitchFamily="18" charset="0"/>
            </a:endParaRPr>
          </a:p>
          <a:p>
            <a:pPr>
              <a:buClr>
                <a:srgbClr val="990000"/>
              </a:buClr>
              <a:buFont typeface="Wingdings" pitchFamily="2" charset="2"/>
              <a:buChar char="§"/>
            </a:pPr>
            <a:r>
              <a:rPr lang="en-GB" dirty="0">
                <a:latin typeface="Book Antiqua" pitchFamily="18" charset="0"/>
              </a:rPr>
              <a:t>Lack of awareness of the use of numeracy tests among students</a:t>
            </a:r>
          </a:p>
          <a:p>
            <a:pPr>
              <a:buClr>
                <a:srgbClr val="990000"/>
              </a:buClr>
              <a:buFont typeface="Wingdings" pitchFamily="2" charset="2"/>
              <a:buChar char="§"/>
            </a:pPr>
            <a:endParaRPr lang="en-GB" dirty="0">
              <a:latin typeface="Book Antiqua" pitchFamily="18" charset="0"/>
            </a:endParaRPr>
          </a:p>
          <a:p>
            <a:pPr>
              <a:buClr>
                <a:srgbClr val="990000"/>
              </a:buClr>
              <a:buFont typeface="Wingdings" pitchFamily="2" charset="2"/>
              <a:buChar char="§"/>
            </a:pPr>
            <a:r>
              <a:rPr lang="en-GB" dirty="0">
                <a:latin typeface="Book Antiqua" pitchFamily="18" charset="0"/>
              </a:rPr>
              <a:t>Greater information on the use of numeracy tests in graduate recruitment and the range of sample tests available can help</a:t>
            </a:r>
          </a:p>
          <a:p>
            <a:pPr>
              <a:buClr>
                <a:srgbClr val="990000"/>
              </a:buClr>
              <a:buFont typeface="Wingdings" pitchFamily="2" charset="2"/>
              <a:buChar char="§"/>
            </a:pPr>
            <a:endParaRPr lang="en-GB" dirty="0">
              <a:latin typeface="Book Antiqua" pitchFamily="18" charset="0"/>
            </a:endParaRPr>
          </a:p>
          <a:p>
            <a:pPr>
              <a:buClr>
                <a:srgbClr val="990000"/>
              </a:buClr>
              <a:buFont typeface="Wingdings" pitchFamily="2" charset="2"/>
              <a:buChar char="§"/>
            </a:pPr>
            <a:r>
              <a:rPr lang="en-GB" dirty="0"/>
              <a:t>U</a:t>
            </a:r>
            <a:r>
              <a:rPr lang="en-GB" dirty="0" smtClean="0"/>
              <a:t>niversities </a:t>
            </a:r>
            <a:r>
              <a:rPr lang="en-GB" dirty="0"/>
              <a:t>can play important role in addressing some of the underlying factors that can influence their undergraduates’ learning of mathematics and their engagement with numerical elements of the curriculum</a:t>
            </a:r>
          </a:p>
        </p:txBody>
      </p:sp>
      <p:sp>
        <p:nvSpPr>
          <p:cNvPr id="4" name="Slide Number Placeholder 3"/>
          <p:cNvSpPr>
            <a:spLocks noGrp="1"/>
          </p:cNvSpPr>
          <p:nvPr>
            <p:ph type="sldNum" sz="quarter" idx="12"/>
          </p:nvPr>
        </p:nvSpPr>
        <p:spPr/>
        <p:txBody>
          <a:bodyPr/>
          <a:lstStyle/>
          <a:p>
            <a:fld id="{86018715-D286-4F31-B0DE-FA86C443E168}" type="slidenum">
              <a:rPr lang="en-GB" smtClean="0"/>
              <a:t>17</a:t>
            </a:fld>
            <a:endParaRPr lang="en-GB" dirty="0"/>
          </a:p>
        </p:txBody>
      </p:sp>
    </p:spTree>
    <p:extLst>
      <p:ext uri="{BB962C8B-B14F-4D97-AF65-F5344CB8AC3E}">
        <p14:creationId xmlns:p14="http://schemas.microsoft.com/office/powerpoint/2010/main" val="157888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504056"/>
          </a:xfrm>
        </p:spPr>
        <p:txBody>
          <a:bodyPr>
            <a:normAutofit fontScale="90000"/>
          </a:bodyPr>
          <a:lstStyle/>
          <a:p>
            <a:r>
              <a:rPr lang="en-GB" dirty="0" smtClean="0">
                <a:solidFill>
                  <a:schemeClr val="tx1"/>
                </a:solidFill>
              </a:rPr>
              <a:t>References</a:t>
            </a:r>
            <a:endParaRPr lang="en-GB" dirty="0">
              <a:solidFill>
                <a:schemeClr val="tx1"/>
              </a:solidFill>
            </a:endParaRPr>
          </a:p>
        </p:txBody>
      </p:sp>
      <p:sp>
        <p:nvSpPr>
          <p:cNvPr id="3" name="Content Placeholder 2"/>
          <p:cNvSpPr>
            <a:spLocks noGrp="1"/>
          </p:cNvSpPr>
          <p:nvPr>
            <p:ph idx="1"/>
          </p:nvPr>
        </p:nvSpPr>
        <p:spPr>
          <a:xfrm>
            <a:off x="251520" y="764704"/>
            <a:ext cx="8424936" cy="5760640"/>
          </a:xfrm>
        </p:spPr>
        <p:txBody>
          <a:bodyPr>
            <a:noAutofit/>
          </a:bodyPr>
          <a:lstStyle/>
          <a:p>
            <a:r>
              <a:rPr lang="en-GB" sz="1600" dirty="0"/>
              <a:t>Crawford, K., Gordon, S., Nicholas, J. and Prosser, M. (1994) Conceptions of mathematics and how it is learned: the perspectives </a:t>
            </a:r>
            <a:r>
              <a:rPr lang="en-GB" sz="1600" dirty="0" smtClean="0"/>
              <a:t>of students </a:t>
            </a:r>
            <a:r>
              <a:rPr lang="en-GB" sz="1600" dirty="0"/>
              <a:t>entering university. </a:t>
            </a:r>
            <a:r>
              <a:rPr lang="en-GB" sz="1600" i="1" dirty="0"/>
              <a:t>Learning and Instruction</a:t>
            </a:r>
            <a:r>
              <a:rPr lang="en-GB" sz="1600" dirty="0"/>
              <a:t>, 4 (4), 331-345.</a:t>
            </a:r>
          </a:p>
          <a:p>
            <a:r>
              <a:rPr lang="en-GB" sz="1600" dirty="0"/>
              <a:t>Crawford, K., Gordon, S., Nicholas, J. and Prosser, M. (</a:t>
            </a:r>
            <a:r>
              <a:rPr lang="en-GB" sz="1600" dirty="0" smtClean="0"/>
              <a:t>1998) </a:t>
            </a:r>
            <a:r>
              <a:rPr lang="en-GB" sz="1600" dirty="0"/>
              <a:t>Qualitatively different experiences of learning mathematics </a:t>
            </a:r>
            <a:r>
              <a:rPr lang="en-GB" sz="1600" dirty="0" smtClean="0"/>
              <a:t>at university</a:t>
            </a:r>
            <a:r>
              <a:rPr lang="en-GB" sz="1600" dirty="0"/>
              <a:t>. </a:t>
            </a:r>
            <a:r>
              <a:rPr lang="en-GB" sz="1600" i="1" dirty="0"/>
              <a:t>Learning and Instruction </a:t>
            </a:r>
            <a:r>
              <a:rPr lang="en-GB" sz="1600" dirty="0"/>
              <a:t>8(5), 455-468.</a:t>
            </a:r>
          </a:p>
          <a:p>
            <a:r>
              <a:rPr lang="en-GB" sz="1600" dirty="0" smtClean="0">
                <a:latin typeface="+mj-lt"/>
              </a:rPr>
              <a:t>Tariq</a:t>
            </a:r>
            <a:r>
              <a:rPr lang="en-GB" sz="1600" dirty="0">
                <a:latin typeface="+mj-lt"/>
              </a:rPr>
              <a:t>, V. N</a:t>
            </a:r>
            <a:r>
              <a:rPr lang="en-GB" sz="1600" dirty="0" smtClean="0">
                <a:latin typeface="+mj-lt"/>
              </a:rPr>
              <a:t>., </a:t>
            </a:r>
            <a:r>
              <a:rPr lang="en-GB" sz="1600" i="1" dirty="0" smtClean="0">
                <a:latin typeface="+mj-lt"/>
              </a:rPr>
              <a:t>et al</a:t>
            </a:r>
            <a:r>
              <a:rPr lang="en-GB" sz="1600" dirty="0" smtClean="0">
                <a:latin typeface="+mj-lt"/>
              </a:rPr>
              <a:t>. (</a:t>
            </a:r>
            <a:r>
              <a:rPr lang="en-GB" sz="1600" dirty="0">
                <a:latin typeface="+mj-lt"/>
              </a:rPr>
              <a:t>2013) Mathematical literacy in undergraduates: role of gender, emotional intelligence and emotional self-efficacy. </a:t>
            </a:r>
            <a:r>
              <a:rPr lang="en-GB" sz="1600" i="1" dirty="0">
                <a:latin typeface="+mj-lt"/>
              </a:rPr>
              <a:t>International Journal of Mathematical Education in Science and Technology </a:t>
            </a:r>
            <a:r>
              <a:rPr lang="en-GB" sz="1600" dirty="0">
                <a:latin typeface="+mj-lt"/>
              </a:rPr>
              <a:t>44(8), 1143 –1159.</a:t>
            </a:r>
            <a:r>
              <a:rPr lang="en-GB" sz="1600" i="1" dirty="0">
                <a:latin typeface="+mj-lt"/>
              </a:rPr>
              <a:t> </a:t>
            </a:r>
            <a:endParaRPr lang="en-GB" sz="1600" dirty="0">
              <a:latin typeface="+mj-lt"/>
            </a:endParaRPr>
          </a:p>
          <a:p>
            <a:r>
              <a:rPr lang="en-GB" sz="1600" dirty="0">
                <a:latin typeface="+mj-lt"/>
              </a:rPr>
              <a:t>Tariq, V. N. (2013) Emotional intelligence: a new weapon in the fight against maths anxiety? </a:t>
            </a:r>
            <a:r>
              <a:rPr lang="en-GB" sz="1600" i="1" dirty="0">
                <a:latin typeface="+mj-lt"/>
              </a:rPr>
              <a:t>Psychology of Education Review</a:t>
            </a:r>
            <a:r>
              <a:rPr lang="en-GB" sz="1600" dirty="0">
                <a:latin typeface="+mj-lt"/>
              </a:rPr>
              <a:t> Special Edition: New Directions in Emotional Education and Development 37(2), 13 – 18</a:t>
            </a:r>
            <a:r>
              <a:rPr lang="en-GB" sz="1600" dirty="0" smtClean="0">
                <a:latin typeface="+mj-lt"/>
              </a:rPr>
              <a:t>.</a:t>
            </a:r>
          </a:p>
          <a:p>
            <a:r>
              <a:rPr lang="en-GB" sz="1600" dirty="0" smtClean="0">
                <a:latin typeface="+mj-lt"/>
              </a:rPr>
              <a:t>Durrani</a:t>
            </a:r>
            <a:r>
              <a:rPr lang="en-GB" sz="1600" dirty="0">
                <a:latin typeface="+mj-lt"/>
              </a:rPr>
              <a:t>, N. &amp; Tariq, V. N. (2012) The role of numeracy skills in graduate employability. </a:t>
            </a:r>
            <a:r>
              <a:rPr lang="en-GB" sz="1600" i="1" dirty="0">
                <a:latin typeface="+mj-lt"/>
              </a:rPr>
              <a:t>Education + Training</a:t>
            </a:r>
            <a:r>
              <a:rPr lang="en-GB" sz="1600" dirty="0">
                <a:latin typeface="+mj-lt"/>
              </a:rPr>
              <a:t>, 54(5), 419 – 434. </a:t>
            </a:r>
          </a:p>
          <a:p>
            <a:r>
              <a:rPr lang="en-GB" sz="1600" dirty="0" smtClean="0">
                <a:latin typeface="+mj-lt"/>
              </a:rPr>
              <a:t>Tariq</a:t>
            </a:r>
            <a:r>
              <a:rPr lang="en-GB" sz="1600" dirty="0">
                <a:latin typeface="+mj-lt"/>
              </a:rPr>
              <a:t>, V. N. &amp; Durrani, N. (2012) Factors influencing undergraduates’ self-evaluation of numerical competence. </a:t>
            </a:r>
            <a:r>
              <a:rPr lang="en-GB" sz="1600" i="1" dirty="0">
                <a:latin typeface="+mj-lt"/>
              </a:rPr>
              <a:t>International Journal of Mathematical Education in Science and Technology </a:t>
            </a:r>
            <a:r>
              <a:rPr lang="en-GB" sz="1600" dirty="0">
                <a:latin typeface="+mj-lt"/>
              </a:rPr>
              <a:t>43(3), 337 – 356. </a:t>
            </a:r>
          </a:p>
          <a:p>
            <a:r>
              <a:rPr lang="en-GB" sz="1600" dirty="0" smtClean="0">
                <a:latin typeface="+mj-lt"/>
              </a:rPr>
              <a:t>Tariq</a:t>
            </a:r>
            <a:r>
              <a:rPr lang="en-GB" sz="1600" dirty="0">
                <a:latin typeface="+mj-lt"/>
              </a:rPr>
              <a:t>, V. N., </a:t>
            </a:r>
            <a:r>
              <a:rPr lang="en-GB" sz="1600" i="1" dirty="0" smtClean="0">
                <a:latin typeface="+mj-lt"/>
              </a:rPr>
              <a:t>et al</a:t>
            </a:r>
            <a:r>
              <a:rPr lang="en-GB" sz="1600" dirty="0" smtClean="0">
                <a:latin typeface="+mj-lt"/>
              </a:rPr>
              <a:t>. (2010</a:t>
            </a:r>
            <a:r>
              <a:rPr lang="en-GB" sz="1600" dirty="0">
                <a:latin typeface="+mj-lt"/>
              </a:rPr>
              <a:t>) </a:t>
            </a:r>
            <a:r>
              <a:rPr lang="en-GB" sz="1600" i="1" dirty="0">
                <a:latin typeface="+mj-lt"/>
              </a:rPr>
              <a:t>Every Student Counts: Promoting Numeracy and Enhancing Employability</a:t>
            </a:r>
            <a:r>
              <a:rPr lang="en-GB" sz="1600" dirty="0">
                <a:latin typeface="+mj-lt"/>
              </a:rPr>
              <a:t>. University of Central Lancashire, Preston pp. 127. </a:t>
            </a:r>
            <a:endParaRPr lang="en-GB" sz="1600" dirty="0" smtClean="0">
              <a:latin typeface="+mj-lt"/>
            </a:endParaRPr>
          </a:p>
          <a:p>
            <a:r>
              <a:rPr lang="en-GB" sz="1600" dirty="0" smtClean="0">
                <a:latin typeface="+mj-lt"/>
              </a:rPr>
              <a:t>Tariq</a:t>
            </a:r>
            <a:r>
              <a:rPr lang="en-GB" sz="1600" dirty="0">
                <a:latin typeface="+mj-lt"/>
              </a:rPr>
              <a:t>, V. N. (2008) Defining the problem: mathematical errors and misconceptions exhibited by first-year bioscience undergraduates. </a:t>
            </a:r>
            <a:r>
              <a:rPr lang="en-GB" sz="1600" i="1" dirty="0">
                <a:latin typeface="+mj-lt"/>
              </a:rPr>
              <a:t>International Journal of Mathematical Education in Science and Technology</a:t>
            </a:r>
            <a:r>
              <a:rPr lang="en-GB" sz="1600" dirty="0">
                <a:latin typeface="+mj-lt"/>
              </a:rPr>
              <a:t> 39(7), 889 – 904. </a:t>
            </a:r>
          </a:p>
        </p:txBody>
      </p:sp>
      <p:sp>
        <p:nvSpPr>
          <p:cNvPr id="4" name="Slide Number Placeholder 3"/>
          <p:cNvSpPr>
            <a:spLocks noGrp="1"/>
          </p:cNvSpPr>
          <p:nvPr>
            <p:ph type="sldNum" sz="quarter" idx="12"/>
          </p:nvPr>
        </p:nvSpPr>
        <p:spPr/>
        <p:txBody>
          <a:bodyPr/>
          <a:lstStyle/>
          <a:p>
            <a:fld id="{86018715-D286-4F31-B0DE-FA86C443E168}" type="slidenum">
              <a:rPr lang="en-GB" smtClean="0"/>
              <a:t>18</a:t>
            </a:fld>
            <a:endParaRPr lang="en-GB" dirty="0"/>
          </a:p>
        </p:txBody>
      </p:sp>
    </p:spTree>
    <p:extLst>
      <p:ext uri="{BB962C8B-B14F-4D97-AF65-F5344CB8AC3E}">
        <p14:creationId xmlns:p14="http://schemas.microsoft.com/office/powerpoint/2010/main" val="48517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GB" sz="3200" spc="0" dirty="0">
                <a:ln>
                  <a:noFill/>
                </a:ln>
                <a:solidFill>
                  <a:prstClr val="white"/>
                </a:solidFill>
                <a:effectLst/>
                <a:latin typeface="Goudy Old Style"/>
              </a:rPr>
              <a:t/>
            </a:r>
            <a:br>
              <a:rPr lang="en-GB" sz="3200" spc="0" dirty="0">
                <a:ln>
                  <a:noFill/>
                </a:ln>
                <a:solidFill>
                  <a:prstClr val="white"/>
                </a:solidFill>
                <a:effectLst/>
                <a:latin typeface="Goudy Old Style"/>
              </a:rPr>
            </a:br>
            <a:endParaRPr lang="en-GB" dirty="0"/>
          </a:p>
        </p:txBody>
      </p:sp>
      <p:sp>
        <p:nvSpPr>
          <p:cNvPr id="4" name="Slide Number Placeholder 3"/>
          <p:cNvSpPr>
            <a:spLocks noGrp="1"/>
          </p:cNvSpPr>
          <p:nvPr>
            <p:ph type="sldNum" sz="quarter" idx="12"/>
          </p:nvPr>
        </p:nvSpPr>
        <p:spPr/>
        <p:txBody>
          <a:bodyPr/>
          <a:lstStyle/>
          <a:p>
            <a:fld id="{86018715-D286-4F31-B0DE-FA86C443E168}" type="slidenum">
              <a:rPr lang="en-GB" smtClean="0"/>
              <a:t>2</a:t>
            </a:fld>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561662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00192" y="3717032"/>
            <a:ext cx="2520280" cy="1200329"/>
          </a:xfrm>
          <a:prstGeom prst="rect">
            <a:avLst/>
          </a:prstGeom>
          <a:noFill/>
        </p:spPr>
        <p:txBody>
          <a:bodyPr wrap="square" rtlCol="0">
            <a:spAutoFit/>
          </a:bodyPr>
          <a:lstStyle/>
          <a:p>
            <a:r>
              <a:rPr lang="en-GB" dirty="0">
                <a:latin typeface="Book Antiqua" pitchFamily="18" charset="0"/>
                <a:cs typeface="Arial" charset="0"/>
              </a:rPr>
              <a:t>Funded by HEFCE and managed by the </a:t>
            </a:r>
            <a:r>
              <a:rPr lang="en-GB" dirty="0" smtClean="0">
                <a:latin typeface="Book Antiqua" pitchFamily="18" charset="0"/>
                <a:cs typeface="Arial" charset="0"/>
              </a:rPr>
              <a:t>HEA  (2007-10)</a:t>
            </a:r>
            <a:endParaRPr lang="en-GB" dirty="0">
              <a:latin typeface="Book Antiqua" pitchFamily="18" charset="0"/>
              <a:cs typeface="Arial" charset="0"/>
            </a:endParaRPr>
          </a:p>
          <a:p>
            <a:endParaRPr lang="en-GB" dirty="0"/>
          </a:p>
        </p:txBody>
      </p:sp>
    </p:spTree>
    <p:extLst>
      <p:ext uri="{BB962C8B-B14F-4D97-AF65-F5344CB8AC3E}">
        <p14:creationId xmlns:p14="http://schemas.microsoft.com/office/powerpoint/2010/main" val="370287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5" name="Rectangle 3"/>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6" name="Rectangle 4"/>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7" name="Rectangle 5"/>
          <p:cNvSpPr>
            <a:spLocks noChangeArrowheads="1"/>
          </p:cNvSpPr>
          <p:nvPr/>
        </p:nvSpPr>
        <p:spPr bwMode="auto">
          <a:xfrm>
            <a:off x="539750" y="2636838"/>
            <a:ext cx="3527425" cy="100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78" name="Oval 6"/>
          <p:cNvSpPr>
            <a:spLocks noChangeArrowheads="1"/>
          </p:cNvSpPr>
          <p:nvPr/>
        </p:nvSpPr>
        <p:spPr bwMode="auto">
          <a:xfrm>
            <a:off x="179388" y="1268413"/>
            <a:ext cx="6264275" cy="4681537"/>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3079" name="Picture 26" descr="uclanlogo-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341438"/>
            <a:ext cx="13684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ChangeArrowheads="1"/>
          </p:cNvSpPr>
          <p:nvPr/>
        </p:nvSpPr>
        <p:spPr bwMode="auto">
          <a:xfrm>
            <a:off x="2771775" y="26368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00076"/>
                </a:solidFill>
              </a:rPr>
              <a:t>Vicki Tariq</a:t>
            </a:r>
          </a:p>
        </p:txBody>
      </p:sp>
      <p:sp>
        <p:nvSpPr>
          <p:cNvPr id="3081" name="Text Box 9"/>
          <p:cNvSpPr txBox="1">
            <a:spLocks noChangeArrowheads="1"/>
          </p:cNvSpPr>
          <p:nvPr/>
        </p:nvSpPr>
        <p:spPr bwMode="auto">
          <a:xfrm>
            <a:off x="2627313" y="22764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Project Director</a:t>
            </a:r>
          </a:p>
        </p:txBody>
      </p:sp>
      <p:sp>
        <p:nvSpPr>
          <p:cNvPr id="3082" name="Rectangle 10"/>
          <p:cNvSpPr>
            <a:spLocks noChangeArrowheads="1"/>
          </p:cNvSpPr>
          <p:nvPr/>
        </p:nvSpPr>
        <p:spPr bwMode="auto">
          <a:xfrm>
            <a:off x="2771775" y="26368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00076"/>
                </a:solidFill>
              </a:rPr>
              <a:t>Vicki Tariq</a:t>
            </a:r>
          </a:p>
        </p:txBody>
      </p:sp>
      <p:sp>
        <p:nvSpPr>
          <p:cNvPr id="3083" name="Text Box 11"/>
          <p:cNvSpPr txBox="1">
            <a:spLocks noChangeArrowheads="1"/>
          </p:cNvSpPr>
          <p:nvPr/>
        </p:nvSpPr>
        <p:spPr bwMode="auto">
          <a:xfrm>
            <a:off x="2627313" y="22764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Project Director</a:t>
            </a:r>
          </a:p>
        </p:txBody>
      </p:sp>
      <p:sp>
        <p:nvSpPr>
          <p:cNvPr id="3084" name="Rectangle 12"/>
          <p:cNvSpPr>
            <a:spLocks noChangeArrowheads="1"/>
          </p:cNvSpPr>
          <p:nvPr/>
        </p:nvSpPr>
        <p:spPr bwMode="auto">
          <a:xfrm>
            <a:off x="2771775" y="26368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00076"/>
                </a:solidFill>
              </a:rPr>
              <a:t>Vicki Tariq</a:t>
            </a:r>
          </a:p>
        </p:txBody>
      </p:sp>
      <p:sp>
        <p:nvSpPr>
          <p:cNvPr id="3085" name="Text Box 13"/>
          <p:cNvSpPr txBox="1">
            <a:spLocks noChangeArrowheads="1"/>
          </p:cNvSpPr>
          <p:nvPr/>
        </p:nvSpPr>
        <p:spPr bwMode="auto">
          <a:xfrm>
            <a:off x="2627313" y="22764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Project Director</a:t>
            </a:r>
          </a:p>
        </p:txBody>
      </p:sp>
      <p:sp>
        <p:nvSpPr>
          <p:cNvPr id="3086" name="Rectangle 14"/>
          <p:cNvSpPr>
            <a:spLocks noChangeArrowheads="1"/>
          </p:cNvSpPr>
          <p:nvPr/>
        </p:nvSpPr>
        <p:spPr bwMode="auto">
          <a:xfrm>
            <a:off x="2771775" y="2636838"/>
            <a:ext cx="1295400" cy="369887"/>
          </a:xfrm>
          <a:prstGeom prst="rect">
            <a:avLst/>
          </a:prstGeom>
          <a:solidFill>
            <a:srgbClr val="C00000"/>
          </a:solidFill>
          <a:ln>
            <a:noFill/>
          </a:ln>
          <a:extLst/>
        </p:spPr>
        <p:txBody>
          <a:bodyPr>
            <a:spAutoFit/>
          </a:bodyPr>
          <a:lstStyle/>
          <a:p>
            <a:r>
              <a:rPr lang="en-GB" dirty="0"/>
              <a:t>Vicki Tariq</a:t>
            </a:r>
          </a:p>
        </p:txBody>
      </p:sp>
      <p:sp>
        <p:nvSpPr>
          <p:cNvPr id="3087" name="Text Box 15"/>
          <p:cNvSpPr txBox="1">
            <a:spLocks noChangeArrowheads="1"/>
          </p:cNvSpPr>
          <p:nvPr/>
        </p:nvSpPr>
        <p:spPr bwMode="auto">
          <a:xfrm>
            <a:off x="2627313" y="22764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Project Director</a:t>
            </a:r>
          </a:p>
        </p:txBody>
      </p:sp>
      <p:sp>
        <p:nvSpPr>
          <p:cNvPr id="3088" name="Text Box 16"/>
          <p:cNvSpPr txBox="1">
            <a:spLocks noChangeArrowheads="1"/>
          </p:cNvSpPr>
          <p:nvPr/>
        </p:nvSpPr>
        <p:spPr bwMode="auto">
          <a:xfrm>
            <a:off x="571500" y="2786063"/>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dirty="0"/>
              <a:t>BIOSCIENCES</a:t>
            </a:r>
          </a:p>
        </p:txBody>
      </p:sp>
      <p:sp>
        <p:nvSpPr>
          <p:cNvPr id="3089" name="Rectangle 17"/>
          <p:cNvSpPr>
            <a:spLocks noChangeArrowheads="1"/>
          </p:cNvSpPr>
          <p:nvPr/>
        </p:nvSpPr>
        <p:spPr bwMode="auto">
          <a:xfrm>
            <a:off x="4643438" y="2928938"/>
            <a:ext cx="1597232" cy="369332"/>
          </a:xfrm>
          <a:prstGeom prst="rect">
            <a:avLst/>
          </a:prstGeom>
          <a:solidFill>
            <a:srgbClr val="C00000"/>
          </a:solidFill>
          <a:ln>
            <a:noFill/>
          </a:ln>
          <a:extLst/>
        </p:spPr>
        <p:txBody>
          <a:bodyPr wrap="none">
            <a:spAutoFit/>
          </a:bodyPr>
          <a:lstStyle/>
          <a:p>
            <a:r>
              <a:rPr lang="en-GB" dirty="0"/>
              <a:t>Geoff Timmins</a:t>
            </a:r>
          </a:p>
        </p:txBody>
      </p:sp>
      <p:sp>
        <p:nvSpPr>
          <p:cNvPr id="3090" name="Text Box 18"/>
          <p:cNvSpPr txBox="1">
            <a:spLocks noChangeArrowheads="1"/>
          </p:cNvSpPr>
          <p:nvPr/>
        </p:nvSpPr>
        <p:spPr bwMode="auto">
          <a:xfrm>
            <a:off x="4716463" y="2565400"/>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t>HISTORY</a:t>
            </a:r>
          </a:p>
        </p:txBody>
      </p:sp>
      <p:sp>
        <p:nvSpPr>
          <p:cNvPr id="3091" name="Text Box 19"/>
          <p:cNvSpPr txBox="1">
            <a:spLocks noChangeArrowheads="1"/>
          </p:cNvSpPr>
          <p:nvPr/>
        </p:nvSpPr>
        <p:spPr bwMode="auto">
          <a:xfrm>
            <a:off x="3203575" y="4868863"/>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p>
        </p:txBody>
      </p:sp>
      <p:sp>
        <p:nvSpPr>
          <p:cNvPr id="3092" name="Rectangle 20"/>
          <p:cNvSpPr>
            <a:spLocks noChangeArrowheads="1"/>
          </p:cNvSpPr>
          <p:nvPr/>
        </p:nvSpPr>
        <p:spPr bwMode="auto">
          <a:xfrm>
            <a:off x="1042988" y="4221163"/>
            <a:ext cx="3529012"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93" name="Rectangle 21"/>
          <p:cNvSpPr>
            <a:spLocks noChangeArrowheads="1"/>
          </p:cNvSpPr>
          <p:nvPr/>
        </p:nvSpPr>
        <p:spPr bwMode="auto">
          <a:xfrm>
            <a:off x="1042988" y="4221163"/>
            <a:ext cx="3529012"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94" name="Rectangle 22"/>
          <p:cNvSpPr>
            <a:spLocks noChangeArrowheads="1"/>
          </p:cNvSpPr>
          <p:nvPr/>
        </p:nvSpPr>
        <p:spPr bwMode="auto">
          <a:xfrm>
            <a:off x="1042988" y="4221163"/>
            <a:ext cx="3529012"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95" name="Text Box 23"/>
          <p:cNvSpPr txBox="1">
            <a:spLocks noChangeArrowheads="1"/>
          </p:cNvSpPr>
          <p:nvPr/>
        </p:nvSpPr>
        <p:spPr bwMode="auto">
          <a:xfrm>
            <a:off x="1000125" y="43576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dirty="0"/>
              <a:t>BUSINESS</a:t>
            </a:r>
          </a:p>
        </p:txBody>
      </p:sp>
      <p:sp>
        <p:nvSpPr>
          <p:cNvPr id="3096" name="Rectangle 24"/>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97" name="Rectangle 25"/>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98" name="Rectangle 26"/>
          <p:cNvSpPr>
            <a:spLocks noChangeArrowheads="1"/>
          </p:cNvSpPr>
          <p:nvPr/>
        </p:nvSpPr>
        <p:spPr bwMode="auto">
          <a:xfrm>
            <a:off x="4643438" y="2420938"/>
            <a:ext cx="4321175"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309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3920331"/>
            <a:ext cx="16367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ChangeArrowheads="1"/>
          </p:cNvSpPr>
          <p:nvPr/>
        </p:nvSpPr>
        <p:spPr bwMode="auto">
          <a:xfrm>
            <a:off x="6588125" y="3500438"/>
            <a:ext cx="1819857" cy="369332"/>
          </a:xfrm>
          <a:prstGeom prst="rect">
            <a:avLst/>
          </a:prstGeom>
          <a:solidFill>
            <a:srgbClr val="C00000"/>
          </a:solidFill>
          <a:ln>
            <a:noFill/>
          </a:ln>
          <a:extLst/>
        </p:spPr>
        <p:txBody>
          <a:bodyPr wrap="none">
            <a:spAutoFit/>
          </a:bodyPr>
          <a:lstStyle/>
          <a:p>
            <a:r>
              <a:rPr lang="en-GB" dirty="0"/>
              <a:t>Roger Lloyd-Jones</a:t>
            </a:r>
          </a:p>
        </p:txBody>
      </p:sp>
      <p:pic>
        <p:nvPicPr>
          <p:cNvPr id="310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933" y="2433638"/>
            <a:ext cx="9144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Rectangle 30"/>
          <p:cNvSpPr>
            <a:spLocks noChangeArrowheads="1"/>
          </p:cNvSpPr>
          <p:nvPr/>
        </p:nvSpPr>
        <p:spPr bwMode="auto">
          <a:xfrm>
            <a:off x="6372225" y="2708275"/>
            <a:ext cx="1655763" cy="366713"/>
          </a:xfrm>
          <a:prstGeom prst="rect">
            <a:avLst/>
          </a:prstGeom>
          <a:solidFill>
            <a:srgbClr val="C00000"/>
          </a:solidFill>
          <a:ln>
            <a:noFill/>
          </a:ln>
          <a:extLst/>
        </p:spPr>
        <p:txBody>
          <a:bodyPr>
            <a:spAutoFit/>
          </a:bodyPr>
          <a:lstStyle/>
          <a:p>
            <a:r>
              <a:rPr lang="en-GB" dirty="0">
                <a:solidFill>
                  <a:srgbClr val="000076"/>
                </a:solidFill>
              </a:rPr>
              <a:t> </a:t>
            </a:r>
            <a:r>
              <a:rPr lang="en-GB" dirty="0"/>
              <a:t>Dave Nicholls</a:t>
            </a:r>
          </a:p>
        </p:txBody>
      </p:sp>
      <p:sp>
        <p:nvSpPr>
          <p:cNvPr id="3103" name="Rectangle 31"/>
          <p:cNvSpPr>
            <a:spLocks noChangeArrowheads="1"/>
          </p:cNvSpPr>
          <p:nvPr/>
        </p:nvSpPr>
        <p:spPr bwMode="auto">
          <a:xfrm>
            <a:off x="1042988" y="4714875"/>
            <a:ext cx="2016844" cy="646331"/>
          </a:xfrm>
          <a:prstGeom prst="rect">
            <a:avLst/>
          </a:prstGeom>
          <a:solidFill>
            <a:srgbClr val="C00000"/>
          </a:solidFill>
          <a:ln>
            <a:noFill/>
          </a:ln>
          <a:extLst/>
        </p:spPr>
        <p:txBody>
          <a:bodyPr wrap="square">
            <a:spAutoFit/>
          </a:bodyPr>
          <a:lstStyle/>
          <a:p>
            <a:pPr algn="ctr"/>
            <a:r>
              <a:rPr lang="en-GB" dirty="0"/>
              <a:t> Claire Worthington</a:t>
            </a:r>
          </a:p>
        </p:txBody>
      </p:sp>
      <p:sp>
        <p:nvSpPr>
          <p:cNvPr id="3105" name="Rectangle 35"/>
          <p:cNvSpPr>
            <a:spLocks noChangeArrowheads="1"/>
          </p:cNvSpPr>
          <p:nvPr/>
        </p:nvSpPr>
        <p:spPr bwMode="auto">
          <a:xfrm>
            <a:off x="285750" y="188913"/>
            <a:ext cx="8643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dirty="0"/>
              <a:t>Project Team</a:t>
            </a:r>
          </a:p>
        </p:txBody>
      </p:sp>
      <p:sp>
        <p:nvSpPr>
          <p:cNvPr id="36" name="Oval 35"/>
          <p:cNvSpPr/>
          <p:nvPr/>
        </p:nvSpPr>
        <p:spPr>
          <a:xfrm>
            <a:off x="2857500" y="3000375"/>
            <a:ext cx="2357438" cy="2071688"/>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dirty="0">
              <a:solidFill>
                <a:srgbClr val="FFFFFF"/>
              </a:solidFill>
            </a:endParaRPr>
          </a:p>
        </p:txBody>
      </p:sp>
      <p:sp>
        <p:nvSpPr>
          <p:cNvPr id="3107" name="TextBox 37"/>
          <p:cNvSpPr txBox="1">
            <a:spLocks noChangeArrowheads="1"/>
          </p:cNvSpPr>
          <p:nvPr/>
        </p:nvSpPr>
        <p:spPr bwMode="auto">
          <a:xfrm>
            <a:off x="2928938" y="3643313"/>
            <a:ext cx="2286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dirty="0">
                <a:solidFill>
                  <a:srgbClr val="000076"/>
                </a:solidFill>
              </a:rPr>
              <a:t>Naureen Durrani</a:t>
            </a:r>
          </a:p>
          <a:p>
            <a:pPr algn="ctr" eaLnBrk="1" hangingPunct="1"/>
            <a:r>
              <a:rPr lang="en-GB" sz="1200" dirty="0">
                <a:solidFill>
                  <a:srgbClr val="000076"/>
                </a:solidFill>
              </a:rPr>
              <a:t>Post-doc </a:t>
            </a:r>
            <a:endParaRPr lang="en-GB" dirty="0"/>
          </a:p>
        </p:txBody>
      </p:sp>
      <p:sp>
        <p:nvSpPr>
          <p:cNvPr id="3" name="Slide Number Placeholder 2"/>
          <p:cNvSpPr>
            <a:spLocks noGrp="1"/>
          </p:cNvSpPr>
          <p:nvPr>
            <p:ph type="sldNum" sz="quarter" idx="12"/>
          </p:nvPr>
        </p:nvSpPr>
        <p:spPr/>
        <p:txBody>
          <a:bodyPr/>
          <a:lstStyle/>
          <a:p>
            <a:fld id="{86018715-D286-4F31-B0DE-FA86C443E168}" type="slidenum">
              <a:rPr lang="en-GB" smtClean="0"/>
              <a:t>3</a:t>
            </a:fld>
            <a:endParaRPr lang="en-GB" dirty="0"/>
          </a:p>
        </p:txBody>
      </p:sp>
    </p:spTree>
    <p:extLst>
      <p:ext uri="{BB962C8B-B14F-4D97-AF65-F5344CB8AC3E}">
        <p14:creationId xmlns:p14="http://schemas.microsoft.com/office/powerpoint/2010/main" val="319063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Rationale</a:t>
            </a:r>
            <a:endParaRPr lang="en-GB" b="1" dirty="0">
              <a:solidFill>
                <a:schemeClr val="tx1"/>
              </a:solidFill>
            </a:endParaRPr>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GB" dirty="0"/>
              <a:t>Numeracy skills are “key to the future success of graduates whatever they intend to do in later life” (Dearing et al.1997: 133). </a:t>
            </a:r>
            <a:endParaRPr lang="en-GB" dirty="0" smtClean="0"/>
          </a:p>
          <a:p>
            <a:endParaRPr lang="en-GB" dirty="0"/>
          </a:p>
          <a:p>
            <a:r>
              <a:rPr lang="en-GB" dirty="0"/>
              <a:t>The Smith’s report noted that employers across a range of sectors demand a mathematically skilled workforce (Smith 2004). </a:t>
            </a:r>
            <a:endParaRPr lang="en-GB" dirty="0" smtClean="0"/>
          </a:p>
          <a:p>
            <a:endParaRPr lang="en-GB" dirty="0"/>
          </a:p>
          <a:p>
            <a:r>
              <a:rPr lang="en-GB" dirty="0"/>
              <a:t>Graduate employers continue to express concerns about the level of numerical competence exhibited by their </a:t>
            </a:r>
            <a:r>
              <a:rPr lang="en-GB" dirty="0" smtClean="0"/>
              <a:t>recruits</a:t>
            </a:r>
          </a:p>
          <a:p>
            <a:endParaRPr lang="en-GB" dirty="0"/>
          </a:p>
          <a:p>
            <a:r>
              <a:rPr lang="en-GB" dirty="0"/>
              <a:t>Undergraduates have identified gaps in their numerical competence </a:t>
            </a:r>
            <a:r>
              <a:rPr lang="en-GB" dirty="0" smtClean="0"/>
              <a:t>and </a:t>
            </a:r>
            <a:r>
              <a:rPr lang="en-GB" dirty="0"/>
              <a:t>a lack of opportunities for developing such skills in degree programmes </a:t>
            </a:r>
            <a:endParaRPr lang="en-GB" dirty="0" smtClean="0"/>
          </a:p>
          <a:p>
            <a:endParaRPr lang="en-GB" dirty="0" smtClean="0"/>
          </a:p>
          <a:p>
            <a:r>
              <a:rPr lang="en-GB" dirty="0"/>
              <a:t>Numeracy skills necessary for the recruitment, retention and progression of students into HE</a:t>
            </a:r>
            <a:r>
              <a:rPr lang="en-GB" dirty="0" smtClean="0"/>
              <a:t>.</a:t>
            </a:r>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86018715-D286-4F31-B0DE-FA86C443E168}" type="slidenum">
              <a:rPr lang="en-GB" smtClean="0"/>
              <a:t>4</a:t>
            </a:fld>
            <a:endParaRPr lang="en-GB" dirty="0"/>
          </a:p>
        </p:txBody>
      </p:sp>
    </p:spTree>
    <p:extLst>
      <p:ext uri="{BB962C8B-B14F-4D97-AF65-F5344CB8AC3E}">
        <p14:creationId xmlns:p14="http://schemas.microsoft.com/office/powerpoint/2010/main" val="68375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52704"/>
          </a:xfrm>
        </p:spPr>
        <p:txBody>
          <a:bodyPr/>
          <a:lstStyle/>
          <a:p>
            <a:r>
              <a:rPr lang="en-GB" dirty="0">
                <a:solidFill>
                  <a:schemeClr val="tx1"/>
                </a:solidFill>
              </a:rPr>
              <a:t>Overall approach</a:t>
            </a:r>
          </a:p>
        </p:txBody>
      </p:sp>
      <p:sp>
        <p:nvSpPr>
          <p:cNvPr id="3" name="Content Placeholder 2"/>
          <p:cNvSpPr>
            <a:spLocks noGrp="1"/>
          </p:cNvSpPr>
          <p:nvPr>
            <p:ph idx="1"/>
          </p:nvPr>
        </p:nvSpPr>
        <p:spPr>
          <a:xfrm>
            <a:off x="0" y="1600200"/>
            <a:ext cx="9144000" cy="4525963"/>
          </a:xfrm>
        </p:spPr>
        <p:txBody>
          <a:bodyPr/>
          <a:lstStyle/>
          <a:p>
            <a:endParaRPr lang="en-GB" dirty="0"/>
          </a:p>
        </p:txBody>
      </p:sp>
      <p:sp>
        <p:nvSpPr>
          <p:cNvPr id="4" name="Slide Number Placeholder 3"/>
          <p:cNvSpPr>
            <a:spLocks noGrp="1"/>
          </p:cNvSpPr>
          <p:nvPr>
            <p:ph type="sldNum" sz="quarter" idx="12"/>
          </p:nvPr>
        </p:nvSpPr>
        <p:spPr/>
        <p:txBody>
          <a:bodyPr/>
          <a:lstStyle/>
          <a:p>
            <a:fld id="{86018715-D286-4F31-B0DE-FA86C443E168}" type="slidenum">
              <a:rPr lang="en-GB" smtClean="0"/>
              <a:t>5</a:t>
            </a:fld>
            <a:endParaRPr lang="en-GB" dirty="0"/>
          </a:p>
        </p:txBody>
      </p:sp>
      <p:graphicFrame>
        <p:nvGraphicFramePr>
          <p:cNvPr id="5" name="Diagram 4"/>
          <p:cNvGraphicFramePr/>
          <p:nvPr>
            <p:extLst>
              <p:ext uri="{D42A27DB-BD31-4B8C-83A1-F6EECF244321}">
                <p14:modId xmlns:p14="http://schemas.microsoft.com/office/powerpoint/2010/main" val="1585179921"/>
              </p:ext>
            </p:extLst>
          </p:nvPr>
        </p:nvGraphicFramePr>
        <p:xfrm>
          <a:off x="53752" y="1268760"/>
          <a:ext cx="90364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7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1143000"/>
          </a:xfrm>
        </p:spPr>
        <p:txBody>
          <a:bodyPr>
            <a:normAutofit/>
          </a:bodyPr>
          <a:lstStyle/>
          <a:p>
            <a:r>
              <a:rPr lang="en-GB" dirty="0" smtClean="0">
                <a:solidFill>
                  <a:schemeClr val="tx1"/>
                </a:solidFill>
              </a:rPr>
              <a:t> Conceptions of </a:t>
            </a:r>
            <a:r>
              <a:rPr lang="en-GB" dirty="0">
                <a:solidFill>
                  <a:schemeClr val="tx1"/>
                </a:solidFill>
              </a:rPr>
              <a:t>maths </a:t>
            </a:r>
            <a:r>
              <a:rPr lang="en-GB" sz="1800" dirty="0" smtClean="0">
                <a:solidFill>
                  <a:schemeClr val="tx1"/>
                </a:solidFill>
              </a:rPr>
              <a:t>(Crawford </a:t>
            </a:r>
            <a:r>
              <a:rPr lang="en-GB" sz="1800" dirty="0">
                <a:solidFill>
                  <a:schemeClr val="tx1"/>
                </a:solidFill>
              </a:rPr>
              <a:t>et al., 1994) </a:t>
            </a:r>
          </a:p>
        </p:txBody>
      </p:sp>
      <p:sp>
        <p:nvSpPr>
          <p:cNvPr id="3" name="Content Placeholder 2"/>
          <p:cNvSpPr>
            <a:spLocks noGrp="1"/>
          </p:cNvSpPr>
          <p:nvPr>
            <p:ph idx="1"/>
          </p:nvPr>
        </p:nvSpPr>
        <p:spPr>
          <a:xfrm>
            <a:off x="179512" y="1340768"/>
            <a:ext cx="8964488" cy="5400600"/>
          </a:xfrm>
        </p:spPr>
        <p:txBody>
          <a:bodyPr>
            <a:noAutofit/>
          </a:bodyPr>
          <a:lstStyle/>
          <a:p>
            <a:r>
              <a:rPr lang="en-GB" sz="2800" b="1" dirty="0" smtClean="0">
                <a:latin typeface="Calibri" panose="020F0502020204030204" pitchFamily="34" charset="0"/>
              </a:rPr>
              <a:t>Fragmented</a:t>
            </a:r>
            <a:r>
              <a:rPr lang="en-GB" sz="2000" b="1" dirty="0" smtClean="0">
                <a:latin typeface="Calibri" panose="020F0502020204030204" pitchFamily="34" charset="0"/>
              </a:rPr>
              <a:t>: </a:t>
            </a:r>
            <a:r>
              <a:rPr lang="en-GB" sz="2000" dirty="0" smtClean="0">
                <a:latin typeface="Calibri" panose="020F0502020204030204" pitchFamily="34" charset="0"/>
              </a:rPr>
              <a:t>a fragmented body of knowledge described in terms of numbers, rules, formulae and equations</a:t>
            </a:r>
          </a:p>
          <a:p>
            <a:pPr marL="365760" lvl="1" indent="0">
              <a:buNone/>
            </a:pPr>
            <a:endParaRPr lang="en-GB" sz="2000" dirty="0" smtClean="0">
              <a:latin typeface="Calibri" panose="020F0502020204030204" pitchFamily="34" charset="0"/>
            </a:endParaRPr>
          </a:p>
          <a:p>
            <a:r>
              <a:rPr lang="en-GB" sz="2800" b="1" dirty="0" smtClean="0">
                <a:latin typeface="Calibri" panose="020F0502020204030204" pitchFamily="34" charset="0"/>
              </a:rPr>
              <a:t>Cohesive:</a:t>
            </a:r>
            <a:r>
              <a:rPr lang="en-GB" sz="2000" b="1" dirty="0" smtClean="0">
                <a:latin typeface="Calibri" panose="020F0502020204030204" pitchFamily="34" charset="0"/>
              </a:rPr>
              <a:t> </a:t>
            </a:r>
            <a:r>
              <a:rPr lang="en-GB" sz="2000" dirty="0" smtClean="0">
                <a:latin typeface="Calibri" panose="020F0502020204030204" pitchFamily="34" charset="0"/>
              </a:rPr>
              <a:t>A </a:t>
            </a:r>
            <a:r>
              <a:rPr lang="en-GB" sz="2000" dirty="0">
                <a:latin typeface="Calibri" panose="020F0502020204030204" pitchFamily="34" charset="0"/>
              </a:rPr>
              <a:t>set of complex, logical systems used to obtain insights which help us understand the world </a:t>
            </a:r>
            <a:endParaRPr lang="en-GB" sz="2000" dirty="0" smtClean="0">
              <a:latin typeface="Calibri" panose="020F0502020204030204" pitchFamily="34" charset="0"/>
            </a:endParaRPr>
          </a:p>
          <a:p>
            <a:endParaRPr lang="en-GB" sz="2000" dirty="0">
              <a:latin typeface="Calibri" panose="020F0502020204030204" pitchFamily="34" charset="0"/>
            </a:endParaRPr>
          </a:p>
          <a:p>
            <a:r>
              <a:rPr lang="en-GB" sz="2000" dirty="0">
                <a:latin typeface="Calibri" panose="020F0502020204030204" pitchFamily="34" charset="0"/>
              </a:rPr>
              <a:t>S</a:t>
            </a:r>
            <a:r>
              <a:rPr lang="en-GB" sz="2000" dirty="0" smtClean="0">
                <a:latin typeface="Calibri" panose="020F0502020204030204" pitchFamily="34" charset="0"/>
              </a:rPr>
              <a:t>tudents’ conceptions of mathematics were </a:t>
            </a:r>
            <a:r>
              <a:rPr lang="en-GB" sz="2000" b="1" dirty="0" smtClean="0">
                <a:latin typeface="Calibri" panose="020F0502020204030204" pitchFamily="34" charset="0"/>
              </a:rPr>
              <a:t>more fragmented than cohesive</a:t>
            </a:r>
          </a:p>
          <a:p>
            <a:pPr marL="0" indent="0">
              <a:buNone/>
            </a:pPr>
            <a:r>
              <a:rPr lang="en-GB" sz="2000" dirty="0" smtClean="0">
                <a:latin typeface="Calibri" panose="020F0502020204030204" pitchFamily="34" charset="0"/>
              </a:rPr>
              <a:t>[Mathematics is] </a:t>
            </a:r>
            <a:r>
              <a:rPr lang="en-GB" sz="2000" i="1" dirty="0" smtClean="0">
                <a:latin typeface="Calibri" panose="020F0502020204030204" pitchFamily="34" charset="0"/>
              </a:rPr>
              <a:t>Anything to do with numbers </a:t>
            </a:r>
            <a:r>
              <a:rPr lang="en-GB" sz="2000" dirty="0" smtClean="0">
                <a:latin typeface="Calibri" panose="020F0502020204030204" pitchFamily="34" charset="0"/>
              </a:rPr>
              <a:t>(female, 2</a:t>
            </a:r>
            <a:r>
              <a:rPr lang="en-GB" sz="2000" baseline="30000" dirty="0" smtClean="0">
                <a:latin typeface="Calibri" panose="020F0502020204030204" pitchFamily="34" charset="0"/>
              </a:rPr>
              <a:t>nd</a:t>
            </a:r>
            <a:r>
              <a:rPr lang="en-GB" sz="2000" dirty="0" smtClean="0">
                <a:latin typeface="Calibri" panose="020F0502020204030204" pitchFamily="34" charset="0"/>
              </a:rPr>
              <a:t> year, business studies)</a:t>
            </a:r>
          </a:p>
          <a:p>
            <a:pPr marL="0" indent="0">
              <a:buNone/>
            </a:pPr>
            <a:endParaRPr lang="en-GB" sz="2000" dirty="0" smtClean="0">
              <a:latin typeface="Calibri" panose="020F0502020204030204" pitchFamily="34" charset="0"/>
            </a:endParaRPr>
          </a:p>
          <a:p>
            <a:r>
              <a:rPr lang="en-GB" sz="2000" dirty="0" smtClean="0">
                <a:latin typeface="Calibri" panose="020F0502020204030204" pitchFamily="34" charset="0"/>
              </a:rPr>
              <a:t>Contextualising the content is important:</a:t>
            </a:r>
          </a:p>
          <a:p>
            <a:pPr marL="0" indent="0">
              <a:buNone/>
            </a:pPr>
            <a:r>
              <a:rPr lang="en-GB" sz="2000" i="1" dirty="0" smtClean="0">
                <a:latin typeface="Calibri" panose="020F0502020204030204" pitchFamily="34" charset="0"/>
              </a:rPr>
              <a:t>[</a:t>
            </a:r>
            <a:r>
              <a:rPr lang="en-GB" sz="2000" i="1" dirty="0">
                <a:latin typeface="Calibri" panose="020F0502020204030204" pitchFamily="34" charset="0"/>
              </a:rPr>
              <a:t>T</a:t>
            </a:r>
            <a:r>
              <a:rPr lang="en-GB" sz="2000" i="1" dirty="0" smtClean="0">
                <a:latin typeface="Calibri" panose="020F0502020204030204" pitchFamily="34" charset="0"/>
              </a:rPr>
              <a:t>he </a:t>
            </a:r>
            <a:r>
              <a:rPr lang="en-GB" sz="2000" i="1" dirty="0">
                <a:latin typeface="Calibri" panose="020F0502020204030204" pitchFamily="34" charset="0"/>
              </a:rPr>
              <a:t>lecturer] relates it to everyday life as well, so he doesn’t just chuck numbers at you and say</a:t>
            </a:r>
          </a:p>
          <a:p>
            <a:pPr marL="0" indent="0">
              <a:buNone/>
            </a:pPr>
            <a:r>
              <a:rPr lang="en-GB" sz="2000" i="1" dirty="0">
                <a:latin typeface="Calibri" panose="020F0502020204030204" pitchFamily="34" charset="0"/>
              </a:rPr>
              <a:t>‘this is the probability of finding this evidence’. </a:t>
            </a:r>
            <a:r>
              <a:rPr lang="en-GB" sz="2000" dirty="0">
                <a:latin typeface="Calibri" panose="020F0502020204030204" pitchFamily="34" charset="0"/>
              </a:rPr>
              <a:t>(Female, year 3, forensic science undergraduate)</a:t>
            </a:r>
          </a:p>
        </p:txBody>
      </p:sp>
      <p:sp>
        <p:nvSpPr>
          <p:cNvPr id="4" name="Slide Number Placeholder 3"/>
          <p:cNvSpPr>
            <a:spLocks noGrp="1"/>
          </p:cNvSpPr>
          <p:nvPr>
            <p:ph type="sldNum" sz="quarter" idx="12"/>
          </p:nvPr>
        </p:nvSpPr>
        <p:spPr/>
        <p:txBody>
          <a:bodyPr/>
          <a:lstStyle/>
          <a:p>
            <a:fld id="{86018715-D286-4F31-B0DE-FA86C443E168}" type="slidenum">
              <a:rPr lang="en-GB" smtClean="0"/>
              <a:t>6</a:t>
            </a:fld>
            <a:endParaRPr lang="en-GB" dirty="0"/>
          </a:p>
        </p:txBody>
      </p:sp>
    </p:spTree>
    <p:extLst>
      <p:ext uri="{BB962C8B-B14F-4D97-AF65-F5344CB8AC3E}">
        <p14:creationId xmlns:p14="http://schemas.microsoft.com/office/powerpoint/2010/main" val="623440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 Attitudes towards maths</a:t>
            </a:r>
            <a:endParaRPr lang="en-GB" dirty="0">
              <a:solidFill>
                <a:schemeClr val="tx1"/>
              </a:solidFill>
            </a:endParaRPr>
          </a:p>
        </p:txBody>
      </p:sp>
      <p:sp>
        <p:nvSpPr>
          <p:cNvPr id="3" name="Content Placeholder 2"/>
          <p:cNvSpPr>
            <a:spLocks noGrp="1"/>
          </p:cNvSpPr>
          <p:nvPr>
            <p:ph idx="1"/>
          </p:nvPr>
        </p:nvSpPr>
        <p:spPr>
          <a:xfrm>
            <a:off x="107504" y="1600200"/>
            <a:ext cx="8712968" cy="4997152"/>
          </a:xfrm>
        </p:spPr>
        <p:txBody>
          <a:bodyPr>
            <a:normAutofit fontScale="77500" lnSpcReduction="20000"/>
          </a:bodyPr>
          <a:lstStyle/>
          <a:p>
            <a:r>
              <a:rPr lang="en-GB" sz="2800" dirty="0" smtClean="0">
                <a:latin typeface="+mj-lt"/>
              </a:rPr>
              <a:t>Dynamic interaction between students’ attitudes towards maths and their performance in the subject</a:t>
            </a:r>
          </a:p>
          <a:p>
            <a:endParaRPr lang="en-GB" sz="2800" dirty="0" smtClean="0">
              <a:latin typeface="+mj-lt"/>
            </a:endParaRPr>
          </a:p>
          <a:p>
            <a:r>
              <a:rPr lang="en-GB" sz="2800" dirty="0" smtClean="0">
                <a:latin typeface="+mj-lt"/>
              </a:rPr>
              <a:t>Overall</a:t>
            </a:r>
            <a:r>
              <a:rPr lang="en-GB" sz="2800" dirty="0">
                <a:latin typeface="+mj-lt"/>
              </a:rPr>
              <a:t>, students’ attitudes towards mathematics and the development of numeracy skills were </a:t>
            </a:r>
            <a:r>
              <a:rPr lang="en-GB" sz="2800" b="1" dirty="0" smtClean="0">
                <a:latin typeface="+mj-lt"/>
              </a:rPr>
              <a:t>positive</a:t>
            </a:r>
            <a:r>
              <a:rPr lang="en-GB" sz="2800" dirty="0" smtClean="0">
                <a:latin typeface="+mj-lt"/>
              </a:rPr>
              <a:t>.</a:t>
            </a:r>
          </a:p>
          <a:p>
            <a:endParaRPr lang="en-GB" sz="2800" dirty="0" smtClean="0">
              <a:latin typeface="+mj-lt"/>
            </a:endParaRPr>
          </a:p>
          <a:p>
            <a:r>
              <a:rPr lang="en-GB" sz="2800" dirty="0" smtClean="0"/>
              <a:t>36% </a:t>
            </a:r>
            <a:r>
              <a:rPr lang="en-GB" sz="2800" dirty="0"/>
              <a:t>lacked </a:t>
            </a:r>
            <a:r>
              <a:rPr lang="en-GB" sz="2800" dirty="0" smtClean="0"/>
              <a:t>confidence, 38% expressed </a:t>
            </a:r>
            <a:r>
              <a:rPr lang="en-GB" sz="2800" dirty="0"/>
              <a:t>a lack of enjoyment of anything </a:t>
            </a:r>
            <a:r>
              <a:rPr lang="en-GB" sz="2800" dirty="0" smtClean="0"/>
              <a:t>mathematical, </a:t>
            </a:r>
            <a:r>
              <a:rPr lang="en-GB" sz="2800" dirty="0"/>
              <a:t>and only 46% would have liked a job that involved them using numeracy </a:t>
            </a:r>
            <a:r>
              <a:rPr lang="en-GB" sz="2800" dirty="0" smtClean="0"/>
              <a:t>skills</a:t>
            </a:r>
          </a:p>
          <a:p>
            <a:endParaRPr lang="en-GB" sz="2800" dirty="0" smtClean="0"/>
          </a:p>
          <a:p>
            <a:r>
              <a:rPr lang="en-GB" sz="2800" dirty="0"/>
              <a:t>Students’ </a:t>
            </a:r>
            <a:r>
              <a:rPr lang="en-GB" sz="2800" dirty="0" smtClean="0"/>
              <a:t>pre-university experiences can </a:t>
            </a:r>
            <a:r>
              <a:rPr lang="en-GB" sz="2800" dirty="0"/>
              <a:t>have </a:t>
            </a:r>
            <a:r>
              <a:rPr lang="en-GB" sz="2800" dirty="0" smtClean="0"/>
              <a:t>profound </a:t>
            </a:r>
            <a:r>
              <a:rPr lang="en-GB" sz="2800" dirty="0"/>
              <a:t>influences on </a:t>
            </a:r>
            <a:r>
              <a:rPr lang="en-GB" sz="2800" dirty="0" smtClean="0"/>
              <a:t>their </a:t>
            </a:r>
            <a:r>
              <a:rPr lang="en-GB" sz="2800" dirty="0"/>
              <a:t>attitude towards </a:t>
            </a:r>
            <a:r>
              <a:rPr lang="en-GB" sz="2800" dirty="0" smtClean="0"/>
              <a:t>mathematics</a:t>
            </a:r>
          </a:p>
          <a:p>
            <a:pPr marL="0" indent="0">
              <a:buNone/>
            </a:pPr>
            <a:r>
              <a:rPr lang="en-GB" sz="2800" i="1" dirty="0" smtClean="0"/>
              <a:t>When </a:t>
            </a:r>
            <a:r>
              <a:rPr lang="en-GB" sz="2800" i="1" dirty="0"/>
              <a:t>I took A Level, I had a Dr of maths and I always found ....... she was almost expecting me </a:t>
            </a:r>
            <a:r>
              <a:rPr lang="en-GB" sz="2800" i="1" dirty="0" smtClean="0"/>
              <a:t>to understand </a:t>
            </a:r>
            <a:r>
              <a:rPr lang="en-GB" sz="2800" i="1" dirty="0"/>
              <a:t>things that I didn’t understand. ... so she probably lost my passion for Maths</a:t>
            </a:r>
            <a:r>
              <a:rPr lang="en-GB" sz="2800" i="1" dirty="0" smtClean="0"/>
              <a:t>. </a:t>
            </a:r>
            <a:r>
              <a:rPr lang="en-GB" sz="2800" dirty="0" smtClean="0"/>
              <a:t>(</a:t>
            </a:r>
            <a:r>
              <a:rPr lang="en-GB" sz="2800" dirty="0"/>
              <a:t>Male, year 3, forensic science undergraduate)</a:t>
            </a:r>
          </a:p>
          <a:p>
            <a:pPr marL="0" indent="0">
              <a:buNone/>
            </a:pPr>
            <a:endParaRPr lang="en-GB" sz="2800" dirty="0" smtClean="0">
              <a:latin typeface="+mj-lt"/>
            </a:endParaRPr>
          </a:p>
          <a:p>
            <a:pPr marL="0" indent="0">
              <a:buNone/>
            </a:pPr>
            <a:endParaRPr lang="en-GB" sz="2400" dirty="0" smtClean="0">
              <a:latin typeface="+mj-lt"/>
            </a:endParaRPr>
          </a:p>
        </p:txBody>
      </p:sp>
      <p:sp>
        <p:nvSpPr>
          <p:cNvPr id="4" name="Slide Number Placeholder 3"/>
          <p:cNvSpPr>
            <a:spLocks noGrp="1"/>
          </p:cNvSpPr>
          <p:nvPr>
            <p:ph type="sldNum" sz="quarter" idx="12"/>
          </p:nvPr>
        </p:nvSpPr>
        <p:spPr/>
        <p:txBody>
          <a:bodyPr/>
          <a:lstStyle/>
          <a:p>
            <a:fld id="{86018715-D286-4F31-B0DE-FA86C443E168}" type="slidenum">
              <a:rPr lang="en-GB" smtClean="0"/>
              <a:t>7</a:t>
            </a:fld>
            <a:endParaRPr lang="en-GB" dirty="0"/>
          </a:p>
        </p:txBody>
      </p:sp>
    </p:spTree>
    <p:extLst>
      <p:ext uri="{BB962C8B-B14F-4D97-AF65-F5344CB8AC3E}">
        <p14:creationId xmlns:p14="http://schemas.microsoft.com/office/powerpoint/2010/main" val="228794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a:bodyPr>
          <a:lstStyle/>
          <a:p>
            <a:r>
              <a:rPr lang="en-GB" sz="4000" dirty="0" smtClean="0">
                <a:solidFill>
                  <a:schemeClr val="tx1"/>
                </a:solidFill>
              </a:rPr>
              <a:t>Approaches to learning maths </a:t>
            </a:r>
            <a:r>
              <a:rPr lang="en-GB" sz="1400" dirty="0" smtClean="0">
                <a:solidFill>
                  <a:schemeClr val="tx1"/>
                </a:solidFill>
              </a:rPr>
              <a:t>(Crawford et al 1998)</a:t>
            </a:r>
            <a:endParaRPr lang="en-GB" sz="1400" dirty="0">
              <a:solidFill>
                <a:schemeClr val="tx1"/>
              </a:solidFill>
            </a:endParaRPr>
          </a:p>
        </p:txBody>
      </p:sp>
      <p:sp>
        <p:nvSpPr>
          <p:cNvPr id="3" name="Content Placeholder 2"/>
          <p:cNvSpPr>
            <a:spLocks noGrp="1"/>
          </p:cNvSpPr>
          <p:nvPr>
            <p:ph idx="1"/>
          </p:nvPr>
        </p:nvSpPr>
        <p:spPr>
          <a:xfrm>
            <a:off x="323528" y="1268760"/>
            <a:ext cx="8568952" cy="4857403"/>
          </a:xfrm>
        </p:spPr>
        <p:txBody>
          <a:bodyPr>
            <a:normAutofit fontScale="70000" lnSpcReduction="20000"/>
          </a:bodyPr>
          <a:lstStyle/>
          <a:p>
            <a:r>
              <a:rPr lang="en-GB" b="1" dirty="0" smtClean="0"/>
              <a:t>Surface approach</a:t>
            </a:r>
            <a:r>
              <a:rPr lang="en-GB" dirty="0" smtClean="0"/>
              <a:t>: an </a:t>
            </a:r>
            <a:r>
              <a:rPr lang="en-GB" dirty="0"/>
              <a:t>‘</a:t>
            </a:r>
            <a:r>
              <a:rPr lang="en-GB" u="sng" dirty="0"/>
              <a:t>intention</a:t>
            </a:r>
            <a:r>
              <a:rPr lang="en-GB" dirty="0"/>
              <a:t>’ is to fulfil assessment tasks </a:t>
            </a:r>
            <a:r>
              <a:rPr lang="en-GB" dirty="0" smtClean="0"/>
              <a:t>by adopting </a:t>
            </a:r>
            <a:r>
              <a:rPr lang="en-GB" dirty="0"/>
              <a:t>a repetitive ‘</a:t>
            </a:r>
            <a:r>
              <a:rPr lang="en-GB" b="1" u="sng" dirty="0" smtClean="0"/>
              <a:t>strategy</a:t>
            </a:r>
            <a:r>
              <a:rPr lang="en-GB" dirty="0" smtClean="0"/>
              <a:t>’</a:t>
            </a:r>
          </a:p>
          <a:p>
            <a:pPr marL="0" indent="0">
              <a:buNone/>
            </a:pPr>
            <a:endParaRPr lang="en-GB" dirty="0" smtClean="0"/>
          </a:p>
          <a:p>
            <a:r>
              <a:rPr lang="en-GB" b="1" dirty="0" smtClean="0"/>
              <a:t>Deep approach</a:t>
            </a:r>
            <a:r>
              <a:rPr lang="en-GB" dirty="0" smtClean="0"/>
              <a:t>: an</a:t>
            </a:r>
            <a:r>
              <a:rPr lang="en-GB" dirty="0"/>
              <a:t> </a:t>
            </a:r>
            <a:r>
              <a:rPr lang="en-GB" b="1" dirty="0" smtClean="0"/>
              <a:t>‘</a:t>
            </a:r>
            <a:r>
              <a:rPr lang="en-GB" b="1" u="sng" dirty="0" smtClean="0"/>
              <a:t>intention</a:t>
            </a:r>
            <a:r>
              <a:rPr lang="en-GB" b="1" dirty="0"/>
              <a:t>’ </a:t>
            </a:r>
            <a:r>
              <a:rPr lang="en-GB" dirty="0"/>
              <a:t>to understand what is being learned through </a:t>
            </a:r>
            <a:r>
              <a:rPr lang="en-GB" dirty="0" smtClean="0"/>
              <a:t>use </a:t>
            </a:r>
            <a:r>
              <a:rPr lang="en-GB" dirty="0"/>
              <a:t>of a ‘</a:t>
            </a:r>
            <a:r>
              <a:rPr lang="en-GB" b="1" u="sng" dirty="0"/>
              <a:t>strategy</a:t>
            </a:r>
            <a:r>
              <a:rPr lang="en-GB" dirty="0"/>
              <a:t>’ that focuses on </a:t>
            </a:r>
            <a:r>
              <a:rPr lang="en-GB" dirty="0" smtClean="0"/>
              <a:t>concepts applicable </a:t>
            </a:r>
            <a:r>
              <a:rPr lang="en-GB" dirty="0"/>
              <a:t>to solving the problem </a:t>
            </a:r>
            <a:endParaRPr lang="en-GB" dirty="0" smtClean="0"/>
          </a:p>
          <a:p>
            <a:endParaRPr lang="en-GB" dirty="0"/>
          </a:p>
          <a:p>
            <a:r>
              <a:rPr lang="en-GB" dirty="0" smtClean="0"/>
              <a:t>Students using deep approaches outnumbered those using surface approaches</a:t>
            </a:r>
          </a:p>
          <a:p>
            <a:pPr marL="0" indent="0">
              <a:buNone/>
            </a:pPr>
            <a:endParaRPr lang="en-GB" i="1" dirty="0" smtClean="0"/>
          </a:p>
          <a:p>
            <a:pPr marL="0" indent="0">
              <a:buNone/>
            </a:pPr>
            <a:r>
              <a:rPr lang="en-GB" i="1" dirty="0" smtClean="0"/>
              <a:t>I’m </a:t>
            </a:r>
            <a:r>
              <a:rPr lang="en-GB" i="1" dirty="0"/>
              <a:t>normally the only one who wants to know how it [the formula] works out, but I have to know how it works to understand it. Otherwise, it’s just trying to remember and it seems like remembering a load of meaningless numbers ... but I feel like I’m being a burden by keep asking when no-one else seems to care why things come about</a:t>
            </a:r>
            <a:r>
              <a:rPr lang="en-GB" dirty="0"/>
              <a:t>. </a:t>
            </a:r>
            <a:r>
              <a:rPr lang="en-GB" dirty="0" smtClean="0"/>
              <a:t>(Female, business </a:t>
            </a:r>
            <a:r>
              <a:rPr lang="en-GB" dirty="0"/>
              <a:t>studies undergraduate, possessing a grade B in GCSE Mathematics)</a:t>
            </a:r>
          </a:p>
        </p:txBody>
      </p:sp>
      <p:sp>
        <p:nvSpPr>
          <p:cNvPr id="4" name="Slide Number Placeholder 3"/>
          <p:cNvSpPr>
            <a:spLocks noGrp="1"/>
          </p:cNvSpPr>
          <p:nvPr>
            <p:ph type="sldNum" sz="quarter" idx="12"/>
          </p:nvPr>
        </p:nvSpPr>
        <p:spPr/>
        <p:txBody>
          <a:bodyPr/>
          <a:lstStyle/>
          <a:p>
            <a:fld id="{86018715-D286-4F31-B0DE-FA86C443E168}" type="slidenum">
              <a:rPr lang="en-GB" smtClean="0"/>
              <a:t>8</a:t>
            </a:fld>
            <a:endParaRPr lang="en-GB" dirty="0"/>
          </a:p>
        </p:txBody>
      </p:sp>
    </p:spTree>
    <p:extLst>
      <p:ext uri="{BB962C8B-B14F-4D97-AF65-F5344CB8AC3E}">
        <p14:creationId xmlns:p14="http://schemas.microsoft.com/office/powerpoint/2010/main" val="173947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Maths anxiety</a:t>
            </a:r>
            <a:endParaRPr lang="en-GB" dirty="0">
              <a:solidFill>
                <a:schemeClr val="tx1"/>
              </a:solidFill>
            </a:endParaRPr>
          </a:p>
        </p:txBody>
      </p:sp>
      <p:sp>
        <p:nvSpPr>
          <p:cNvPr id="3" name="Content Placeholder 2"/>
          <p:cNvSpPr>
            <a:spLocks noGrp="1"/>
          </p:cNvSpPr>
          <p:nvPr>
            <p:ph idx="1"/>
          </p:nvPr>
        </p:nvSpPr>
        <p:spPr>
          <a:xfrm>
            <a:off x="251520" y="1340768"/>
            <a:ext cx="8435280" cy="5400600"/>
          </a:xfrm>
        </p:spPr>
        <p:txBody>
          <a:bodyPr>
            <a:normAutofit/>
          </a:bodyPr>
          <a:lstStyle/>
          <a:p>
            <a:r>
              <a:rPr lang="en-GB" sz="2100" i="1" dirty="0" smtClean="0"/>
              <a:t>… </a:t>
            </a:r>
            <a:r>
              <a:rPr lang="en-GB" sz="2100" i="1" dirty="0"/>
              <a:t>she nearly did consider </a:t>
            </a:r>
            <a:r>
              <a:rPr lang="en-GB" sz="2100" i="1" dirty="0" smtClean="0"/>
              <a:t>leaving the </a:t>
            </a:r>
            <a:r>
              <a:rPr lang="en-GB" sz="2100" i="1" dirty="0"/>
              <a:t>course </a:t>
            </a:r>
            <a:r>
              <a:rPr lang="en-GB" sz="2100" i="1" dirty="0" smtClean="0"/>
              <a:t>… and </a:t>
            </a:r>
            <a:r>
              <a:rPr lang="en-GB" sz="2100" i="1" dirty="0"/>
              <a:t>on frequent occasions she had </a:t>
            </a:r>
            <a:r>
              <a:rPr lang="en-GB" sz="2100" i="1" dirty="0" smtClean="0"/>
              <a:t>been asked </a:t>
            </a:r>
            <a:r>
              <a:rPr lang="en-GB" sz="2100" i="1" dirty="0"/>
              <a:t>to do calculations and she’d fallen to pieces in the clinical area, very upset, </a:t>
            </a:r>
            <a:r>
              <a:rPr lang="en-GB" sz="2100" i="1" dirty="0" smtClean="0"/>
              <a:t>crying</a:t>
            </a:r>
            <a:r>
              <a:rPr lang="en-GB" sz="2100" i="1" dirty="0"/>
              <a:t> </a:t>
            </a:r>
            <a:r>
              <a:rPr lang="en-GB" sz="2100" i="1" dirty="0" smtClean="0"/>
              <a:t>…. </a:t>
            </a:r>
            <a:r>
              <a:rPr lang="en-GB" sz="2100" dirty="0" smtClean="0"/>
              <a:t>(Nursing tutor)</a:t>
            </a:r>
            <a:endParaRPr lang="en-GB" sz="2100" dirty="0"/>
          </a:p>
          <a:p>
            <a:r>
              <a:rPr lang="en-GB" sz="2100" i="1" dirty="0" smtClean="0"/>
              <a:t>I </a:t>
            </a:r>
            <a:r>
              <a:rPr lang="en-GB" sz="2100" i="1" dirty="0"/>
              <a:t>mean it </a:t>
            </a:r>
            <a:r>
              <a:rPr lang="en-GB" sz="2100" i="1" dirty="0" smtClean="0"/>
              <a:t>[compulsory statistics course] literally </a:t>
            </a:r>
            <a:r>
              <a:rPr lang="en-GB" sz="2100" i="1" dirty="0"/>
              <a:t>used to </a:t>
            </a:r>
            <a:r>
              <a:rPr lang="en-GB" sz="2100" i="1" dirty="0" smtClean="0"/>
              <a:t>reduce students </a:t>
            </a:r>
            <a:r>
              <a:rPr lang="en-GB" sz="2100" i="1" dirty="0"/>
              <a:t>to tears. I have seen people crying. </a:t>
            </a:r>
            <a:r>
              <a:rPr lang="en-GB" sz="2100" dirty="0"/>
              <a:t>(History tutor</a:t>
            </a:r>
            <a:r>
              <a:rPr lang="en-GB" sz="2100" dirty="0" smtClean="0"/>
              <a:t>)</a:t>
            </a:r>
            <a:endParaRPr lang="en-GB" dirty="0" smtClean="0"/>
          </a:p>
          <a:p>
            <a:r>
              <a:rPr lang="en-GB" sz="1900" i="1" dirty="0"/>
              <a:t>Fear is the main cause for students staying clear of maths. It needs a gentle approach that </a:t>
            </a:r>
            <a:r>
              <a:rPr lang="en-GB" sz="1900" i="1" dirty="0" smtClean="0"/>
              <a:t>provides plenty </a:t>
            </a:r>
            <a:r>
              <a:rPr lang="en-GB" sz="1900" i="1" dirty="0"/>
              <a:t>of opportunity to practice. I think the main area that needs attention is algebra. Once </a:t>
            </a:r>
            <a:r>
              <a:rPr lang="en-GB" sz="1900" i="1" dirty="0" smtClean="0"/>
              <a:t>students manage </a:t>
            </a:r>
            <a:r>
              <a:rPr lang="en-GB" sz="1900" i="1" dirty="0"/>
              <a:t>to grasp this area, they will progress in leaps and bounds. </a:t>
            </a:r>
            <a:r>
              <a:rPr lang="en-GB" sz="1900" dirty="0"/>
              <a:t>(Bioscience tutor</a:t>
            </a:r>
            <a:r>
              <a:rPr lang="en-GB" sz="1900" dirty="0" smtClean="0"/>
              <a:t>)</a:t>
            </a:r>
          </a:p>
          <a:p>
            <a:pPr marL="0" indent="0">
              <a:buNone/>
            </a:pPr>
            <a:endParaRPr lang="en-GB" dirty="0"/>
          </a:p>
        </p:txBody>
      </p:sp>
      <p:sp>
        <p:nvSpPr>
          <p:cNvPr id="5" name="Slide Number Placeholder 4"/>
          <p:cNvSpPr>
            <a:spLocks noGrp="1"/>
          </p:cNvSpPr>
          <p:nvPr>
            <p:ph type="sldNum" sz="quarter" idx="12"/>
          </p:nvPr>
        </p:nvSpPr>
        <p:spPr/>
        <p:txBody>
          <a:bodyPr/>
          <a:lstStyle/>
          <a:p>
            <a:fld id="{86018715-D286-4F31-B0DE-FA86C443E168}" type="slidenum">
              <a:rPr lang="en-GB" smtClean="0"/>
              <a:t>9</a:t>
            </a:fld>
            <a:endParaRPr lang="en-GB" dirty="0"/>
          </a:p>
        </p:txBody>
      </p:sp>
      <p:sp>
        <p:nvSpPr>
          <p:cNvPr id="4" name="TextBox 3"/>
          <p:cNvSpPr txBox="1"/>
          <p:nvPr/>
        </p:nvSpPr>
        <p:spPr>
          <a:xfrm>
            <a:off x="5004048" y="4653136"/>
            <a:ext cx="4032448" cy="2031325"/>
          </a:xfrm>
          <a:prstGeom prst="rect">
            <a:avLst/>
          </a:prstGeom>
          <a:solidFill>
            <a:schemeClr val="tx1"/>
          </a:solidFill>
          <a:ln>
            <a:solidFill>
              <a:schemeClr val="bg1">
                <a:lumMod val="50000"/>
                <a:lumOff val="50000"/>
              </a:schemeClr>
            </a:solidFill>
          </a:ln>
        </p:spPr>
        <p:txBody>
          <a:bodyPr wrap="square" rtlCol="0">
            <a:spAutoFit/>
          </a:bodyPr>
          <a:lstStyle/>
          <a:p>
            <a:r>
              <a:rPr lang="en-GB" dirty="0">
                <a:solidFill>
                  <a:schemeClr val="bg1"/>
                </a:solidFill>
              </a:rPr>
              <a:t>High levels of maths anxiety were </a:t>
            </a:r>
            <a:r>
              <a:rPr lang="en-GB" b="1" u="sng" dirty="0">
                <a:solidFill>
                  <a:schemeClr val="bg1"/>
                </a:solidFill>
              </a:rPr>
              <a:t>negatively correlated </a:t>
            </a:r>
            <a:r>
              <a:rPr lang="en-GB" dirty="0">
                <a:solidFill>
                  <a:schemeClr val="bg1"/>
                </a:solidFill>
              </a:rPr>
              <a:t>with:</a:t>
            </a:r>
          </a:p>
          <a:p>
            <a:pPr lvl="1">
              <a:buFont typeface="Wingdings" panose="05000000000000000000" pitchFamily="2" charset="2"/>
              <a:buChar char="§"/>
            </a:pPr>
            <a:r>
              <a:rPr lang="en-GB" dirty="0">
                <a:solidFill>
                  <a:schemeClr val="bg1"/>
                </a:solidFill>
              </a:rPr>
              <a:t>Cohesive conceptions of mathematics</a:t>
            </a:r>
          </a:p>
          <a:p>
            <a:pPr lvl="1">
              <a:buFont typeface="Wingdings" panose="05000000000000000000" pitchFamily="2" charset="2"/>
              <a:buChar char="§"/>
            </a:pPr>
            <a:r>
              <a:rPr lang="en-GB" dirty="0">
                <a:solidFill>
                  <a:schemeClr val="bg1"/>
                </a:solidFill>
              </a:rPr>
              <a:t> levels of competence in their numeracy skill</a:t>
            </a:r>
          </a:p>
          <a:p>
            <a:pPr lvl="1">
              <a:buFont typeface="Wingdings" panose="05000000000000000000" pitchFamily="2" charset="2"/>
              <a:buChar char="§"/>
            </a:pPr>
            <a:r>
              <a:rPr lang="en-GB" dirty="0">
                <a:solidFill>
                  <a:schemeClr val="bg1"/>
                </a:solidFill>
              </a:rPr>
              <a:t>pre-university mathematics </a:t>
            </a:r>
          </a:p>
        </p:txBody>
      </p:sp>
      <p:sp>
        <p:nvSpPr>
          <p:cNvPr id="6" name="Rectangle 5"/>
          <p:cNvSpPr/>
          <p:nvPr/>
        </p:nvSpPr>
        <p:spPr>
          <a:xfrm>
            <a:off x="179513" y="4581128"/>
            <a:ext cx="4536504" cy="21033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High levels of maths anxiety were </a:t>
            </a:r>
            <a:r>
              <a:rPr lang="en-GB" b="1" u="sng" dirty="0">
                <a:solidFill>
                  <a:schemeClr val="bg1"/>
                </a:solidFill>
              </a:rPr>
              <a:t>positively correlated</a:t>
            </a:r>
            <a:r>
              <a:rPr lang="en-GB" dirty="0">
                <a:solidFill>
                  <a:schemeClr val="bg1"/>
                </a:solidFill>
              </a:rPr>
              <a:t> with:</a:t>
            </a:r>
          </a:p>
          <a:p>
            <a:pPr marL="742950" lvl="1" indent="-285750">
              <a:buFont typeface="Wingdings" panose="05000000000000000000" pitchFamily="2" charset="2"/>
              <a:buChar char="§"/>
            </a:pPr>
            <a:r>
              <a:rPr lang="en-GB" dirty="0">
                <a:solidFill>
                  <a:schemeClr val="bg1"/>
                </a:solidFill>
              </a:rPr>
              <a:t>Surface approach to learning maths</a:t>
            </a:r>
          </a:p>
          <a:p>
            <a:pPr marL="742950" lvl="1" indent="-285750">
              <a:buFont typeface="Wingdings" panose="05000000000000000000" pitchFamily="2" charset="2"/>
              <a:buChar char="§"/>
            </a:pPr>
            <a:r>
              <a:rPr lang="en-GB" dirty="0">
                <a:solidFill>
                  <a:schemeClr val="bg1"/>
                </a:solidFill>
              </a:rPr>
              <a:t>Negative attitudes</a:t>
            </a:r>
          </a:p>
          <a:p>
            <a:pPr marL="742950" lvl="1" indent="-285750">
              <a:buFont typeface="Wingdings" panose="05000000000000000000" pitchFamily="2" charset="2"/>
              <a:buChar char="§"/>
            </a:pPr>
            <a:r>
              <a:rPr lang="en-GB" dirty="0">
                <a:solidFill>
                  <a:schemeClr val="bg1"/>
                </a:solidFill>
              </a:rPr>
              <a:t>age</a:t>
            </a:r>
          </a:p>
        </p:txBody>
      </p:sp>
    </p:spTree>
    <p:extLst>
      <p:ext uri="{BB962C8B-B14F-4D97-AF65-F5344CB8AC3E}">
        <p14:creationId xmlns:p14="http://schemas.microsoft.com/office/powerpoint/2010/main" val="2601332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ni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hoenix">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hoenix">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Phoenix</Template>
  <TotalTime>0</TotalTime>
  <Words>2034</Words>
  <Application>Microsoft Office PowerPoint</Application>
  <PresentationFormat>On-screen Show (4:3)</PresentationFormat>
  <Paragraphs>204</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Phoenix</vt:lpstr>
      <vt:lpstr>“How do you love maths? It’s horrible!” Exploring some of our challenges</vt:lpstr>
      <vt:lpstr> </vt:lpstr>
      <vt:lpstr>PowerPoint Presentation</vt:lpstr>
      <vt:lpstr>Rationale</vt:lpstr>
      <vt:lpstr>Overall approach</vt:lpstr>
      <vt:lpstr> Conceptions of maths (Crawford et al., 1994) </vt:lpstr>
      <vt:lpstr> Attitudes towards maths</vt:lpstr>
      <vt:lpstr>Approaches to learning maths (Crawford et al 1998)</vt:lpstr>
      <vt:lpstr>Maths anxiety</vt:lpstr>
      <vt:lpstr>PowerPoint Presentation</vt:lpstr>
      <vt:lpstr>To whom do students turn for help?</vt:lpstr>
      <vt:lpstr>Suggestions for central university  support for numeracy skills</vt:lpstr>
      <vt:lpstr>Awareness of employers’ needs</vt:lpstr>
      <vt:lpstr>Employers’ use of numeracy tests</vt:lpstr>
      <vt:lpstr>Numeracy and graduate jobs</vt:lpstr>
      <vt:lpstr>Numeracy skills demanded by employers</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associated with promoting numeracy in the context of employability</dc:title>
  <dc:creator>ANON</dc:creator>
  <cp:lastModifiedBy>IT Services</cp:lastModifiedBy>
  <cp:revision>104</cp:revision>
  <dcterms:created xsi:type="dcterms:W3CDTF">2014-03-17T15:33:25Z</dcterms:created>
  <dcterms:modified xsi:type="dcterms:W3CDTF">2014-07-15T11:18:48Z</dcterms:modified>
</cp:coreProperties>
</file>