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81ab8cb4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81ab8cb4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rule has a 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atomicity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ab44f9e9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ab44f9e9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rule has a 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atomicity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ab44f9e9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ab44f9e9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rule has a 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atomicity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260fb20fd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260fb20f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81ab8cb4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81ab8cb4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ab44f9e9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ab44f9e9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260fb20f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260fb20f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cuts do not need to be eliminated from the proof, unlike in traditional Gentzen procedures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aca0ad9b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7aca0ad9b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cuts do not need to be eliminated from the proof, unlike in traditional Gentzen procedures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aca0ad9b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aca0ad9b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cuts do not need to be eliminated from the proof, unlike in traditional Gentzen procedures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aca0ad9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7aca0ad9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cuts do not need to be eliminated from the proof, unlike in traditional Gentzen procedures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81ab8cb4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81ab8cb4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f743224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f743224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260fb20f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260fb20f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 is not the main focus of the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extend to first-order by first performing a Herbrand stratification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Confluence!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81ab8cb4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781ab8cb4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 is not the main focus of the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extend to first-order by first performing a Herbrand stratification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Confluence!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81ab8cb4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781ab8cb4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 is not the main focus of the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extend to first-order by first performing a Herbrand stratification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Confluence!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260fb20fd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260fb20fd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 is not the main focus of the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extend to first-order by first performing a Herbrand stratification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Confluence!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81ab8cb4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781ab8cb4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 is not the main focus of the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extend to first-order by first performing a Herbrand stratification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Confluence!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781ab8cb4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781ab8cb4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 is not the main focus of the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extend to first-order by first performing a Herbrand stratification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Confluence!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1f28e0676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1f28e0676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781ab8cb4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781ab8cb4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81ab8cb4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781ab8cb4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ab44f9e9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ab44f9e9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260fb20f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2260fb20f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5d426ee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75d426ee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75d426ee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75d426ee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Existing proofs for both cut elimination and Herbrand’s Theorem require quantifier-shifts to be decompressed, resulting in non-elementary blowups. Can a semantic understanding of quantifier-shifts help us to better understand the relationship between Herbrand’s Theorem and cut elimination?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1f5878ece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1f5878ece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260fb20f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2260fb20f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59d5bfd1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59d5bfd1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59d5bfd17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59d5bfd17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1fd4355ac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1fd4355ac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75d75a866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75d75a866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75d75a866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75d75a866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ab44f9e9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ab44f9e9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2260fb20f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2260fb20f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kind of looks like a quantifier-shift”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2260fb20f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2260fb20f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kind of looks like a quantifier-shift”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260fb20f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2260fb20f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kind of looks like a quantifier-shift”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2260fb20fd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2260fb20f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kind of looks like a quantifier-shift”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2260fb20f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2260fb20f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kind of looks like a quantifier-shift”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781ab8cb4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781ab8cb4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781ab8cb4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781ab8cb4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781ab8cb4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781ab8cb4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2260fb20f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2260fb20f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5c71f308e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5c71f308e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ab44f9e9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ab44f9e9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that the emphasis is on the *space* of proofs, not the proof systems themselves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5c71f308e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5c71f308e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2260fb20f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2260fb20f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5ff5fd8e0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5ff5fd8e0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5ff5fd8e0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5ff5fd8e0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7ab44f9e9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7ab44f9e9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explanation of superfluous qc rules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1f5878ece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1f5878ece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2260fb20fd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2260fb20f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2260fb20f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2260fb20f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260fb20fd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2260fb20f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260fb20f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2260fb20f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ab44f9e9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ab44f9e9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that the emphasis is on the *space* of proofs, not the proof systems themselves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75d75a86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75d75a86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75d75a866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75d75a866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75d75a866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75d75a866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2260fb20f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2260fb20f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f5878ece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1f5878ece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743c72a78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743c72a78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743c72a78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743c72a78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743c72a78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743c72a78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2260fb20f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2260fb20f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1f5878e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1f5878e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ab44f9e9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ab44f9e9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that the emphasis is on the *space* of proofs, not the proof systems themselves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5c71f308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5c71f308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5ff5fd8e0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5ff5fd8e0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5ff5fd8e0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5ff5fd8e0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760708f3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760708f3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760708f3c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2760708f3c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2004bfdf6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2004bfdf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781ab8cb4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781ab8cb4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781ab8cb4d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781ab8cb4d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781ab8cb4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781ab8cb4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cumbersome than worst use cases of the epsilon-calculus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Epsilon-calculus was introduced almost a century ago for the sake of establishing consistency proofs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NOT encoding quantifiers with epsilon-terms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81ab8cb4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81ab8cb4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rule has a 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atomicity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81ab8cb4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81ab8cb4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rule has a 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atomicity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200"/>
              <a:buNone/>
              <a:defRPr sz="5200">
                <a:solidFill>
                  <a:srgbClr val="0000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  <a:defRPr>
                <a:solidFill>
                  <a:srgbClr val="0000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png"/><Relationship Id="rId4" Type="http://schemas.openxmlformats.org/officeDocument/2006/relationships/image" Target="../media/image3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6.png"/><Relationship Id="rId4" Type="http://schemas.openxmlformats.org/officeDocument/2006/relationships/image" Target="../media/image3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0.png"/><Relationship Id="rId4" Type="http://schemas.openxmlformats.org/officeDocument/2006/relationships/image" Target="../media/image49.png"/><Relationship Id="rId5" Type="http://schemas.openxmlformats.org/officeDocument/2006/relationships/image" Target="../media/image30.png"/><Relationship Id="rId6" Type="http://schemas.openxmlformats.org/officeDocument/2006/relationships/image" Target="../media/image4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0.png"/><Relationship Id="rId4" Type="http://schemas.openxmlformats.org/officeDocument/2006/relationships/image" Target="../media/image49.png"/><Relationship Id="rId5" Type="http://schemas.openxmlformats.org/officeDocument/2006/relationships/image" Target="../media/image42.png"/><Relationship Id="rId6" Type="http://schemas.openxmlformats.org/officeDocument/2006/relationships/image" Target="../media/image30.png"/><Relationship Id="rId7" Type="http://schemas.openxmlformats.org/officeDocument/2006/relationships/image" Target="../media/image4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8.png"/><Relationship Id="rId4" Type="http://schemas.openxmlformats.org/officeDocument/2006/relationships/image" Target="../media/image20.png"/><Relationship Id="rId5" Type="http://schemas.openxmlformats.org/officeDocument/2006/relationships/image" Target="../media/image47.png"/><Relationship Id="rId6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Relationship Id="rId5" Type="http://schemas.openxmlformats.org/officeDocument/2006/relationships/image" Target="../media/image44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Relationship Id="rId5" Type="http://schemas.openxmlformats.org/officeDocument/2006/relationships/image" Target="../media/image44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Relationship Id="rId5" Type="http://schemas.openxmlformats.org/officeDocument/2006/relationships/image" Target="../media/image44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Compressing first-order proofs in deep inference using epsilon-terms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91325"/>
            <a:ext cx="8520600" cy="10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Cameron Allett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PhD Student, </a:t>
            </a:r>
            <a:r>
              <a:rPr lang="en" sz="2600"/>
              <a:t>University of Bath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System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2548375"/>
            <a:ext cx="8520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+"/>
            </a:pPr>
            <a:r>
              <a:rPr i="1" lang="en" sz="1500"/>
              <a:t>equality rules for connective commutativity, quantifier ordering, vacuous quantification, quantifier renaming</a:t>
            </a:r>
            <a:endParaRPr i="1" sz="1500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266" y="1083342"/>
            <a:ext cx="4800897" cy="11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675" y="2343150"/>
            <a:ext cx="808200" cy="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38" y="1016300"/>
            <a:ext cx="4012379" cy="13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3228925"/>
            <a:ext cx="85206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Proofs are derivations with premise </a:t>
            </a:r>
            <a:r>
              <a:rPr b="1" lang="en"/>
              <a:t>t</a:t>
            </a:r>
            <a:r>
              <a:rPr lang="en"/>
              <a:t> (true)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2500" y="3745400"/>
            <a:ext cx="2358995" cy="11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System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2548375"/>
            <a:ext cx="8520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+"/>
            </a:pPr>
            <a:r>
              <a:rPr i="1" lang="en" sz="1500"/>
              <a:t>equality rules for connective commutativity, quantifier ordering, vacuous quantification, quantifier renaming</a:t>
            </a:r>
            <a:endParaRPr i="1" sz="1500"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266" y="1083342"/>
            <a:ext cx="4800897" cy="11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675" y="2343150"/>
            <a:ext cx="808200" cy="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38" y="1016300"/>
            <a:ext cx="4012379" cy="13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3228925"/>
            <a:ext cx="85206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inference rule has a </a:t>
            </a:r>
            <a:r>
              <a:rPr i="1" lang="en"/>
              <a:t>dual</a:t>
            </a:r>
            <a:r>
              <a:rPr lang="en"/>
              <a:t> inference rule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sp>
        <p:nvSpPr>
          <p:cNvPr id="148" name="Google Shape;148;p23"/>
          <p:cNvSpPr/>
          <p:nvPr/>
        </p:nvSpPr>
        <p:spPr>
          <a:xfrm>
            <a:off x="176025" y="1202750"/>
            <a:ext cx="6258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840950" y="1202750"/>
            <a:ext cx="3816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1261675" y="1202750"/>
            <a:ext cx="674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2176075" y="1153875"/>
            <a:ext cx="923700" cy="46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1975200" y="1687275"/>
            <a:ext cx="1330800" cy="513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3367675" y="1202750"/>
            <a:ext cx="674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44026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55456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66886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78382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7900" y="3695563"/>
            <a:ext cx="808200" cy="140156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5163" y="3960000"/>
            <a:ext cx="1664225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025" y="3960000"/>
            <a:ext cx="1493055" cy="8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488925" y="3930975"/>
            <a:ext cx="3350400" cy="904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System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2548375"/>
            <a:ext cx="8520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+"/>
            </a:pPr>
            <a:r>
              <a:rPr i="1" lang="en" sz="1500"/>
              <a:t>equality rules for connective commutativity, quantifier ordering, vacuous quantification, quantifier renaming</a:t>
            </a:r>
            <a:endParaRPr i="1" sz="1500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266" y="1083342"/>
            <a:ext cx="4800897" cy="11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675" y="2343150"/>
            <a:ext cx="808200" cy="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38" y="1016300"/>
            <a:ext cx="4012379" cy="13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3228925"/>
            <a:ext cx="85206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inference rule has a </a:t>
            </a:r>
            <a:r>
              <a:rPr i="1" lang="en"/>
              <a:t>dual</a:t>
            </a:r>
            <a:r>
              <a:rPr lang="en"/>
              <a:t> inference rule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sp>
        <p:nvSpPr>
          <p:cNvPr id="172" name="Google Shape;172;p24"/>
          <p:cNvSpPr/>
          <p:nvPr/>
        </p:nvSpPr>
        <p:spPr>
          <a:xfrm>
            <a:off x="176025" y="1202750"/>
            <a:ext cx="6258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840950" y="1202750"/>
            <a:ext cx="3816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1261675" y="1202750"/>
            <a:ext cx="674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2176075" y="1153875"/>
            <a:ext cx="923700" cy="46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1975200" y="1687275"/>
            <a:ext cx="1330800" cy="513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3367675" y="1202750"/>
            <a:ext cx="674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44026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55456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66886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7838275" y="1202750"/>
            <a:ext cx="1073400" cy="99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7900" y="3695563"/>
            <a:ext cx="808200" cy="140156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4325" y="3859675"/>
            <a:ext cx="1062051" cy="10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5163" y="3960000"/>
            <a:ext cx="1664225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3025" y="3960000"/>
            <a:ext cx="1493055" cy="8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488925" y="3930975"/>
            <a:ext cx="3350400" cy="904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Existential contraction rules may be viewed semantically as case analyses on the witnesses to the existential quantifiers in the premise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952625"/>
            <a:ext cx="18288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2019300"/>
            <a:ext cx="18097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Existential contraction rules may be viewed semantically as case analyses on the witnesses to the existential quantifiers in the premise</a:t>
            </a:r>
            <a:endParaRPr/>
          </a:p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311700" y="2676475"/>
            <a:ext cx="8520600" cy="24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Semantically natural to extract these case analyses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952625"/>
            <a:ext cx="18288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2019300"/>
            <a:ext cx="18097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Existential contraction rules may be viewed semantically as case analyses on the witnesses to the existential quantifiers in the premise</a:t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311700" y="2676475"/>
            <a:ext cx="8520600" cy="24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Semantically natural to extract these case analyses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Accumulate existential contraction rules into </a:t>
            </a:r>
            <a:r>
              <a:rPr i="1" lang="en"/>
              <a:t>Herbrand expanders </a:t>
            </a:r>
            <a:r>
              <a:rPr lang="en"/>
              <a:t>(Ralph, 2016) for convenience in normalisation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0" name="Google Shape;21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952625"/>
            <a:ext cx="18288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2019300"/>
            <a:ext cx="18097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975" y="4294425"/>
            <a:ext cx="268605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39300" l="6323" r="68623" t="39744"/>
          <a:stretch/>
        </p:blipFill>
        <p:spPr>
          <a:xfrm>
            <a:off x="2623113" y="2516226"/>
            <a:ext cx="1007343" cy="4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6860" l="50063" r="6274" t="5635"/>
          <a:stretch/>
        </p:blipFill>
        <p:spPr>
          <a:xfrm>
            <a:off x="4765241" y="1839875"/>
            <a:ext cx="1755648" cy="17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deep-inference setting, Brünnler (2001) has presented a proof of Herbrand’s Theorem in the form of a decomposition theorem</a:t>
            </a:r>
            <a:endParaRPr/>
          </a:p>
        </p:txBody>
      </p:sp>
      <p:cxnSp>
        <p:nvCxnSpPr>
          <p:cNvPr id="222" name="Google Shape;222;p28"/>
          <p:cNvCxnSpPr/>
          <p:nvPr/>
        </p:nvCxnSpPr>
        <p:spPr>
          <a:xfrm>
            <a:off x="4032250" y="2729200"/>
            <a:ext cx="48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39300" l="6323" r="68623" t="39744"/>
          <a:stretch/>
        </p:blipFill>
        <p:spPr>
          <a:xfrm>
            <a:off x="2623113" y="2516226"/>
            <a:ext cx="1007343" cy="4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 b="6860" l="50063" r="6274" t="5635"/>
          <a:stretch/>
        </p:blipFill>
        <p:spPr>
          <a:xfrm>
            <a:off x="4765241" y="1839875"/>
            <a:ext cx="1755648" cy="17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deep-inference setting, Brünnler (2001) has presented a proof of Herbrand’s Theorem in the form of a decomposition theorem</a:t>
            </a:r>
            <a:endParaRPr/>
          </a:p>
        </p:txBody>
      </p:sp>
      <p:cxnSp>
        <p:nvCxnSpPr>
          <p:cNvPr id="231" name="Google Shape;231;p29"/>
          <p:cNvCxnSpPr/>
          <p:nvPr/>
        </p:nvCxnSpPr>
        <p:spPr>
          <a:xfrm>
            <a:off x="4032250" y="2729200"/>
            <a:ext cx="48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311700" y="3590875"/>
            <a:ext cx="8520600" cy="15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∀x.A’</a:t>
            </a:r>
            <a:r>
              <a:rPr lang="en"/>
              <a:t> is referred to as a </a:t>
            </a:r>
            <a:r>
              <a:rPr i="1" lang="en"/>
              <a:t>Herbrand disjunction</a:t>
            </a:r>
            <a:r>
              <a:rPr lang="en"/>
              <a:t> </a:t>
            </a:r>
            <a:r>
              <a:rPr i="1" lang="en"/>
              <a:t>for A</a:t>
            </a:r>
            <a:endParaRPr i="1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b="39300" l="6323" r="68623" t="39744"/>
          <a:stretch/>
        </p:blipFill>
        <p:spPr>
          <a:xfrm>
            <a:off x="2623113" y="2516226"/>
            <a:ext cx="1007343" cy="4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 b="6860" l="50063" r="6274" t="5635"/>
          <a:stretch/>
        </p:blipFill>
        <p:spPr>
          <a:xfrm>
            <a:off x="4765241" y="1839875"/>
            <a:ext cx="1755648" cy="17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deep-inference setting, Brünnler (2001) has presented a proof of Herbrand’s Theorem in the form of a decomposition theorem</a:t>
            </a:r>
            <a:endParaRPr/>
          </a:p>
        </p:txBody>
      </p:sp>
      <p:cxnSp>
        <p:nvCxnSpPr>
          <p:cNvPr id="241" name="Google Shape;241;p30"/>
          <p:cNvCxnSpPr/>
          <p:nvPr/>
        </p:nvCxnSpPr>
        <p:spPr>
          <a:xfrm>
            <a:off x="4032250" y="2729200"/>
            <a:ext cx="48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311700" y="3590875"/>
            <a:ext cx="8520600" cy="15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∀x.A’</a:t>
            </a:r>
            <a:r>
              <a:rPr lang="en"/>
              <a:t> is referred to as a </a:t>
            </a:r>
            <a:r>
              <a:rPr i="1" lang="en"/>
              <a:t>Herbrand disjunction</a:t>
            </a:r>
            <a:r>
              <a:rPr lang="en"/>
              <a:t> </a:t>
            </a:r>
            <a:r>
              <a:rPr i="1" lang="en"/>
              <a:t>for A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Reduction of undecidable first-order provability to decidable propositional provability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 b="39300" l="6323" r="68623" t="39744"/>
          <a:stretch/>
        </p:blipFill>
        <p:spPr>
          <a:xfrm>
            <a:off x="2623113" y="2516226"/>
            <a:ext cx="1007343" cy="4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3">
            <a:alphaModFix/>
          </a:blip>
          <a:srcRect b="6860" l="50063" r="6274" t="5635"/>
          <a:stretch/>
        </p:blipFill>
        <p:spPr>
          <a:xfrm>
            <a:off x="4765241" y="1839875"/>
            <a:ext cx="1755648" cy="17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deep-inference setting, Brünnler (2001) has presented a proof of Herbrand’s Theorem in the form of a decomposition theorem</a:t>
            </a:r>
            <a:endParaRPr/>
          </a:p>
        </p:txBody>
      </p:sp>
      <p:cxnSp>
        <p:nvCxnSpPr>
          <p:cNvPr id="251" name="Google Shape;251;p31"/>
          <p:cNvCxnSpPr/>
          <p:nvPr/>
        </p:nvCxnSpPr>
        <p:spPr>
          <a:xfrm>
            <a:off x="4032250" y="2729200"/>
            <a:ext cx="48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311700" y="3590875"/>
            <a:ext cx="8520600" cy="15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∀x.A’</a:t>
            </a:r>
            <a:r>
              <a:rPr lang="en"/>
              <a:t> is referred to as a </a:t>
            </a:r>
            <a:r>
              <a:rPr i="1" lang="en"/>
              <a:t>Herbrand disjunction</a:t>
            </a:r>
            <a:r>
              <a:rPr lang="en"/>
              <a:t> </a:t>
            </a:r>
            <a:r>
              <a:rPr i="1" lang="en"/>
              <a:t>for A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Reduction of undecidable first-order provability to decidable propositional provability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(non-elementary) blowups in proof complexity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to better understand first-order proof theory and its normalisation theory, in particular Herbrand’s Theorem and cut elimination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The Phone Paradox</a:t>
            </a:r>
            <a:endParaRPr/>
          </a:p>
        </p:txBody>
      </p:sp>
      <p:sp>
        <p:nvSpPr>
          <p:cNvPr id="258" name="Google Shape;258;p32"/>
          <p:cNvSpPr txBox="1"/>
          <p:nvPr/>
        </p:nvSpPr>
        <p:spPr>
          <a:xfrm>
            <a:off x="5003724" y="3099525"/>
            <a:ext cx="38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 disjunction:</a:t>
            </a:r>
            <a:endParaRPr/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323" y="3492991"/>
            <a:ext cx="3677430" cy="3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311700" y="1152475"/>
            <a:ext cx="85206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Amongst any audience, there exists a person such that if they are looking at their phone, everyone is looking at their phone</a:t>
            </a:r>
            <a:endParaRPr/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75" y="2063275"/>
            <a:ext cx="4248347" cy="27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sp>
        <p:nvSpPr>
          <p:cNvPr id="267" name="Google Shape;26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Elimination of cut rules from a proof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0" y="1715025"/>
            <a:ext cx="9525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sp>
        <p:nvSpPr>
          <p:cNvPr id="274" name="Google Shape;27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Elimination of cut rules from a proof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Gentzen systems, cuts are eliminated by permuting cut rules up the proof, resulting in non-determinism from certain reduction steps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0" y="1715025"/>
            <a:ext cx="9525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sp>
        <p:nvSpPr>
          <p:cNvPr id="281" name="Google Shape;28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Elimination of cut rules from a proof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Gentzen systems, cuts are eliminated by permuting cut rules up the proof, resulting in non-determinism from certain reduction steps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(non-elementary) blowups in proof complexity for first-order proofs</a:t>
            </a:r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0" y="1715025"/>
            <a:ext cx="9525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Cuts </a:t>
            </a:r>
            <a:r>
              <a:rPr lang="en"/>
              <a:t>may be decomposed to atomic form in deep inference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175" y="1586825"/>
            <a:ext cx="10096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837" y="2779900"/>
            <a:ext cx="3977719" cy="16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Cuts may be decomposed to atomic form in deep inference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propositional deep inference, a semantically natural cut-elimination procedure exists, known as the experiments method (Guglielmi, 2002; Ralph, 2019) </a:t>
            </a:r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566" y="2919572"/>
            <a:ext cx="1050596" cy="4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7175" y="1586825"/>
            <a:ext cx="10096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837" y="2779900"/>
            <a:ext cx="3977719" cy="16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sp>
        <p:nvSpPr>
          <p:cNvPr id="305" name="Google Shape;30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Cuts may be decomposed to atomic form in deep inference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propositional deep inference, a semantically natural cut-elimination procedure exists, known as the experiments method (Guglielmi, 2002; Ralph, 2019) </a:t>
            </a:r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566" y="2919572"/>
            <a:ext cx="1050596" cy="4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7175" y="1586825"/>
            <a:ext cx="100965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311700" y="4352875"/>
            <a:ext cx="8520600" cy="1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extended to first-order by first translating to Herbrand normal form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Quantifier-Shifts</a:t>
            </a:r>
            <a:endParaRPr/>
          </a:p>
        </p:txBody>
      </p:sp>
      <p:pic>
        <p:nvPicPr>
          <p:cNvPr id="314" name="Google Shape;3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199" y="2528953"/>
            <a:ext cx="786460" cy="22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925" y="1063651"/>
            <a:ext cx="5772149" cy="141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Quantifier-Shifts</a:t>
            </a:r>
            <a:endParaRPr/>
          </a:p>
        </p:txBody>
      </p:sp>
      <p:pic>
        <p:nvPicPr>
          <p:cNvPr id="321" name="Google Shape;32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199" y="2528953"/>
            <a:ext cx="786460" cy="22372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0"/>
          <p:cNvSpPr txBox="1"/>
          <p:nvPr/>
        </p:nvSpPr>
        <p:spPr>
          <a:xfrm>
            <a:off x="311700" y="2676475"/>
            <a:ext cx="8520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" sz="1800">
                <a:solidFill>
                  <a:srgbClr val="595959"/>
                </a:solidFill>
              </a:rPr>
              <a:t>Theorem </a:t>
            </a:r>
            <a:r>
              <a:rPr lang="en" sz="1800">
                <a:solidFill>
                  <a:srgbClr val="595959"/>
                </a:solidFill>
              </a:rPr>
              <a:t>(Aguilera, Baaz, 2019): For a class of tautologies </a:t>
            </a:r>
            <a:r>
              <a:rPr i="1" lang="en" sz="1800">
                <a:solidFill>
                  <a:srgbClr val="595959"/>
                </a:solidFill>
              </a:rPr>
              <a:t>S</a:t>
            </a:r>
            <a:r>
              <a:rPr lang="en" sz="1800">
                <a:solidFill>
                  <a:srgbClr val="595959"/>
                </a:solidFill>
              </a:rPr>
              <a:t> due to Statman (1979), there is no elementary function (a function definable by a quantifier-free formula from +, × and </a:t>
            </a:r>
            <a:r>
              <a:rPr i="1" lang="en" sz="1800">
                <a:solidFill>
                  <a:srgbClr val="595959"/>
                </a:solidFill>
              </a:rPr>
              <a:t>exp</a:t>
            </a:r>
            <a:r>
              <a:rPr lang="en" sz="1800">
                <a:solidFill>
                  <a:srgbClr val="595959"/>
                </a:solidFill>
              </a:rPr>
              <a:t>) bounding the length of the shortest cut-free </a:t>
            </a:r>
            <a:r>
              <a:rPr b="1" lang="en" sz="1800">
                <a:solidFill>
                  <a:srgbClr val="595959"/>
                </a:solidFill>
              </a:rPr>
              <a:t>LK</a:t>
            </a:r>
            <a:r>
              <a:rPr lang="en" sz="1800">
                <a:solidFill>
                  <a:srgbClr val="595959"/>
                </a:solidFill>
              </a:rPr>
              <a:t> proof of any formula in </a:t>
            </a:r>
            <a:r>
              <a:rPr i="1" lang="en" sz="1800">
                <a:solidFill>
                  <a:srgbClr val="595959"/>
                </a:solidFill>
              </a:rPr>
              <a:t>S</a:t>
            </a:r>
            <a:r>
              <a:rPr lang="en" sz="1800">
                <a:solidFill>
                  <a:srgbClr val="595959"/>
                </a:solidFill>
              </a:rPr>
              <a:t> by its shortest cut-free </a:t>
            </a:r>
            <a:r>
              <a:rPr b="1" lang="en" sz="1800">
                <a:solidFill>
                  <a:srgbClr val="595959"/>
                </a:solidFill>
              </a:rPr>
              <a:t>LK</a:t>
            </a:r>
            <a:r>
              <a:rPr lang="en" sz="1800">
                <a:solidFill>
                  <a:srgbClr val="595959"/>
                </a:solidFill>
              </a:rPr>
              <a:t> + QS proof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925" y="1063651"/>
            <a:ext cx="5772149" cy="141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Quantifier-Shifts</a:t>
            </a:r>
            <a:endParaRPr/>
          </a:p>
        </p:txBody>
      </p:sp>
      <p:pic>
        <p:nvPicPr>
          <p:cNvPr id="329" name="Google Shape;3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199" y="2528953"/>
            <a:ext cx="786460" cy="22372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 txBox="1"/>
          <p:nvPr>
            <p:ph idx="1" type="body"/>
          </p:nvPr>
        </p:nvSpPr>
        <p:spPr>
          <a:xfrm>
            <a:off x="316700" y="4108925"/>
            <a:ext cx="8520600" cy="11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Corollary</a:t>
            </a:r>
            <a:r>
              <a:rPr lang="en"/>
              <a:t>:</a:t>
            </a:r>
            <a:r>
              <a:rPr b="1" lang="en"/>
              <a:t> </a:t>
            </a:r>
            <a:r>
              <a:rPr lang="en"/>
              <a:t>First-order deep-inference systems have non-elementary speedups over Gentzen systems for cut-free proofs</a:t>
            </a:r>
            <a:endParaRPr/>
          </a:p>
        </p:txBody>
      </p:sp>
      <p:sp>
        <p:nvSpPr>
          <p:cNvPr id="331" name="Google Shape;331;p41"/>
          <p:cNvSpPr txBox="1"/>
          <p:nvPr/>
        </p:nvSpPr>
        <p:spPr>
          <a:xfrm>
            <a:off x="311700" y="2676475"/>
            <a:ext cx="8520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" sz="1800">
                <a:solidFill>
                  <a:srgbClr val="595959"/>
                </a:solidFill>
              </a:rPr>
              <a:t>Theorem </a:t>
            </a:r>
            <a:r>
              <a:rPr lang="en" sz="1800">
                <a:solidFill>
                  <a:srgbClr val="595959"/>
                </a:solidFill>
              </a:rPr>
              <a:t>(Aguilera, Baaz, 2019): For a class of tautologies </a:t>
            </a:r>
            <a:r>
              <a:rPr i="1" lang="en" sz="1800">
                <a:solidFill>
                  <a:srgbClr val="595959"/>
                </a:solidFill>
              </a:rPr>
              <a:t>S</a:t>
            </a:r>
            <a:r>
              <a:rPr lang="en" sz="1800">
                <a:solidFill>
                  <a:srgbClr val="595959"/>
                </a:solidFill>
              </a:rPr>
              <a:t> due to Statman (1979), there is no elementary function (a function definable by a quantifier-free formula from +, × and </a:t>
            </a:r>
            <a:r>
              <a:rPr i="1" lang="en" sz="1800">
                <a:solidFill>
                  <a:srgbClr val="595959"/>
                </a:solidFill>
              </a:rPr>
              <a:t>exp</a:t>
            </a:r>
            <a:r>
              <a:rPr lang="en" sz="1800">
                <a:solidFill>
                  <a:srgbClr val="595959"/>
                </a:solidFill>
              </a:rPr>
              <a:t>) bounding the length of the shortest cut-free </a:t>
            </a:r>
            <a:r>
              <a:rPr b="1" lang="en" sz="1800">
                <a:solidFill>
                  <a:srgbClr val="595959"/>
                </a:solidFill>
              </a:rPr>
              <a:t>LK</a:t>
            </a:r>
            <a:r>
              <a:rPr lang="en" sz="1800">
                <a:solidFill>
                  <a:srgbClr val="595959"/>
                </a:solidFill>
              </a:rPr>
              <a:t> proof of any formula in </a:t>
            </a:r>
            <a:r>
              <a:rPr i="1" lang="en" sz="1800">
                <a:solidFill>
                  <a:srgbClr val="595959"/>
                </a:solidFill>
              </a:rPr>
              <a:t>S</a:t>
            </a:r>
            <a:r>
              <a:rPr lang="en" sz="1800">
                <a:solidFill>
                  <a:srgbClr val="595959"/>
                </a:solidFill>
              </a:rPr>
              <a:t> by its shortest cut-free </a:t>
            </a:r>
            <a:r>
              <a:rPr b="1" lang="en" sz="1800">
                <a:solidFill>
                  <a:srgbClr val="595959"/>
                </a:solidFill>
              </a:rPr>
              <a:t>LK</a:t>
            </a:r>
            <a:r>
              <a:rPr lang="en" sz="1800">
                <a:solidFill>
                  <a:srgbClr val="595959"/>
                </a:solidFill>
              </a:rPr>
              <a:t> + QS proof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925" y="1063651"/>
            <a:ext cx="5772149" cy="141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to better understand first-order proof theory and its normalisation theory, in particular Herbrand’s Theorem and cut elimination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interest in developing first-order proof systems with non-elementary speedups over traditional Gentzen systems for cut-free proofs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Between First-Order Phenomena</a:t>
            </a:r>
            <a:endParaRPr/>
          </a:p>
        </p:txBody>
      </p:sp>
      <p:sp>
        <p:nvSpPr>
          <p:cNvPr id="338" name="Google Shape;338;p42"/>
          <p:cNvSpPr txBox="1"/>
          <p:nvPr/>
        </p:nvSpPr>
        <p:spPr>
          <a:xfrm>
            <a:off x="311700" y="1017725"/>
            <a:ext cx="8520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Traditionally, in the sequent calculus, Herbrand’s Theorem is proved as a corollary to cut elimination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Between First-Order Phenomena</a:t>
            </a:r>
            <a:endParaRPr/>
          </a:p>
        </p:txBody>
      </p:sp>
      <p:sp>
        <p:nvSpPr>
          <p:cNvPr id="344" name="Google Shape;344;p43"/>
          <p:cNvSpPr txBox="1"/>
          <p:nvPr/>
        </p:nvSpPr>
        <p:spPr>
          <a:xfrm>
            <a:off x="311700" y="1017725"/>
            <a:ext cx="8520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Traditionally, in the sequent calculus, Herbrand’s Theorem is proved as a corollary to cut elimination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Brünnler’s proof of Herbrand’s Theorem using deep inference does not require cuts to be eliminated from the proof, establishing a kind of independence between Herbrand’s Theorem and cut elimination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Between First-Order Phenomena</a:t>
            </a:r>
            <a:endParaRPr/>
          </a:p>
        </p:txBody>
      </p:sp>
      <p:sp>
        <p:nvSpPr>
          <p:cNvPr id="350" name="Google Shape;350;p44"/>
          <p:cNvSpPr txBox="1"/>
          <p:nvPr/>
        </p:nvSpPr>
        <p:spPr>
          <a:xfrm>
            <a:off x="311700" y="1017725"/>
            <a:ext cx="8520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Traditionally, in the sequent calculus, Herbrand’s Theorem is proved as a corollary to cut elimination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Brünnler’s proof of Herbrand’s Theorem using deep inference does not require cuts to be eliminated from the proof, establishing a kind of independence between Herbrand’s Theorem and cut elimination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Cut elimination and Herbrand’s Theorem require quantifier-shifts to be decompressed, resulting in non-elementary blowups. Can quantifier-shifts help us to understand</a:t>
            </a:r>
            <a:r>
              <a:rPr lang="en" sz="1800">
                <a:solidFill>
                  <a:schemeClr val="dk2"/>
                </a:solidFill>
              </a:rPr>
              <a:t> the relationship between these theorems?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Elimination of Quantifier-Shifts</a:t>
            </a:r>
            <a:endParaRPr/>
          </a:p>
        </p:txBody>
      </p:sp>
      <p:sp>
        <p:nvSpPr>
          <p:cNvPr id="356" name="Google Shape;35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quantifier-shifts are derivable with other rules, with the exceptions of the rules r1↓ and r1↑</a:t>
            </a:r>
            <a:endParaRPr/>
          </a:p>
        </p:txBody>
      </p:sp>
      <p:pic>
        <p:nvPicPr>
          <p:cNvPr id="357" name="Google Shape;3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1996025"/>
            <a:ext cx="5038724" cy="26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0450" y="2417825"/>
            <a:ext cx="2076450" cy="182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Falsifiers</a:t>
            </a:r>
            <a:endParaRPr/>
          </a:p>
        </p:txBody>
      </p:sp>
      <p:sp>
        <p:nvSpPr>
          <p:cNvPr id="364" name="Google Shape;364;p46"/>
          <p:cNvSpPr txBox="1"/>
          <p:nvPr>
            <p:ph idx="1" type="body"/>
          </p:nvPr>
        </p:nvSpPr>
        <p:spPr>
          <a:xfrm>
            <a:off x="311700" y="28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constructive witness to </a:t>
            </a:r>
            <a:r>
              <a:rPr lang="en">
                <a:solidFill>
                  <a:srgbClr val="FF0000"/>
                </a:solidFill>
              </a:rPr>
              <a:t>∃</a:t>
            </a:r>
            <a:r>
              <a:rPr i="1" lang="en">
                <a:solidFill>
                  <a:srgbClr val="FF0000"/>
                </a:solidFill>
              </a:rPr>
              <a:t>y</a:t>
            </a:r>
            <a:r>
              <a:rPr lang="en"/>
              <a:t> constructed in the derivation</a:t>
            </a:r>
            <a:endParaRPr/>
          </a:p>
        </p:txBody>
      </p:sp>
      <p:pic>
        <p:nvPicPr>
          <p:cNvPr id="365" name="Google Shape;3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175" y="1152475"/>
            <a:ext cx="31656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Falsifiers</a:t>
            </a:r>
            <a:endParaRPr/>
          </a:p>
        </p:txBody>
      </p:sp>
      <p:sp>
        <p:nvSpPr>
          <p:cNvPr id="371" name="Google Shape;371;p47"/>
          <p:cNvSpPr txBox="1"/>
          <p:nvPr>
            <p:ph idx="1" type="body"/>
          </p:nvPr>
        </p:nvSpPr>
        <p:spPr>
          <a:xfrm>
            <a:off x="311700" y="28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constructive witness to </a:t>
            </a:r>
            <a:r>
              <a:rPr lang="en">
                <a:solidFill>
                  <a:srgbClr val="FF0000"/>
                </a:solidFill>
              </a:rPr>
              <a:t>∃</a:t>
            </a:r>
            <a:r>
              <a:rPr i="1" lang="en">
                <a:solidFill>
                  <a:srgbClr val="FF0000"/>
                </a:solidFill>
              </a:rPr>
              <a:t>y</a:t>
            </a:r>
            <a:r>
              <a:rPr lang="en"/>
              <a:t> constructed in the derivation</a:t>
            </a:r>
            <a:endParaRPr/>
          </a:p>
        </p:txBody>
      </p:sp>
      <p:pic>
        <p:nvPicPr>
          <p:cNvPr id="372" name="Google Shape;37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175" y="1152475"/>
            <a:ext cx="31656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120" y="3395399"/>
            <a:ext cx="7299776" cy="8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7"/>
          <p:cNvSpPr/>
          <p:nvPr/>
        </p:nvSpPr>
        <p:spPr>
          <a:xfrm>
            <a:off x="1060025" y="3619050"/>
            <a:ext cx="1284900" cy="46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47"/>
          <p:cNvPicPr preferRelativeResize="0"/>
          <p:nvPr/>
        </p:nvPicPr>
        <p:blipFill rotWithShape="1">
          <a:blip r:embed="rId3">
            <a:alphaModFix/>
          </a:blip>
          <a:srcRect b="6235" l="55333" r="36118" t="75723"/>
          <a:stretch/>
        </p:blipFill>
        <p:spPr>
          <a:xfrm>
            <a:off x="1509725" y="3640700"/>
            <a:ext cx="396175" cy="4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Falsifiers</a:t>
            </a:r>
            <a:endParaRPr/>
          </a:p>
        </p:txBody>
      </p:sp>
      <p:sp>
        <p:nvSpPr>
          <p:cNvPr id="381" name="Google Shape;381;p48"/>
          <p:cNvSpPr txBox="1"/>
          <p:nvPr>
            <p:ph idx="1" type="body"/>
          </p:nvPr>
        </p:nvSpPr>
        <p:spPr>
          <a:xfrm>
            <a:off x="311700" y="28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constructive witness to </a:t>
            </a:r>
            <a:r>
              <a:rPr lang="en">
                <a:solidFill>
                  <a:srgbClr val="FF0000"/>
                </a:solidFill>
              </a:rPr>
              <a:t>∃</a:t>
            </a:r>
            <a:r>
              <a:rPr i="1" lang="en">
                <a:solidFill>
                  <a:srgbClr val="FF0000"/>
                </a:solidFill>
              </a:rPr>
              <a:t>y</a:t>
            </a:r>
            <a:r>
              <a:rPr lang="en"/>
              <a:t> constructed in the derivation</a:t>
            </a:r>
            <a:endParaRPr/>
          </a:p>
        </p:txBody>
      </p:sp>
      <p:pic>
        <p:nvPicPr>
          <p:cNvPr id="382" name="Google Shape;3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175" y="1152475"/>
            <a:ext cx="31656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120" y="3395399"/>
            <a:ext cx="7299776" cy="8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8"/>
          <p:cNvSpPr txBox="1"/>
          <p:nvPr>
            <p:ph idx="1" type="body"/>
          </p:nvPr>
        </p:nvSpPr>
        <p:spPr>
          <a:xfrm>
            <a:off x="311700" y="4428175"/>
            <a:ext cx="8520600" cy="18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Quantifier-shifts conceal the epsilon-calculus!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Epsilon-Calculus</a:t>
            </a:r>
            <a:endParaRPr/>
          </a:p>
        </p:txBody>
      </p:sp>
      <p:pic>
        <p:nvPicPr>
          <p:cNvPr id="390" name="Google Shape;3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950" y="1609675"/>
            <a:ext cx="68961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/>
          <p:cNvSpPr txBox="1"/>
          <p:nvPr>
            <p:ph idx="1" type="body"/>
          </p:nvPr>
        </p:nvSpPr>
        <p:spPr>
          <a:xfrm>
            <a:off x="311700" y="1019125"/>
            <a:ext cx="8520600" cy="11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 the language of the predicate calculus by </a:t>
            </a:r>
            <a:r>
              <a:rPr i="1" lang="en"/>
              <a:t>epsilon-terms</a:t>
            </a:r>
            <a:r>
              <a:rPr lang="en"/>
              <a:t>: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Epsilon-Calculus</a:t>
            </a:r>
            <a:endParaRPr/>
          </a:p>
        </p:txBody>
      </p:sp>
      <p:sp>
        <p:nvSpPr>
          <p:cNvPr id="397" name="Google Shape;397;p50"/>
          <p:cNvSpPr txBox="1"/>
          <p:nvPr>
            <p:ph idx="1" type="body"/>
          </p:nvPr>
        </p:nvSpPr>
        <p:spPr>
          <a:xfrm>
            <a:off x="311700" y="2676475"/>
            <a:ext cx="8520600" cy="21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by Hilbert (1927), as a tool for developing consistency proofs</a:t>
            </a:r>
            <a:endParaRPr/>
          </a:p>
        </p:txBody>
      </p:sp>
      <p:pic>
        <p:nvPicPr>
          <p:cNvPr id="398" name="Google Shape;39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950" y="1609675"/>
            <a:ext cx="68961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0"/>
          <p:cNvSpPr txBox="1"/>
          <p:nvPr>
            <p:ph idx="1" type="body"/>
          </p:nvPr>
        </p:nvSpPr>
        <p:spPr>
          <a:xfrm>
            <a:off x="311700" y="1019125"/>
            <a:ext cx="8520600" cy="11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 the language of the predicate calculus by </a:t>
            </a:r>
            <a:r>
              <a:rPr i="1" lang="en"/>
              <a:t>epsilon-terms</a:t>
            </a:r>
            <a:r>
              <a:rPr lang="en"/>
              <a:t>: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Epsilon-Calculus</a:t>
            </a:r>
            <a:endParaRPr/>
          </a:p>
        </p:txBody>
      </p:sp>
      <p:sp>
        <p:nvSpPr>
          <p:cNvPr id="405" name="Google Shape;405;p51"/>
          <p:cNvSpPr txBox="1"/>
          <p:nvPr>
            <p:ph idx="1" type="body"/>
          </p:nvPr>
        </p:nvSpPr>
        <p:spPr>
          <a:xfrm>
            <a:off x="311700" y="2676475"/>
            <a:ext cx="8520600" cy="21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by Hilbert (1927), as a tool for developing consistency proofs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known that the epsilon-calculus may be used to obtain non-elementary speedups in the computation of Herbrand disjunctions from proofs over traditional methods (Baaz, Leitsch, Lolic, 2017)</a:t>
            </a:r>
            <a:endParaRPr/>
          </a:p>
        </p:txBody>
      </p:sp>
      <p:pic>
        <p:nvPicPr>
          <p:cNvPr id="406" name="Google Shape;40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950" y="1609675"/>
            <a:ext cx="68961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1"/>
          <p:cNvSpPr txBox="1"/>
          <p:nvPr>
            <p:ph idx="1" type="body"/>
          </p:nvPr>
        </p:nvSpPr>
        <p:spPr>
          <a:xfrm>
            <a:off x="311700" y="1019125"/>
            <a:ext cx="8520600" cy="11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 the language of the predicate calculus by </a:t>
            </a:r>
            <a:r>
              <a:rPr i="1" lang="en"/>
              <a:t>epsilon-terms</a:t>
            </a:r>
            <a:r>
              <a:rPr lang="en"/>
              <a:t>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to better understand first-order proof theory and its normalisation theory, in particular Herbrand’s Theorem and cut elimination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interest in developing first-order proof systems with non-elementary speedups over traditional Gentzen systems for cut-free proofs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today’s talk: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overview Herbrand’s Theorem and cut elimination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overview deep inference speedups over traditional proof systems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how the epsilon-calculus can improve normalisation properties and provide a semantic explanation for the non-elementary speedups</a:t>
            </a: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Rule</a:t>
            </a:r>
            <a:endParaRPr/>
          </a:p>
        </p:txBody>
      </p:sp>
      <p:pic>
        <p:nvPicPr>
          <p:cNvPr id="413" name="Google Shape;4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158000"/>
            <a:ext cx="26670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Rule</a:t>
            </a:r>
            <a:endParaRPr/>
          </a:p>
        </p:txBody>
      </p:sp>
      <p:pic>
        <p:nvPicPr>
          <p:cNvPr id="419" name="Google Shape;41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158000"/>
            <a:ext cx="26670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3"/>
          <p:cNvPicPr preferRelativeResize="0"/>
          <p:nvPr/>
        </p:nvPicPr>
        <p:blipFill rotWithShape="1">
          <a:blip r:embed="rId4">
            <a:alphaModFix/>
          </a:blip>
          <a:srcRect b="0" l="0" r="0" t="56408"/>
          <a:stretch/>
        </p:blipFill>
        <p:spPr>
          <a:xfrm>
            <a:off x="5271425" y="2168725"/>
            <a:ext cx="3181350" cy="15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3"/>
          <p:cNvPicPr preferRelativeResize="0"/>
          <p:nvPr/>
        </p:nvPicPr>
        <p:blipFill rotWithShape="1">
          <a:blip r:embed="rId4">
            <a:alphaModFix/>
          </a:blip>
          <a:srcRect b="52545" l="0" r="0" t="0"/>
          <a:stretch/>
        </p:blipFill>
        <p:spPr>
          <a:xfrm>
            <a:off x="691225" y="2101775"/>
            <a:ext cx="3181350" cy="164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53"/>
          <p:cNvCxnSpPr/>
          <p:nvPr/>
        </p:nvCxnSpPr>
        <p:spPr>
          <a:xfrm>
            <a:off x="4330200" y="2924400"/>
            <a:ext cx="48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Google Shape;423;p53"/>
          <p:cNvSpPr txBox="1"/>
          <p:nvPr>
            <p:ph idx="1" type="body"/>
          </p:nvPr>
        </p:nvSpPr>
        <p:spPr>
          <a:xfrm>
            <a:off x="311700" y="3971875"/>
            <a:ext cx="8520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Existential rules can be permuted down through quantifier-shifts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Rule</a:t>
            </a:r>
            <a:endParaRPr/>
          </a:p>
        </p:txBody>
      </p:sp>
      <p:pic>
        <p:nvPicPr>
          <p:cNvPr id="429" name="Google Shape;42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158000"/>
            <a:ext cx="26670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4"/>
          <p:cNvPicPr preferRelativeResize="0"/>
          <p:nvPr/>
        </p:nvPicPr>
        <p:blipFill rotWithShape="1">
          <a:blip r:embed="rId4">
            <a:alphaModFix/>
          </a:blip>
          <a:srcRect b="52084" l="0" r="0" t="0"/>
          <a:stretch/>
        </p:blipFill>
        <p:spPr>
          <a:xfrm>
            <a:off x="3457575" y="2571750"/>
            <a:ext cx="20764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4"/>
          <p:cNvSpPr txBox="1"/>
          <p:nvPr>
            <p:ph idx="1" type="body"/>
          </p:nvPr>
        </p:nvSpPr>
        <p:spPr>
          <a:xfrm>
            <a:off x="311700" y="3971875"/>
            <a:ext cx="8520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Equivalent to r1↓ when </a:t>
            </a:r>
            <a:r>
              <a:rPr i="1" lang="en"/>
              <a:t>x</a:t>
            </a:r>
            <a:r>
              <a:rPr lang="en"/>
              <a:t> does not occur free in </a:t>
            </a:r>
            <a:r>
              <a:rPr i="1" lang="en"/>
              <a:t>B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Rule</a:t>
            </a:r>
            <a:endParaRPr/>
          </a:p>
        </p:txBody>
      </p:sp>
      <p:pic>
        <p:nvPicPr>
          <p:cNvPr id="437" name="Google Shape;4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158000"/>
            <a:ext cx="2667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5"/>
          <p:cNvSpPr txBox="1"/>
          <p:nvPr>
            <p:ph idx="1" type="body"/>
          </p:nvPr>
        </p:nvSpPr>
        <p:spPr>
          <a:xfrm>
            <a:off x="311700" y="3971875"/>
            <a:ext cx="8520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r1↑ rules may be eliminated using falsifiers – ∃x</a:t>
            </a:r>
            <a:r>
              <a:rPr i="1" lang="en"/>
              <a:t> </a:t>
            </a:r>
            <a:r>
              <a:rPr lang="en"/>
              <a:t>may be assigned an explicit disjunction of witnesses</a:t>
            </a:r>
            <a:endParaRPr/>
          </a:p>
        </p:txBody>
      </p:sp>
      <p:pic>
        <p:nvPicPr>
          <p:cNvPr id="439" name="Google Shape;43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01" y="1990700"/>
            <a:ext cx="6505601" cy="19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Rule</a:t>
            </a:r>
            <a:endParaRPr/>
          </a:p>
        </p:txBody>
      </p:sp>
      <p:sp>
        <p:nvSpPr>
          <p:cNvPr id="445" name="Google Shape;445;p56"/>
          <p:cNvSpPr txBox="1"/>
          <p:nvPr>
            <p:ph idx="1" type="body"/>
          </p:nvPr>
        </p:nvSpPr>
        <p:spPr>
          <a:xfrm>
            <a:off x="311700" y="2034300"/>
            <a:ext cx="8520600" cy="31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a better semantic understanding of the non-elementary speedups yielded by quantifier-shifts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epsilon-calculus provides a syntax for expressing non-constructive witnesses to existential quantifiers generated in proofs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perspective on quantifier-shifts: altering witnesses to existential quantifiers rather than quantifier-dependency</a:t>
            </a:r>
            <a:endParaRPr/>
          </a:p>
        </p:txBody>
      </p:sp>
      <p:pic>
        <p:nvPicPr>
          <p:cNvPr id="446" name="Google Shape;44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158000"/>
            <a:ext cx="26670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of Case Analyses</a:t>
            </a:r>
            <a:endParaRPr/>
          </a:p>
        </p:txBody>
      </p:sp>
      <p:sp>
        <p:nvSpPr>
          <p:cNvPr id="452" name="Google Shape;452;p57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semantically natural operation to perform on a first-order proof is to extract the case analyses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952625"/>
            <a:ext cx="18288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2019300"/>
            <a:ext cx="18097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of Case Analyses</a:t>
            </a:r>
            <a:endParaRPr/>
          </a:p>
        </p:txBody>
      </p:sp>
      <p:sp>
        <p:nvSpPr>
          <p:cNvPr id="460" name="Google Shape;460;p5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semantically natural operation to perform on a first-order proof is to extract the case analyses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Herbrand’s Theorem also decompresses quantifier-shifts by making the proof constructive, resulting in non-elementary blowups – can falsifiers prevent this?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952625"/>
            <a:ext cx="18288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2019300"/>
            <a:ext cx="18097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of Case Analyses</a:t>
            </a:r>
            <a:endParaRPr/>
          </a:p>
        </p:txBody>
      </p:sp>
      <p:sp>
        <p:nvSpPr>
          <p:cNvPr id="468" name="Google Shape;468;p59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semantically natural operation to perform on a first-order proof is to extract the case analyses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Herbrand’s Theorem also decompresses quantifier-shifts by making the proof constructive, resulting in non-elementary blowups – can falsifiers prevent this?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case analysis extraction by permuting quantifier contraction rules</a:t>
            </a:r>
            <a:endParaRPr/>
          </a:p>
        </p:txBody>
      </p:sp>
      <p:pic>
        <p:nvPicPr>
          <p:cNvPr id="469" name="Google Shape;46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952625"/>
            <a:ext cx="18288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2019300"/>
            <a:ext cx="18097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Non-Termination of Case Analysis Extraction</a:t>
            </a:r>
            <a:endParaRPr/>
          </a:p>
        </p:txBody>
      </p:sp>
      <p:pic>
        <p:nvPicPr>
          <p:cNvPr id="476" name="Google Shape;476;p60"/>
          <p:cNvPicPr preferRelativeResize="0"/>
          <p:nvPr/>
        </p:nvPicPr>
        <p:blipFill rotWithShape="1">
          <a:blip r:embed="rId3">
            <a:alphaModFix/>
          </a:blip>
          <a:srcRect b="51770" l="0" r="0" t="0"/>
          <a:stretch/>
        </p:blipFill>
        <p:spPr>
          <a:xfrm>
            <a:off x="254550" y="1205325"/>
            <a:ext cx="5156124" cy="13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Non-Termination of Case Analysis Extraction</a:t>
            </a:r>
            <a:endParaRPr/>
          </a:p>
        </p:txBody>
      </p:sp>
      <p:pic>
        <p:nvPicPr>
          <p:cNvPr id="482" name="Google Shape;482;p61"/>
          <p:cNvPicPr preferRelativeResize="0"/>
          <p:nvPr/>
        </p:nvPicPr>
        <p:blipFill rotWithShape="1">
          <a:blip r:embed="rId3">
            <a:alphaModFix/>
          </a:blip>
          <a:srcRect b="51770" l="0" r="0" t="0"/>
          <a:stretch/>
        </p:blipFill>
        <p:spPr>
          <a:xfrm>
            <a:off x="254550" y="1205325"/>
            <a:ext cx="5156124" cy="13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1"/>
          <p:cNvSpPr txBox="1"/>
          <p:nvPr/>
        </p:nvSpPr>
        <p:spPr>
          <a:xfrm>
            <a:off x="311700" y="4125775"/>
            <a:ext cx="8520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Superfluous qc↓ rules are created, despite the witnesses to the existential quantifiers being equal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84" name="Google Shape;484;p61"/>
          <p:cNvSpPr/>
          <p:nvPr/>
        </p:nvSpPr>
        <p:spPr>
          <a:xfrm>
            <a:off x="4066900" y="21263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Inference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flexible composition mechanism than traditional Gentzen systems using the </a:t>
            </a:r>
            <a:r>
              <a:rPr i="1" lang="en"/>
              <a:t>open deduction</a:t>
            </a:r>
            <a:r>
              <a:rPr lang="en"/>
              <a:t> formalism (Guglielmi, Gundersen, Parigot, 2010)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51193" l="0" r="0" t="0"/>
          <a:stretch/>
        </p:blipFill>
        <p:spPr>
          <a:xfrm>
            <a:off x="603875" y="1942144"/>
            <a:ext cx="22886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700" y="1866900"/>
            <a:ext cx="1905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46088"/>
          <a:stretch/>
        </p:blipFill>
        <p:spPr>
          <a:xfrm>
            <a:off x="603875" y="2868069"/>
            <a:ext cx="2288625" cy="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Non-Termination of Case Analysis Extraction</a:t>
            </a:r>
            <a:endParaRPr/>
          </a:p>
        </p:txBody>
      </p:sp>
      <p:pic>
        <p:nvPicPr>
          <p:cNvPr id="490" name="Google Shape;49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50" y="1205325"/>
            <a:ext cx="5156119" cy="27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2"/>
          <p:cNvSpPr txBox="1"/>
          <p:nvPr/>
        </p:nvSpPr>
        <p:spPr>
          <a:xfrm>
            <a:off x="311700" y="4125775"/>
            <a:ext cx="8520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Superfluous qc↓ rules are created, despite the witnesses to the existential quantifiers being equal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92" name="Google Shape;492;p62"/>
          <p:cNvSpPr/>
          <p:nvPr/>
        </p:nvSpPr>
        <p:spPr>
          <a:xfrm>
            <a:off x="4066900" y="21263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2"/>
          <p:cNvSpPr/>
          <p:nvPr/>
        </p:nvSpPr>
        <p:spPr>
          <a:xfrm>
            <a:off x="4066900" y="27164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Non-Termination of Case Analysis Extraction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9" name="Google Shape;49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50" y="1205325"/>
            <a:ext cx="5156119" cy="27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825" y="1370875"/>
            <a:ext cx="3134475" cy="24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3"/>
          <p:cNvSpPr txBox="1"/>
          <p:nvPr/>
        </p:nvSpPr>
        <p:spPr>
          <a:xfrm>
            <a:off x="311700" y="4125775"/>
            <a:ext cx="8520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Superfluous qc↓ rules are created, despite the witnesses to the existential quantifiers being equal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502" name="Google Shape;502;p63"/>
          <p:cNvSpPr/>
          <p:nvPr/>
        </p:nvSpPr>
        <p:spPr>
          <a:xfrm>
            <a:off x="4066900" y="21263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63"/>
          <p:cNvSpPr/>
          <p:nvPr/>
        </p:nvSpPr>
        <p:spPr>
          <a:xfrm>
            <a:off x="4066900" y="27164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Non-Termination of Case Analysis Extraction</a:t>
            </a:r>
            <a:endParaRPr/>
          </a:p>
        </p:txBody>
      </p:sp>
      <p:pic>
        <p:nvPicPr>
          <p:cNvPr id="509" name="Google Shape;5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50" y="1205325"/>
            <a:ext cx="5156119" cy="27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825" y="1370875"/>
            <a:ext cx="3134475" cy="24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4"/>
          <p:cNvSpPr txBox="1"/>
          <p:nvPr/>
        </p:nvSpPr>
        <p:spPr>
          <a:xfrm>
            <a:off x="311700" y="4125775"/>
            <a:ext cx="8520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Superfluous qc↓ rules are created, despite the witnesses to the existential quantifiers being equal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512" name="Google Shape;512;p64"/>
          <p:cNvSpPr/>
          <p:nvPr/>
        </p:nvSpPr>
        <p:spPr>
          <a:xfrm>
            <a:off x="6409550" y="19739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4"/>
          <p:cNvSpPr/>
          <p:nvPr/>
        </p:nvSpPr>
        <p:spPr>
          <a:xfrm>
            <a:off x="4066900" y="21263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4"/>
          <p:cNvSpPr/>
          <p:nvPr/>
        </p:nvSpPr>
        <p:spPr>
          <a:xfrm>
            <a:off x="4066900" y="27164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Non-Termination of Case Analysis Extraction</a:t>
            </a:r>
            <a:endParaRPr/>
          </a:p>
        </p:txBody>
      </p:sp>
      <p:pic>
        <p:nvPicPr>
          <p:cNvPr id="520" name="Google Shape;52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50" y="1205325"/>
            <a:ext cx="5156119" cy="27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825" y="1370875"/>
            <a:ext cx="3134475" cy="24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5"/>
          <p:cNvSpPr txBox="1"/>
          <p:nvPr/>
        </p:nvSpPr>
        <p:spPr>
          <a:xfrm>
            <a:off x="311700" y="4125775"/>
            <a:ext cx="8520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Superfluous qc↓ rules are created, despite the witnesses to the existential quantifiers being equal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523" name="Google Shape;523;p65"/>
          <p:cNvSpPr/>
          <p:nvPr/>
        </p:nvSpPr>
        <p:spPr>
          <a:xfrm>
            <a:off x="6409550" y="19739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65"/>
          <p:cNvSpPr/>
          <p:nvPr/>
        </p:nvSpPr>
        <p:spPr>
          <a:xfrm>
            <a:off x="6492925" y="1688825"/>
            <a:ext cx="1574400" cy="2571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65"/>
          <p:cNvSpPr/>
          <p:nvPr/>
        </p:nvSpPr>
        <p:spPr>
          <a:xfrm rot="1281263">
            <a:off x="7590142" y="1883456"/>
            <a:ext cx="171365" cy="1543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65"/>
          <p:cNvSpPr/>
          <p:nvPr/>
        </p:nvSpPr>
        <p:spPr>
          <a:xfrm>
            <a:off x="4066900" y="21263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65"/>
          <p:cNvSpPr/>
          <p:nvPr/>
        </p:nvSpPr>
        <p:spPr>
          <a:xfrm>
            <a:off x="4066900" y="27164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5"/>
          <p:cNvSpPr/>
          <p:nvPr/>
        </p:nvSpPr>
        <p:spPr>
          <a:xfrm>
            <a:off x="6104750" y="16691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Non-Termination of Case Analysis Extraction</a:t>
            </a:r>
            <a:endParaRPr/>
          </a:p>
        </p:txBody>
      </p:sp>
      <p:pic>
        <p:nvPicPr>
          <p:cNvPr id="534" name="Google Shape;53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50" y="1205325"/>
            <a:ext cx="5156119" cy="27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825" y="1370875"/>
            <a:ext cx="3134475" cy="24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6"/>
          <p:cNvSpPr txBox="1"/>
          <p:nvPr/>
        </p:nvSpPr>
        <p:spPr>
          <a:xfrm>
            <a:off x="311700" y="4125775"/>
            <a:ext cx="8520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Superfluous qc↓ rules are created, despite the witnesses to the existential quantifiers being equal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537" name="Google Shape;537;p66"/>
          <p:cNvSpPr/>
          <p:nvPr/>
        </p:nvSpPr>
        <p:spPr>
          <a:xfrm>
            <a:off x="6409550" y="19739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6"/>
          <p:cNvSpPr/>
          <p:nvPr/>
        </p:nvSpPr>
        <p:spPr>
          <a:xfrm>
            <a:off x="6492925" y="1688825"/>
            <a:ext cx="1574400" cy="2571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6"/>
          <p:cNvSpPr/>
          <p:nvPr/>
        </p:nvSpPr>
        <p:spPr>
          <a:xfrm rot="10800000">
            <a:off x="6477806" y="3469975"/>
            <a:ext cx="878100" cy="2571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"/>
          <p:cNvSpPr/>
          <p:nvPr/>
        </p:nvSpPr>
        <p:spPr>
          <a:xfrm rot="1281263">
            <a:off x="7590142" y="1883456"/>
            <a:ext cx="171365" cy="1543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66"/>
          <p:cNvSpPr/>
          <p:nvPr/>
        </p:nvSpPr>
        <p:spPr>
          <a:xfrm>
            <a:off x="6467175" y="2272325"/>
            <a:ext cx="139200" cy="1186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6"/>
          <p:cNvSpPr/>
          <p:nvPr/>
        </p:nvSpPr>
        <p:spPr>
          <a:xfrm>
            <a:off x="4066900" y="21263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6"/>
          <p:cNvSpPr/>
          <p:nvPr/>
        </p:nvSpPr>
        <p:spPr>
          <a:xfrm>
            <a:off x="4066900" y="27164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66"/>
          <p:cNvSpPr/>
          <p:nvPr/>
        </p:nvSpPr>
        <p:spPr>
          <a:xfrm>
            <a:off x="6104750" y="16691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6"/>
          <p:cNvSpPr/>
          <p:nvPr/>
        </p:nvSpPr>
        <p:spPr>
          <a:xfrm>
            <a:off x="5820338" y="33182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Termination Using Falsifiers</a:t>
            </a:r>
            <a:endParaRPr/>
          </a:p>
        </p:txBody>
      </p:sp>
      <p:sp>
        <p:nvSpPr>
          <p:cNvPr id="551" name="Google Shape;551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67"/>
          <p:cNvPicPr preferRelativeResize="0"/>
          <p:nvPr/>
        </p:nvPicPr>
        <p:blipFill rotWithShape="1">
          <a:blip r:embed="rId3">
            <a:alphaModFix/>
          </a:blip>
          <a:srcRect b="63372" l="31158" r="33183" t="0"/>
          <a:stretch/>
        </p:blipFill>
        <p:spPr>
          <a:xfrm>
            <a:off x="311700" y="1474738"/>
            <a:ext cx="2181226" cy="1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7"/>
          <p:cNvPicPr preferRelativeResize="0"/>
          <p:nvPr/>
        </p:nvPicPr>
        <p:blipFill rotWithShape="1">
          <a:blip r:embed="rId3">
            <a:alphaModFix/>
          </a:blip>
          <a:srcRect b="0" l="0" r="0" t="41002"/>
          <a:stretch/>
        </p:blipFill>
        <p:spPr>
          <a:xfrm>
            <a:off x="2715250" y="1152475"/>
            <a:ext cx="611704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7"/>
          <p:cNvPicPr preferRelativeResize="0"/>
          <p:nvPr/>
        </p:nvPicPr>
        <p:blipFill rotWithShape="1">
          <a:blip r:embed="rId4">
            <a:alphaModFix/>
          </a:blip>
          <a:srcRect b="70214" l="37550" r="57646" t="20374"/>
          <a:stretch/>
        </p:blipFill>
        <p:spPr>
          <a:xfrm>
            <a:off x="2571750" y="1937525"/>
            <a:ext cx="247651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Termination Using Falsifiers</a:t>
            </a:r>
            <a:endParaRPr/>
          </a:p>
        </p:txBody>
      </p:sp>
      <p:pic>
        <p:nvPicPr>
          <p:cNvPr id="560" name="Google Shape;560;p68"/>
          <p:cNvPicPr preferRelativeResize="0"/>
          <p:nvPr/>
        </p:nvPicPr>
        <p:blipFill rotWithShape="1">
          <a:blip r:embed="rId3">
            <a:alphaModFix/>
          </a:blip>
          <a:srcRect b="63372" l="31158" r="33183" t="0"/>
          <a:stretch/>
        </p:blipFill>
        <p:spPr>
          <a:xfrm>
            <a:off x="311700" y="1474738"/>
            <a:ext cx="2181226" cy="1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8"/>
          <p:cNvPicPr preferRelativeResize="0"/>
          <p:nvPr/>
        </p:nvPicPr>
        <p:blipFill rotWithShape="1">
          <a:blip r:embed="rId3">
            <a:alphaModFix/>
          </a:blip>
          <a:srcRect b="0" l="0" r="0" t="41002"/>
          <a:stretch/>
        </p:blipFill>
        <p:spPr>
          <a:xfrm>
            <a:off x="2715250" y="1152475"/>
            <a:ext cx="611704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8"/>
          <p:cNvPicPr preferRelativeResize="0"/>
          <p:nvPr/>
        </p:nvPicPr>
        <p:blipFill rotWithShape="1">
          <a:blip r:embed="rId4">
            <a:alphaModFix/>
          </a:blip>
          <a:srcRect b="70214" l="37550" r="57646" t="20374"/>
          <a:stretch/>
        </p:blipFill>
        <p:spPr>
          <a:xfrm>
            <a:off x="2571750" y="1937525"/>
            <a:ext cx="247651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8"/>
          <p:cNvSpPr/>
          <p:nvPr/>
        </p:nvSpPr>
        <p:spPr>
          <a:xfrm>
            <a:off x="4047350" y="2173575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8"/>
          <p:cNvSpPr txBox="1"/>
          <p:nvPr/>
        </p:nvSpPr>
        <p:spPr>
          <a:xfrm>
            <a:off x="311700" y="3386150"/>
            <a:ext cx="85206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The more expressive epsilon syntax can recognise that the terms are equal – there is no need for a case analysis and so no superfluous qc↓ rules are created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of Case Analyses</a:t>
            </a:r>
            <a:endParaRPr/>
          </a:p>
        </p:txBody>
      </p:sp>
      <p:sp>
        <p:nvSpPr>
          <p:cNvPr id="570" name="Google Shape;570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 case analyses from a first-order proof in two phases: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Phase 1: Permute existential rules down to the bottom of the proof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Phase 2: Permute universal cocontractions up, until they are eliminated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of Case Analyses</a:t>
            </a:r>
            <a:endParaRPr/>
          </a:p>
        </p:txBody>
      </p:sp>
      <p:sp>
        <p:nvSpPr>
          <p:cNvPr id="576" name="Google Shape;576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 case analyses from a first-order proof in two phases: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Phase 1: Permute existential rules down to the bottom of the proof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Phase 2: Permute universal cocontractions up, until they are eliminated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eliminate quantifier-shifts, as shown</a:t>
            </a:r>
            <a:endParaRPr/>
          </a:p>
        </p:txBody>
      </p:sp>
      <p:pic>
        <p:nvPicPr>
          <p:cNvPr id="577" name="Google Shape;577;p70"/>
          <p:cNvPicPr preferRelativeResize="0"/>
          <p:nvPr/>
        </p:nvPicPr>
        <p:blipFill rotWithShape="1">
          <a:blip r:embed="rId3">
            <a:alphaModFix/>
          </a:blip>
          <a:srcRect b="52084" l="0" r="0" t="0"/>
          <a:stretch/>
        </p:blipFill>
        <p:spPr>
          <a:xfrm>
            <a:off x="1758725" y="3434250"/>
            <a:ext cx="20764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150" y="3405675"/>
            <a:ext cx="1905000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70"/>
          <p:cNvCxnSpPr/>
          <p:nvPr/>
        </p:nvCxnSpPr>
        <p:spPr>
          <a:xfrm rot="10800000">
            <a:off x="4648202" y="3663600"/>
            <a:ext cx="0" cy="26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1: Permute Existential Rules Down</a:t>
            </a:r>
            <a:endParaRPr/>
          </a:p>
        </p:txBody>
      </p:sp>
      <p:pic>
        <p:nvPicPr>
          <p:cNvPr id="585" name="Google Shape;58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110"/>
            <a:ext cx="9144001" cy="10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1"/>
          <p:cNvSpPr txBox="1"/>
          <p:nvPr/>
        </p:nvSpPr>
        <p:spPr>
          <a:xfrm>
            <a:off x="311700" y="21669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Accumulate existential contraction rules into Herbrand expanders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Inference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flexible composition mechanism than traditional Gentzen systems using the </a:t>
            </a:r>
            <a:r>
              <a:rPr i="1" lang="en"/>
              <a:t>open deduction</a:t>
            </a:r>
            <a:r>
              <a:rPr lang="en"/>
              <a:t> formalism (Guglielmi, Gundersen, Parigot, 2010)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51193" l="0" r="0" t="0"/>
          <a:stretch/>
        </p:blipFill>
        <p:spPr>
          <a:xfrm>
            <a:off x="603875" y="1942144"/>
            <a:ext cx="22886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700" y="1866900"/>
            <a:ext cx="1905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5">
            <a:alphaModFix/>
          </a:blip>
          <a:srcRect b="50780" l="0" r="0" t="0"/>
          <a:stretch/>
        </p:blipFill>
        <p:spPr>
          <a:xfrm>
            <a:off x="6197175" y="1899319"/>
            <a:ext cx="2406525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46088"/>
          <a:stretch/>
        </p:blipFill>
        <p:spPr>
          <a:xfrm>
            <a:off x="603875" y="2868069"/>
            <a:ext cx="2288625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0" r="0" t="50780"/>
          <a:stretch/>
        </p:blipFill>
        <p:spPr>
          <a:xfrm>
            <a:off x="6197175" y="2868082"/>
            <a:ext cx="2406525" cy="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1: Permute Existential Rules Down</a:t>
            </a:r>
            <a:endParaRPr/>
          </a:p>
        </p:txBody>
      </p:sp>
      <p:pic>
        <p:nvPicPr>
          <p:cNvPr id="592" name="Google Shape;59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910" y="2910500"/>
            <a:ext cx="5582174" cy="11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38110"/>
            <a:ext cx="9144001" cy="10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72"/>
          <p:cNvSpPr txBox="1"/>
          <p:nvPr>
            <p:ph idx="1" type="body"/>
          </p:nvPr>
        </p:nvSpPr>
        <p:spPr>
          <a:xfrm>
            <a:off x="311700" y="4148150"/>
            <a:ext cx="85206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Duplicate rules inside the context of Herbrand expanders, resulting in exponential blowups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72"/>
          <p:cNvSpPr txBox="1"/>
          <p:nvPr/>
        </p:nvSpPr>
        <p:spPr>
          <a:xfrm>
            <a:off x="311700" y="21669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Accumulate existential contraction rules into Herbrand expanders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1: Permute Existential Rules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73"/>
          <p:cNvSpPr txBox="1"/>
          <p:nvPr/>
        </p:nvSpPr>
        <p:spPr>
          <a:xfrm>
            <a:off x="311700" y="23955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r1</a:t>
            </a:r>
            <a:r>
              <a:rPr lang="en" sz="7200">
                <a:solidFill>
                  <a:schemeClr val="dk2"/>
                </a:solidFill>
              </a:rPr>
              <a:t>↑  rules are eliminated by the above permutation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02" name="Google Shape;60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236" y="941525"/>
            <a:ext cx="4987225" cy="15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1: Permute Existential Rules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4"/>
          <p:cNvSpPr txBox="1"/>
          <p:nvPr/>
        </p:nvSpPr>
        <p:spPr>
          <a:xfrm>
            <a:off x="311700" y="23955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r1</a:t>
            </a:r>
            <a:r>
              <a:rPr lang="en" sz="7200">
                <a:solidFill>
                  <a:schemeClr val="dk2"/>
                </a:solidFill>
              </a:rPr>
              <a:t>↑  rules are eliminated by the above permutation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09" name="Google Shape;60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50" y="2843751"/>
            <a:ext cx="7368008" cy="74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43" y="3691044"/>
            <a:ext cx="7368008" cy="85940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4"/>
          <p:cNvSpPr txBox="1"/>
          <p:nvPr/>
        </p:nvSpPr>
        <p:spPr>
          <a:xfrm>
            <a:off x="311700" y="46053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Herbrand expanders trivially permute through falsifier rules</a:t>
            </a:r>
            <a:endParaRPr sz="7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12" name="Google Shape;61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3236" y="941525"/>
            <a:ext cx="4987225" cy="15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813" y="882126"/>
            <a:ext cx="6148401" cy="13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2: Permute Universal Cocontractions Up</a:t>
            </a:r>
            <a:endParaRPr/>
          </a:p>
        </p:txBody>
      </p:sp>
      <p:sp>
        <p:nvSpPr>
          <p:cNvPr id="619" name="Google Shape;619;p75"/>
          <p:cNvSpPr txBox="1"/>
          <p:nvPr/>
        </p:nvSpPr>
        <p:spPr>
          <a:xfrm>
            <a:off x="311700" y="21669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Duplicate rules inside the context of universal cocontractions, resulting in exponential blowups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813" y="882126"/>
            <a:ext cx="6148401" cy="13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2: Permute Universal Cocontractions Up</a:t>
            </a:r>
            <a:endParaRPr/>
          </a:p>
        </p:txBody>
      </p:sp>
      <p:pic>
        <p:nvPicPr>
          <p:cNvPr id="626" name="Google Shape;626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4921" y="2772050"/>
            <a:ext cx="3514151" cy="16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6"/>
          <p:cNvSpPr txBox="1"/>
          <p:nvPr>
            <p:ph idx="1" type="body"/>
          </p:nvPr>
        </p:nvSpPr>
        <p:spPr>
          <a:xfrm>
            <a:off x="311700" y="4376750"/>
            <a:ext cx="85206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When permuting a universal cocontraction up through a falsifier rule, we employ the following construction, which is invariant under the permutation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76"/>
          <p:cNvSpPr txBox="1"/>
          <p:nvPr/>
        </p:nvSpPr>
        <p:spPr>
          <a:xfrm>
            <a:off x="311700" y="2166950"/>
            <a:ext cx="85206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7200">
                <a:solidFill>
                  <a:srgbClr val="595959"/>
                </a:solidFill>
              </a:rPr>
              <a:t>Duplicate rules inside the context of universal cocontractions, resulting in exponential blowups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Normal Form</a:t>
            </a:r>
            <a:endParaRPr/>
          </a:p>
        </p:txBody>
      </p:sp>
      <p:pic>
        <p:nvPicPr>
          <p:cNvPr id="634" name="Google Shape;63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275" y="1017725"/>
            <a:ext cx="4549450" cy="11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7"/>
          <p:cNvSpPr txBox="1"/>
          <p:nvPr/>
        </p:nvSpPr>
        <p:spPr>
          <a:xfrm>
            <a:off x="311700" y="2099400"/>
            <a:ext cx="8520600" cy="29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 call </a:t>
            </a:r>
            <a:r>
              <a:rPr i="1" lang="en" sz="1800">
                <a:solidFill>
                  <a:srgbClr val="595959"/>
                </a:solidFill>
              </a:rPr>
              <a:t>A’</a:t>
            </a:r>
            <a:r>
              <a:rPr lang="en" sz="1800">
                <a:solidFill>
                  <a:srgbClr val="595959"/>
                </a:solidFill>
              </a:rPr>
              <a:t> a </a:t>
            </a:r>
            <a:r>
              <a:rPr i="1" lang="en" sz="1800">
                <a:solidFill>
                  <a:srgbClr val="595959"/>
                </a:solidFill>
              </a:rPr>
              <a:t>falsifier disjunction for A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36" name="Google Shape;636;p77"/>
          <p:cNvPicPr preferRelativeResize="0"/>
          <p:nvPr/>
        </p:nvPicPr>
        <p:blipFill rotWithShape="1">
          <a:blip r:embed="rId4">
            <a:alphaModFix/>
          </a:blip>
          <a:srcRect b="10144" l="0" r="0" t="0"/>
          <a:stretch/>
        </p:blipFill>
        <p:spPr>
          <a:xfrm>
            <a:off x="7165525" y="1337788"/>
            <a:ext cx="1742975" cy="5146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Normal Form</a:t>
            </a:r>
            <a:endParaRPr/>
          </a:p>
        </p:txBody>
      </p:sp>
      <p:pic>
        <p:nvPicPr>
          <p:cNvPr id="642" name="Google Shape;64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275" y="1017725"/>
            <a:ext cx="4549450" cy="11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78"/>
          <p:cNvSpPr txBox="1"/>
          <p:nvPr/>
        </p:nvSpPr>
        <p:spPr>
          <a:xfrm>
            <a:off x="311700" y="2099400"/>
            <a:ext cx="8520600" cy="29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 call </a:t>
            </a:r>
            <a:r>
              <a:rPr i="1" lang="en" sz="1800">
                <a:solidFill>
                  <a:srgbClr val="595959"/>
                </a:solidFill>
              </a:rPr>
              <a:t>A’</a:t>
            </a:r>
            <a:r>
              <a:rPr lang="en" sz="1800">
                <a:solidFill>
                  <a:srgbClr val="595959"/>
                </a:solidFill>
              </a:rPr>
              <a:t> a </a:t>
            </a:r>
            <a:r>
              <a:rPr i="1" lang="en" sz="1800">
                <a:solidFill>
                  <a:srgbClr val="595959"/>
                </a:solidFill>
              </a:rPr>
              <a:t>falsifier disjunction for A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44" name="Google Shape;644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625" y="2725850"/>
            <a:ext cx="6708776" cy="11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78"/>
          <p:cNvPicPr preferRelativeResize="0"/>
          <p:nvPr/>
        </p:nvPicPr>
        <p:blipFill rotWithShape="1">
          <a:blip r:embed="rId5">
            <a:alphaModFix/>
          </a:blip>
          <a:srcRect b="10144" l="0" r="0" t="0"/>
          <a:stretch/>
        </p:blipFill>
        <p:spPr>
          <a:xfrm>
            <a:off x="7165525" y="1337788"/>
            <a:ext cx="1742975" cy="5146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6" name="Google Shape;646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475" y="3913284"/>
            <a:ext cx="6645204" cy="2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Normal Form</a:t>
            </a:r>
            <a:endParaRPr/>
          </a:p>
        </p:txBody>
      </p:sp>
      <p:pic>
        <p:nvPicPr>
          <p:cNvPr id="652" name="Google Shape;65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275" y="1017725"/>
            <a:ext cx="4549450" cy="11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9"/>
          <p:cNvPicPr preferRelativeResize="0"/>
          <p:nvPr/>
        </p:nvPicPr>
        <p:blipFill rotWithShape="1">
          <a:blip r:embed="rId4">
            <a:alphaModFix/>
          </a:blip>
          <a:srcRect b="22738" l="0" r="0" t="0"/>
          <a:stretch/>
        </p:blipFill>
        <p:spPr>
          <a:xfrm>
            <a:off x="842625" y="2725850"/>
            <a:ext cx="6708776" cy="8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9"/>
          <p:cNvSpPr txBox="1"/>
          <p:nvPr/>
        </p:nvSpPr>
        <p:spPr>
          <a:xfrm>
            <a:off x="1217450" y="2434850"/>
            <a:ext cx="6269100" cy="133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}</a:t>
            </a:r>
            <a:endParaRPr sz="7300"/>
          </a:p>
        </p:txBody>
      </p:sp>
      <p:pic>
        <p:nvPicPr>
          <p:cNvPr id="655" name="Google Shape;655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50" y="3064150"/>
            <a:ext cx="1977759" cy="2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79"/>
          <p:cNvSpPr/>
          <p:nvPr/>
        </p:nvSpPr>
        <p:spPr>
          <a:xfrm>
            <a:off x="1173050" y="2747775"/>
            <a:ext cx="44400" cy="21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79"/>
          <p:cNvSpPr/>
          <p:nvPr/>
        </p:nvSpPr>
        <p:spPr>
          <a:xfrm>
            <a:off x="1163275" y="3197575"/>
            <a:ext cx="127200" cy="1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8" name="Google Shape;658;p79"/>
          <p:cNvPicPr preferRelativeResize="0"/>
          <p:nvPr/>
        </p:nvPicPr>
        <p:blipFill rotWithShape="1">
          <a:blip r:embed="rId6">
            <a:alphaModFix/>
          </a:blip>
          <a:srcRect b="10144" l="0" r="0" t="0"/>
          <a:stretch/>
        </p:blipFill>
        <p:spPr>
          <a:xfrm>
            <a:off x="7165525" y="1337788"/>
            <a:ext cx="1742975" cy="5146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9" name="Google Shape;659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8475" y="3913284"/>
            <a:ext cx="6645204" cy="2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9"/>
          <p:cNvSpPr txBox="1"/>
          <p:nvPr/>
        </p:nvSpPr>
        <p:spPr>
          <a:xfrm>
            <a:off x="311700" y="2099400"/>
            <a:ext cx="8520600" cy="29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 call </a:t>
            </a:r>
            <a:r>
              <a:rPr i="1" lang="en" sz="1800">
                <a:solidFill>
                  <a:srgbClr val="595959"/>
                </a:solidFill>
              </a:rPr>
              <a:t>A’</a:t>
            </a:r>
            <a:r>
              <a:rPr lang="en" sz="1800">
                <a:solidFill>
                  <a:srgbClr val="595959"/>
                </a:solidFill>
              </a:rPr>
              <a:t> a </a:t>
            </a:r>
            <a:r>
              <a:rPr i="1" lang="en" sz="1800">
                <a:solidFill>
                  <a:srgbClr val="595959"/>
                </a:solidFill>
              </a:rPr>
              <a:t>falsifier disjunction for A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Non-elementary speedups over Herbrand disjunctions and Herbrand proofs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Normal Form</a:t>
            </a:r>
            <a:endParaRPr/>
          </a:p>
        </p:txBody>
      </p:sp>
      <p:pic>
        <p:nvPicPr>
          <p:cNvPr id="666" name="Google Shape;66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275" y="1017725"/>
            <a:ext cx="4549450" cy="11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0"/>
          <p:cNvSpPr txBox="1"/>
          <p:nvPr/>
        </p:nvSpPr>
        <p:spPr>
          <a:xfrm>
            <a:off x="311700" y="2353075"/>
            <a:ext cx="85206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Unlike Herbrand’s Theorem, we have extracted the case analyses from the proof but left the quantifier-shifts intact, in the form of falsifier rules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Epsilon-terms represent</a:t>
            </a:r>
            <a:r>
              <a:rPr lang="en" sz="1800">
                <a:solidFill>
                  <a:srgbClr val="595959"/>
                </a:solidFill>
              </a:rPr>
              <a:t> non-constructive </a:t>
            </a:r>
            <a:r>
              <a:rPr lang="en" sz="1800">
                <a:solidFill>
                  <a:srgbClr val="595959"/>
                </a:solidFill>
              </a:rPr>
              <a:t>elements </a:t>
            </a:r>
            <a:r>
              <a:rPr lang="en" sz="1800">
                <a:solidFill>
                  <a:srgbClr val="595959"/>
                </a:solidFill>
              </a:rPr>
              <a:t>of</a:t>
            </a:r>
            <a:r>
              <a:rPr lang="en" sz="1800">
                <a:solidFill>
                  <a:srgbClr val="595959"/>
                </a:solidFill>
              </a:rPr>
              <a:t> the domain </a:t>
            </a:r>
            <a:r>
              <a:rPr lang="en" sz="1800">
                <a:solidFill>
                  <a:srgbClr val="595959"/>
                </a:solidFill>
              </a:rPr>
              <a:t>generated in</a:t>
            </a:r>
            <a:r>
              <a:rPr lang="en" sz="1800">
                <a:solidFill>
                  <a:srgbClr val="595959"/>
                </a:solidFill>
              </a:rPr>
              <a:t> the proof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68" name="Google Shape;668;p80"/>
          <p:cNvPicPr preferRelativeResize="0"/>
          <p:nvPr/>
        </p:nvPicPr>
        <p:blipFill rotWithShape="1">
          <a:blip r:embed="rId4">
            <a:alphaModFix/>
          </a:blip>
          <a:srcRect b="10144" l="0" r="0" t="0"/>
          <a:stretch/>
        </p:blipFill>
        <p:spPr>
          <a:xfrm>
            <a:off x="7165525" y="1337788"/>
            <a:ext cx="1742975" cy="5146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The Phone Paradox</a:t>
            </a:r>
            <a:endParaRPr/>
          </a:p>
        </p:txBody>
      </p:sp>
      <p:pic>
        <p:nvPicPr>
          <p:cNvPr id="674" name="Google Shape;67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75" y="1654400"/>
            <a:ext cx="1841600" cy="13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1"/>
          <p:cNvSpPr txBox="1"/>
          <p:nvPr/>
        </p:nvSpPr>
        <p:spPr>
          <a:xfrm>
            <a:off x="1794150" y="3781425"/>
            <a:ext cx="190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 disjunction:</a:t>
            </a:r>
            <a:endParaRPr/>
          </a:p>
        </p:txBody>
      </p:sp>
      <p:pic>
        <p:nvPicPr>
          <p:cNvPr id="676" name="Google Shape;67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38" y="4278825"/>
            <a:ext cx="3933824" cy="3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1"/>
          <p:cNvSpPr txBox="1"/>
          <p:nvPr/>
        </p:nvSpPr>
        <p:spPr>
          <a:xfrm>
            <a:off x="5992825" y="3781425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disjunction:</a:t>
            </a:r>
            <a:endParaRPr/>
          </a:p>
        </p:txBody>
      </p:sp>
      <p:pic>
        <p:nvPicPr>
          <p:cNvPr id="678" name="Google Shape;67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0475" y="4313275"/>
            <a:ext cx="1905001" cy="26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725" y="1113713"/>
            <a:ext cx="3763843" cy="24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Inference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flexible composition mechanism than traditional Gentzen systems using the </a:t>
            </a:r>
            <a:r>
              <a:rPr i="1" lang="en"/>
              <a:t>open deduction</a:t>
            </a:r>
            <a:r>
              <a:rPr lang="en"/>
              <a:t> formalism (Guglielmi, Gundersen, Parigot, 2010)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51193" l="0" r="0" t="0"/>
          <a:stretch/>
        </p:blipFill>
        <p:spPr>
          <a:xfrm>
            <a:off x="603875" y="1942144"/>
            <a:ext cx="22886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700" y="1866900"/>
            <a:ext cx="1905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5">
            <a:alphaModFix/>
          </a:blip>
          <a:srcRect b="50780" l="0" r="0" t="0"/>
          <a:stretch/>
        </p:blipFill>
        <p:spPr>
          <a:xfrm>
            <a:off x="6197175" y="1899319"/>
            <a:ext cx="2406525" cy="9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3762325"/>
            <a:ext cx="85206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Applying inference rules at arbitrary depth yields improved normalisation properties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1925" y="4343400"/>
            <a:ext cx="1200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46088"/>
          <a:stretch/>
        </p:blipFill>
        <p:spPr>
          <a:xfrm>
            <a:off x="603875" y="2868069"/>
            <a:ext cx="2288625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b="0" l="0" r="0" t="50780"/>
          <a:stretch/>
        </p:blipFill>
        <p:spPr>
          <a:xfrm>
            <a:off x="6197175" y="2868082"/>
            <a:ext cx="2406525" cy="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The Phone Paradox</a:t>
            </a:r>
            <a:endParaRPr/>
          </a:p>
        </p:txBody>
      </p:sp>
      <p:pic>
        <p:nvPicPr>
          <p:cNvPr id="685" name="Google Shape;68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75" y="1654400"/>
            <a:ext cx="1841600" cy="13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2"/>
          <p:cNvSpPr txBox="1"/>
          <p:nvPr/>
        </p:nvSpPr>
        <p:spPr>
          <a:xfrm>
            <a:off x="1187975" y="2732000"/>
            <a:ext cx="313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critical-axiom-based proof in the epsilon-calculus</a:t>
            </a:r>
            <a:endParaRPr/>
          </a:p>
        </p:txBody>
      </p:sp>
      <p:sp>
        <p:nvSpPr>
          <p:cNvPr id="687" name="Google Shape;687;p82"/>
          <p:cNvSpPr txBox="1"/>
          <p:nvPr/>
        </p:nvSpPr>
        <p:spPr>
          <a:xfrm>
            <a:off x="5992825" y="3781425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disjunction:</a:t>
            </a:r>
            <a:endParaRPr/>
          </a:p>
        </p:txBody>
      </p:sp>
      <p:pic>
        <p:nvPicPr>
          <p:cNvPr id="688" name="Google Shape;688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475" y="4313275"/>
            <a:ext cx="1905001" cy="26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963" y="1654401"/>
            <a:ext cx="3136729" cy="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350" y="3673713"/>
            <a:ext cx="1357118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3388" y="3713631"/>
            <a:ext cx="1905000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The Phone Paradox</a:t>
            </a:r>
            <a:endParaRPr/>
          </a:p>
        </p:txBody>
      </p:sp>
      <p:pic>
        <p:nvPicPr>
          <p:cNvPr id="697" name="Google Shape;69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75" y="1654400"/>
            <a:ext cx="1841600" cy="13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3"/>
          <p:cNvSpPr txBox="1"/>
          <p:nvPr/>
        </p:nvSpPr>
        <p:spPr>
          <a:xfrm>
            <a:off x="1187975" y="2732000"/>
            <a:ext cx="313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critical-axiom-based proof in the epsilon-calculus</a:t>
            </a:r>
            <a:endParaRPr/>
          </a:p>
        </p:txBody>
      </p:sp>
      <p:sp>
        <p:nvSpPr>
          <p:cNvPr id="699" name="Google Shape;699;p83"/>
          <p:cNvSpPr txBox="1"/>
          <p:nvPr/>
        </p:nvSpPr>
        <p:spPr>
          <a:xfrm>
            <a:off x="5992825" y="3781425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disjunction:</a:t>
            </a:r>
            <a:endParaRPr/>
          </a:p>
        </p:txBody>
      </p:sp>
      <p:pic>
        <p:nvPicPr>
          <p:cNvPr id="700" name="Google Shape;70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475" y="4313275"/>
            <a:ext cx="1905001" cy="26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963" y="1654401"/>
            <a:ext cx="3136729" cy="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350" y="3673713"/>
            <a:ext cx="1357118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3388" y="3713631"/>
            <a:ext cx="1905000" cy="535781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4" name="Google Shape;704;p83"/>
          <p:cNvSpPr/>
          <p:nvPr/>
        </p:nvSpPr>
        <p:spPr>
          <a:xfrm>
            <a:off x="1447225" y="2131725"/>
            <a:ext cx="2816100" cy="312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The Phone Paradox</a:t>
            </a:r>
            <a:endParaRPr/>
          </a:p>
        </p:txBody>
      </p:sp>
      <p:pic>
        <p:nvPicPr>
          <p:cNvPr id="710" name="Google Shape;71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75" y="1654400"/>
            <a:ext cx="1841600" cy="13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4"/>
          <p:cNvSpPr txBox="1"/>
          <p:nvPr/>
        </p:nvSpPr>
        <p:spPr>
          <a:xfrm>
            <a:off x="1187975" y="2732000"/>
            <a:ext cx="313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critical-axiom-based proof in the epsilon-calculus</a:t>
            </a:r>
            <a:endParaRPr/>
          </a:p>
        </p:txBody>
      </p:sp>
      <p:sp>
        <p:nvSpPr>
          <p:cNvPr id="712" name="Google Shape;712;p84"/>
          <p:cNvSpPr txBox="1"/>
          <p:nvPr/>
        </p:nvSpPr>
        <p:spPr>
          <a:xfrm>
            <a:off x="5992825" y="3781425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disjunction:</a:t>
            </a:r>
            <a:endParaRPr/>
          </a:p>
        </p:txBody>
      </p:sp>
      <p:pic>
        <p:nvPicPr>
          <p:cNvPr id="713" name="Google Shape;71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475" y="4313275"/>
            <a:ext cx="1905001" cy="26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963" y="1654401"/>
            <a:ext cx="3136729" cy="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350" y="3673713"/>
            <a:ext cx="1357118" cy="615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6" name="Google Shape;716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3388" y="3713631"/>
            <a:ext cx="1905000" cy="535781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4"/>
          <p:cNvSpPr/>
          <p:nvPr/>
        </p:nvSpPr>
        <p:spPr>
          <a:xfrm>
            <a:off x="1227100" y="1993550"/>
            <a:ext cx="247800" cy="257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“Clumsiness” of Encoding Quantifiers With Epsilon-Terms</a:t>
            </a:r>
            <a:endParaRPr/>
          </a:p>
        </p:txBody>
      </p:sp>
      <p:sp>
        <p:nvSpPr>
          <p:cNvPr id="723" name="Google Shape;723;p85"/>
          <p:cNvSpPr txBox="1"/>
          <p:nvPr>
            <p:ph idx="1" type="body"/>
          </p:nvPr>
        </p:nvSpPr>
        <p:spPr>
          <a:xfrm>
            <a:off x="311700" y="1152475"/>
            <a:ext cx="8520600" cy="3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Baaz, Leitsch, Lolic, 2017: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4" name="Google Shape;724;p85"/>
          <p:cNvPicPr preferRelativeResize="0"/>
          <p:nvPr/>
        </p:nvPicPr>
        <p:blipFill rotWithShape="1">
          <a:blip r:embed="rId3">
            <a:alphaModFix/>
          </a:blip>
          <a:srcRect b="1980" l="0" r="0" t="0"/>
          <a:stretch/>
        </p:blipFill>
        <p:spPr>
          <a:xfrm>
            <a:off x="810775" y="1636225"/>
            <a:ext cx="7522450" cy="25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“Clumsiness” of Encoding Quantifiers With Epsilon-Terms</a:t>
            </a:r>
            <a:endParaRPr/>
          </a:p>
        </p:txBody>
      </p:sp>
      <p:sp>
        <p:nvSpPr>
          <p:cNvPr id="730" name="Google Shape;730;p86"/>
          <p:cNvSpPr txBox="1"/>
          <p:nvPr>
            <p:ph idx="1" type="body"/>
          </p:nvPr>
        </p:nvSpPr>
        <p:spPr>
          <a:xfrm>
            <a:off x="311700" y="1152475"/>
            <a:ext cx="8520600" cy="3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Baaz, Leitsch, Lolic, 2017: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Falsifiers </a:t>
            </a:r>
            <a:r>
              <a:rPr lang="en"/>
              <a:t>do</a:t>
            </a:r>
            <a:r>
              <a:rPr b="1" lang="en"/>
              <a:t> not</a:t>
            </a:r>
            <a:r>
              <a:rPr lang="en"/>
              <a:t> do this</a:t>
            </a:r>
            <a:endParaRPr/>
          </a:p>
        </p:txBody>
      </p:sp>
      <p:pic>
        <p:nvPicPr>
          <p:cNvPr id="731" name="Google Shape;731;p86"/>
          <p:cNvPicPr preferRelativeResize="0"/>
          <p:nvPr/>
        </p:nvPicPr>
        <p:blipFill rotWithShape="1">
          <a:blip r:embed="rId3">
            <a:alphaModFix/>
          </a:blip>
          <a:srcRect b="1980" l="0" r="0" t="0"/>
          <a:stretch/>
        </p:blipFill>
        <p:spPr>
          <a:xfrm>
            <a:off x="810775" y="1636225"/>
            <a:ext cx="7522450" cy="25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86"/>
          <p:cNvSpPr/>
          <p:nvPr/>
        </p:nvSpPr>
        <p:spPr>
          <a:xfrm>
            <a:off x="831175" y="2419350"/>
            <a:ext cx="7502100" cy="1838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Work: Falsifiers as an Intermediate Between Herbrand’s Theorem and Cut Elimination</a:t>
            </a:r>
            <a:endParaRPr/>
          </a:p>
        </p:txBody>
      </p:sp>
      <p:cxnSp>
        <p:nvCxnSpPr>
          <p:cNvPr id="738" name="Google Shape;738;p87"/>
          <p:cNvCxnSpPr/>
          <p:nvPr/>
        </p:nvCxnSpPr>
        <p:spPr>
          <a:xfrm>
            <a:off x="4572000" y="2122400"/>
            <a:ext cx="0" cy="6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9" name="Google Shape;739;p87"/>
          <p:cNvSpPr txBox="1"/>
          <p:nvPr/>
        </p:nvSpPr>
        <p:spPr>
          <a:xfrm>
            <a:off x="3667200" y="2817800"/>
            <a:ext cx="18096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Falsifier normal form</a:t>
            </a:r>
            <a:endParaRPr/>
          </a:p>
        </p:txBody>
      </p:sp>
      <p:sp>
        <p:nvSpPr>
          <p:cNvPr id="740" name="Google Shape;740;p87"/>
          <p:cNvSpPr txBox="1"/>
          <p:nvPr/>
        </p:nvSpPr>
        <p:spPr>
          <a:xfrm>
            <a:off x="4610100" y="2155700"/>
            <a:ext cx="2133600" cy="40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analysis extraction</a:t>
            </a:r>
            <a:endParaRPr/>
          </a:p>
        </p:txBody>
      </p:sp>
      <p:cxnSp>
        <p:nvCxnSpPr>
          <p:cNvPr id="741" name="Google Shape;741;p87"/>
          <p:cNvCxnSpPr/>
          <p:nvPr/>
        </p:nvCxnSpPr>
        <p:spPr>
          <a:xfrm>
            <a:off x="3324311" y="3250103"/>
            <a:ext cx="0" cy="61942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2" name="Google Shape;742;p87"/>
          <p:cNvCxnSpPr/>
          <p:nvPr/>
        </p:nvCxnSpPr>
        <p:spPr>
          <a:xfrm>
            <a:off x="5819711" y="3250103"/>
            <a:ext cx="0" cy="61942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3" name="Google Shape;743;p87"/>
          <p:cNvSpPr txBox="1"/>
          <p:nvPr/>
        </p:nvSpPr>
        <p:spPr>
          <a:xfrm>
            <a:off x="1509900" y="3218000"/>
            <a:ext cx="18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Epsilon substitution?</a:t>
            </a:r>
            <a:endParaRPr/>
          </a:p>
        </p:txBody>
      </p:sp>
      <p:sp>
        <p:nvSpPr>
          <p:cNvPr id="744" name="Google Shape;744;p87"/>
          <p:cNvSpPr txBox="1"/>
          <p:nvPr/>
        </p:nvSpPr>
        <p:spPr>
          <a:xfrm>
            <a:off x="1975375" y="3894125"/>
            <a:ext cx="1897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Herbrand’s Theorem</a:t>
            </a:r>
            <a:endParaRPr/>
          </a:p>
        </p:txBody>
      </p:sp>
      <p:sp>
        <p:nvSpPr>
          <p:cNvPr id="745" name="Google Shape;745;p87"/>
          <p:cNvSpPr txBox="1"/>
          <p:nvPr/>
        </p:nvSpPr>
        <p:spPr>
          <a:xfrm>
            <a:off x="5476800" y="3894125"/>
            <a:ext cx="14259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Elimination</a:t>
            </a:r>
            <a:endParaRPr/>
          </a:p>
        </p:txBody>
      </p:sp>
      <p:sp>
        <p:nvSpPr>
          <p:cNvPr id="746" name="Google Shape;746;p87"/>
          <p:cNvSpPr txBox="1"/>
          <p:nvPr/>
        </p:nvSpPr>
        <p:spPr>
          <a:xfrm>
            <a:off x="5962500" y="3078800"/>
            <a:ext cx="2133600" cy="61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Epsilon-extended experiments method?</a:t>
            </a:r>
            <a:endParaRPr/>
          </a:p>
        </p:txBody>
      </p:sp>
      <p:sp>
        <p:nvSpPr>
          <p:cNvPr id="747" name="Google Shape;747;p87"/>
          <p:cNvSpPr txBox="1"/>
          <p:nvPr/>
        </p:nvSpPr>
        <p:spPr>
          <a:xfrm>
            <a:off x="3809100" y="1588950"/>
            <a:ext cx="15258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First-order proof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ε</a:t>
            </a:r>
            <a:r>
              <a:rPr lang="en"/>
              <a:t>-agitprop</a:t>
            </a:r>
            <a:endParaRPr/>
          </a:p>
        </p:txBody>
      </p:sp>
      <p:sp>
        <p:nvSpPr>
          <p:cNvPr id="753" name="Google Shape;753;p88"/>
          <p:cNvSpPr txBox="1"/>
          <p:nvPr>
            <p:ph idx="1" type="body"/>
          </p:nvPr>
        </p:nvSpPr>
        <p:spPr>
          <a:xfrm>
            <a:off x="311700" y="1152475"/>
            <a:ext cx="8520600" cy="3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new perspective on the epsilon-calculus, guided by considerations of complexity, normalisation and semantics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ε</a:t>
            </a:r>
            <a:r>
              <a:rPr lang="en"/>
              <a:t>-agitprop</a:t>
            </a:r>
            <a:endParaRPr/>
          </a:p>
        </p:txBody>
      </p:sp>
      <p:sp>
        <p:nvSpPr>
          <p:cNvPr id="759" name="Google Shape;759;p89"/>
          <p:cNvSpPr txBox="1"/>
          <p:nvPr>
            <p:ph idx="1" type="body"/>
          </p:nvPr>
        </p:nvSpPr>
        <p:spPr>
          <a:xfrm>
            <a:off x="311700" y="1152475"/>
            <a:ext cx="8520600" cy="3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new perspective on the epsilon-calculus, guided by considerations of complexity</a:t>
            </a:r>
            <a:r>
              <a:rPr lang="en"/>
              <a:t>, normalisation</a:t>
            </a:r>
            <a:r>
              <a:rPr lang="en"/>
              <a:t> and semantics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First-order proof theory is far from being fully understood – the central problem lies in the behaviour of existential quantifiers and their witnesses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ε</a:t>
            </a:r>
            <a:r>
              <a:rPr lang="en"/>
              <a:t>-agitprop</a:t>
            </a:r>
            <a:endParaRPr/>
          </a:p>
        </p:txBody>
      </p:sp>
      <p:sp>
        <p:nvSpPr>
          <p:cNvPr id="765" name="Google Shape;765;p90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new perspective on the epsilon-calculus, guided by considerations of complexity, normalisation and semantics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First-order proof theory is far from being fully understood – the central problem lies in the behaviour of existential quantifiers and their witnesses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Expanding the language of the predicate calculus by epsilon-terms yields: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improved normalisation properties of quantifier-shifts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termination of case analysis extraction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semantic understanding of non-elementary speedups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syntax for expressing non-constructive behaviour of existential witnesses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System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2548375"/>
            <a:ext cx="8520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+"/>
            </a:pPr>
            <a:r>
              <a:rPr i="1" lang="en" sz="1500"/>
              <a:t>equality rules for connective commutativity, quantifier ordering, vacuous quantification, quantifier renaming</a:t>
            </a:r>
            <a:endParaRPr i="1" sz="15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266" y="1083342"/>
            <a:ext cx="4800897" cy="11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675" y="2343150"/>
            <a:ext cx="808200" cy="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38" y="1016300"/>
            <a:ext cx="4012379" cy="1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System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2548375"/>
            <a:ext cx="8520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+"/>
            </a:pPr>
            <a:r>
              <a:rPr i="1" lang="en" sz="1500"/>
              <a:t>equality rules for connective commutativity, quantifier ordering, vacuous quantification, quantifier renaming</a:t>
            </a:r>
            <a:endParaRPr i="1" sz="15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266" y="1083342"/>
            <a:ext cx="4800897" cy="11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675" y="2343150"/>
            <a:ext cx="808200" cy="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38" y="1016300"/>
            <a:ext cx="4012379" cy="13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3228925"/>
            <a:ext cx="85206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Propositional rules can be decomposed to atomic form in deep inference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1175" y="3695578"/>
            <a:ext cx="5761646" cy="11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