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1" r:id="rId1"/>
    <p:sldMasterId id="2147483660" r:id="rId2"/>
  </p:sldMasterIdLst>
  <p:notesMasterIdLst>
    <p:notesMasterId r:id="rId18"/>
  </p:notesMasterIdLst>
  <p:sldIdLst>
    <p:sldId id="257" r:id="rId3"/>
    <p:sldId id="269" r:id="rId4"/>
    <p:sldId id="276" r:id="rId5"/>
    <p:sldId id="259" r:id="rId6"/>
    <p:sldId id="265" r:id="rId7"/>
    <p:sldId id="260" r:id="rId8"/>
    <p:sldId id="261" r:id="rId9"/>
    <p:sldId id="270" r:id="rId10"/>
    <p:sldId id="266" r:id="rId11"/>
    <p:sldId id="264" r:id="rId12"/>
    <p:sldId id="271" r:id="rId13"/>
    <p:sldId id="267" r:id="rId14"/>
    <p:sldId id="273" r:id="rId15"/>
    <p:sldId id="274" r:id="rId16"/>
    <p:sldId id="27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A553"/>
    <a:srgbClr val="FF8011"/>
    <a:srgbClr val="F5662A"/>
    <a:srgbClr val="FD7B85"/>
    <a:srgbClr val="D3C5C4"/>
    <a:srgbClr val="B59C85"/>
    <a:srgbClr val="BE9987"/>
    <a:srgbClr val="CBCED7"/>
    <a:srgbClr val="DDEFF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DA813F7-C76C-47E9-965F-0F55F5BE8557}" v="2" dt="2024-12-06T15:43:06.91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2409" autoAdjust="0"/>
  </p:normalViewPr>
  <p:slideViewPr>
    <p:cSldViewPr snapToGrid="0">
      <p:cViewPr varScale="1">
        <p:scale>
          <a:sx n="68" d="100"/>
          <a:sy n="68" d="100"/>
        </p:scale>
        <p:origin x="1262"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microsoft.com/office/2016/11/relationships/changesInfo" Target="changesInfos/changesInfo1.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bby Barlow" userId="9d1ef115-bfd4-4e0d-a07f-2df53e5abb2c" providerId="ADAL" clId="{ADA813F7-C76C-47E9-965F-0F55F5BE8557}"/>
    <pc:docChg chg="modSld">
      <pc:chgData name="Abby Barlow" userId="9d1ef115-bfd4-4e0d-a07f-2df53e5abb2c" providerId="ADAL" clId="{ADA813F7-C76C-47E9-965F-0F55F5BE8557}" dt="2024-12-06T15:43:06.911" v="3" actId="164"/>
      <pc:docMkLst>
        <pc:docMk/>
      </pc:docMkLst>
      <pc:sldChg chg="modSp">
        <pc:chgData name="Abby Barlow" userId="9d1ef115-bfd4-4e0d-a07f-2df53e5abb2c" providerId="ADAL" clId="{ADA813F7-C76C-47E9-965F-0F55F5BE8557}" dt="2024-07-20T14:32:15.915" v="0" actId="14100"/>
        <pc:sldMkLst>
          <pc:docMk/>
          <pc:sldMk cId="2696839390" sldId="257"/>
        </pc:sldMkLst>
        <pc:picChg chg="mod">
          <ac:chgData name="Abby Barlow" userId="9d1ef115-bfd4-4e0d-a07f-2df53e5abb2c" providerId="ADAL" clId="{ADA813F7-C76C-47E9-965F-0F55F5BE8557}" dt="2024-07-20T14:32:15.915" v="0" actId="14100"/>
          <ac:picMkLst>
            <pc:docMk/>
            <pc:sldMk cId="2696839390" sldId="257"/>
            <ac:picMk id="2056" creationId="{015ADE0A-0EE3-1FC1-E5C9-EB63B5E9AD15}"/>
          </ac:picMkLst>
        </pc:picChg>
      </pc:sldChg>
      <pc:sldChg chg="addSp modSp mod">
        <pc:chgData name="Abby Barlow" userId="9d1ef115-bfd4-4e0d-a07f-2df53e5abb2c" providerId="ADAL" clId="{ADA813F7-C76C-47E9-965F-0F55F5BE8557}" dt="2024-12-06T15:43:06.911" v="3" actId="164"/>
        <pc:sldMkLst>
          <pc:docMk/>
          <pc:sldMk cId="1296728932" sldId="269"/>
        </pc:sldMkLst>
        <pc:spChg chg="mod">
          <ac:chgData name="Abby Barlow" userId="9d1ef115-bfd4-4e0d-a07f-2df53e5abb2c" providerId="ADAL" clId="{ADA813F7-C76C-47E9-965F-0F55F5BE8557}" dt="2024-12-06T15:42:37.515" v="2" actId="1076"/>
          <ac:spMkLst>
            <pc:docMk/>
            <pc:sldMk cId="1296728932" sldId="269"/>
            <ac:spMk id="12" creationId="{78A20B07-6379-9F10-B5E5-45229D153305}"/>
          </ac:spMkLst>
        </pc:spChg>
        <pc:spChg chg="mod">
          <ac:chgData name="Abby Barlow" userId="9d1ef115-bfd4-4e0d-a07f-2df53e5abb2c" providerId="ADAL" clId="{ADA813F7-C76C-47E9-965F-0F55F5BE8557}" dt="2024-12-06T15:43:06.911" v="3" actId="164"/>
          <ac:spMkLst>
            <pc:docMk/>
            <pc:sldMk cId="1296728932" sldId="269"/>
            <ac:spMk id="16" creationId="{2A5DE986-2472-3B81-E968-6916D1999B94}"/>
          </ac:spMkLst>
        </pc:spChg>
        <pc:spChg chg="mod">
          <ac:chgData name="Abby Barlow" userId="9d1ef115-bfd4-4e0d-a07f-2df53e5abb2c" providerId="ADAL" clId="{ADA813F7-C76C-47E9-965F-0F55F5BE8557}" dt="2024-12-06T15:43:06.911" v="3" actId="164"/>
          <ac:spMkLst>
            <pc:docMk/>
            <pc:sldMk cId="1296728932" sldId="269"/>
            <ac:spMk id="32" creationId="{2417F04E-21F1-0A4E-EA74-F40894549CE9}"/>
          </ac:spMkLst>
        </pc:spChg>
        <pc:spChg chg="mod">
          <ac:chgData name="Abby Barlow" userId="9d1ef115-bfd4-4e0d-a07f-2df53e5abb2c" providerId="ADAL" clId="{ADA813F7-C76C-47E9-965F-0F55F5BE8557}" dt="2024-12-06T15:43:06.911" v="3" actId="164"/>
          <ac:spMkLst>
            <pc:docMk/>
            <pc:sldMk cId="1296728932" sldId="269"/>
            <ac:spMk id="33" creationId="{A56CE572-CBD3-E652-6C92-CF6A72E01968}"/>
          </ac:spMkLst>
        </pc:spChg>
        <pc:spChg chg="mod">
          <ac:chgData name="Abby Barlow" userId="9d1ef115-bfd4-4e0d-a07f-2df53e5abb2c" providerId="ADAL" clId="{ADA813F7-C76C-47E9-965F-0F55F5BE8557}" dt="2024-12-06T15:43:06.911" v="3" actId="164"/>
          <ac:spMkLst>
            <pc:docMk/>
            <pc:sldMk cId="1296728932" sldId="269"/>
            <ac:spMk id="82" creationId="{AAB5E66E-E3A9-F74C-DAF1-E5F04F198CD2}"/>
          </ac:spMkLst>
        </pc:spChg>
        <pc:spChg chg="mod">
          <ac:chgData name="Abby Barlow" userId="9d1ef115-bfd4-4e0d-a07f-2df53e5abb2c" providerId="ADAL" clId="{ADA813F7-C76C-47E9-965F-0F55F5BE8557}" dt="2024-12-06T15:43:06.911" v="3" actId="164"/>
          <ac:spMkLst>
            <pc:docMk/>
            <pc:sldMk cId="1296728932" sldId="269"/>
            <ac:spMk id="83" creationId="{5A159C64-FD08-092C-D0AE-9324CAAB4219}"/>
          </ac:spMkLst>
        </pc:spChg>
        <pc:grpChg chg="add mod">
          <ac:chgData name="Abby Barlow" userId="9d1ef115-bfd4-4e0d-a07f-2df53e5abb2c" providerId="ADAL" clId="{ADA813F7-C76C-47E9-965F-0F55F5BE8557}" dt="2024-12-06T15:43:06.911" v="3" actId="164"/>
          <ac:grpSpMkLst>
            <pc:docMk/>
            <pc:sldMk cId="1296728932" sldId="269"/>
            <ac:grpSpMk id="13" creationId="{5B684164-239B-5386-6184-535C118D65EB}"/>
          </ac:grpSpMkLst>
        </pc:grpChg>
        <pc:grpChg chg="mod">
          <ac:chgData name="Abby Barlow" userId="9d1ef115-bfd4-4e0d-a07f-2df53e5abb2c" providerId="ADAL" clId="{ADA813F7-C76C-47E9-965F-0F55F5BE8557}" dt="2024-12-06T15:43:06.911" v="3" actId="164"/>
          <ac:grpSpMkLst>
            <pc:docMk/>
            <pc:sldMk cId="1296728932" sldId="269"/>
            <ac:grpSpMk id="23" creationId="{08F11CAF-539E-4102-757A-FE96276D406E}"/>
          </ac:grpSpMkLst>
        </pc:grpChg>
        <pc:grpChg chg="mod">
          <ac:chgData name="Abby Barlow" userId="9d1ef115-bfd4-4e0d-a07f-2df53e5abb2c" providerId="ADAL" clId="{ADA813F7-C76C-47E9-965F-0F55F5BE8557}" dt="2024-12-06T15:43:06.911" v="3" actId="164"/>
          <ac:grpSpMkLst>
            <pc:docMk/>
            <pc:sldMk cId="1296728932" sldId="269"/>
            <ac:grpSpMk id="25" creationId="{B6CA9D9E-D4B5-3154-4BE2-CF4D8BB4132C}"/>
          </ac:grpSpMkLst>
        </pc:grpChg>
        <pc:grpChg chg="mod">
          <ac:chgData name="Abby Barlow" userId="9d1ef115-bfd4-4e0d-a07f-2df53e5abb2c" providerId="ADAL" clId="{ADA813F7-C76C-47E9-965F-0F55F5BE8557}" dt="2024-12-06T15:43:06.911" v="3" actId="164"/>
          <ac:grpSpMkLst>
            <pc:docMk/>
            <pc:sldMk cId="1296728932" sldId="269"/>
            <ac:grpSpMk id="26" creationId="{5E8451D4-1901-D365-922B-7F1E689CDA36}"/>
          </ac:grpSpMkLst>
        </pc:grpChg>
        <pc:grpChg chg="mod">
          <ac:chgData name="Abby Barlow" userId="9d1ef115-bfd4-4e0d-a07f-2df53e5abb2c" providerId="ADAL" clId="{ADA813F7-C76C-47E9-965F-0F55F5BE8557}" dt="2024-12-06T15:43:06.911" v="3" actId="164"/>
          <ac:grpSpMkLst>
            <pc:docMk/>
            <pc:sldMk cId="1296728932" sldId="269"/>
            <ac:grpSpMk id="29" creationId="{8FCA5587-BE5A-102A-8BEC-D69DDC886CD9}"/>
          </ac:grpSpMkLst>
        </pc:grpChg>
        <pc:grpChg chg="mod">
          <ac:chgData name="Abby Barlow" userId="9d1ef115-bfd4-4e0d-a07f-2df53e5abb2c" providerId="ADAL" clId="{ADA813F7-C76C-47E9-965F-0F55F5BE8557}" dt="2024-12-06T15:43:06.911" v="3" actId="164"/>
          <ac:grpSpMkLst>
            <pc:docMk/>
            <pc:sldMk cId="1296728932" sldId="269"/>
            <ac:grpSpMk id="34" creationId="{7D1D924B-1467-7D78-CB33-94FFB6681255}"/>
          </ac:grpSpMkLst>
        </pc:grpChg>
        <pc:grpChg chg="mod">
          <ac:chgData name="Abby Barlow" userId="9d1ef115-bfd4-4e0d-a07f-2df53e5abb2c" providerId="ADAL" clId="{ADA813F7-C76C-47E9-965F-0F55F5BE8557}" dt="2024-12-06T15:43:06.911" v="3" actId="164"/>
          <ac:grpSpMkLst>
            <pc:docMk/>
            <pc:sldMk cId="1296728932" sldId="269"/>
            <ac:grpSpMk id="37" creationId="{EE89EA93-6FC3-F7EE-CC9B-8597FF64C078}"/>
          </ac:grpSpMkLst>
        </pc:grpChg>
        <pc:grpChg chg="mod">
          <ac:chgData name="Abby Barlow" userId="9d1ef115-bfd4-4e0d-a07f-2df53e5abb2c" providerId="ADAL" clId="{ADA813F7-C76C-47E9-965F-0F55F5BE8557}" dt="2024-12-06T15:43:06.911" v="3" actId="164"/>
          <ac:grpSpMkLst>
            <pc:docMk/>
            <pc:sldMk cId="1296728932" sldId="269"/>
            <ac:grpSpMk id="40" creationId="{5CC68DA3-1507-9F9B-4A9D-615802393E1B}"/>
          </ac:grpSpMkLst>
        </pc:grpChg>
        <pc:grpChg chg="mod">
          <ac:chgData name="Abby Barlow" userId="9d1ef115-bfd4-4e0d-a07f-2df53e5abb2c" providerId="ADAL" clId="{ADA813F7-C76C-47E9-965F-0F55F5BE8557}" dt="2024-12-06T15:43:06.911" v="3" actId="164"/>
          <ac:grpSpMkLst>
            <pc:docMk/>
            <pc:sldMk cId="1296728932" sldId="269"/>
            <ac:grpSpMk id="43" creationId="{DD6B8AD2-3F43-FC01-42D9-1D557B083D00}"/>
          </ac:grpSpMkLst>
        </pc:grpChg>
        <pc:grpChg chg="mod">
          <ac:chgData name="Abby Barlow" userId="9d1ef115-bfd4-4e0d-a07f-2df53e5abb2c" providerId="ADAL" clId="{ADA813F7-C76C-47E9-965F-0F55F5BE8557}" dt="2024-12-06T15:43:06.911" v="3" actId="164"/>
          <ac:grpSpMkLst>
            <pc:docMk/>
            <pc:sldMk cId="1296728932" sldId="269"/>
            <ac:grpSpMk id="62" creationId="{FEFF493D-79C9-40A6-8A98-5C7DEF4D56F6}"/>
          </ac:grpSpMkLst>
        </pc:grpChg>
        <pc:grpChg chg="mod">
          <ac:chgData name="Abby Barlow" userId="9d1ef115-bfd4-4e0d-a07f-2df53e5abb2c" providerId="ADAL" clId="{ADA813F7-C76C-47E9-965F-0F55F5BE8557}" dt="2024-12-06T15:43:06.911" v="3" actId="164"/>
          <ac:grpSpMkLst>
            <pc:docMk/>
            <pc:sldMk cId="1296728932" sldId="269"/>
            <ac:grpSpMk id="65" creationId="{EAA82A8A-4B83-F3F3-878F-868BF135C825}"/>
          </ac:grpSpMkLst>
        </pc:grpChg>
        <pc:grpChg chg="mod">
          <ac:chgData name="Abby Barlow" userId="9d1ef115-bfd4-4e0d-a07f-2df53e5abb2c" providerId="ADAL" clId="{ADA813F7-C76C-47E9-965F-0F55F5BE8557}" dt="2024-12-06T15:43:06.911" v="3" actId="164"/>
          <ac:grpSpMkLst>
            <pc:docMk/>
            <pc:sldMk cId="1296728932" sldId="269"/>
            <ac:grpSpMk id="68" creationId="{C01A3056-17B5-9A53-D749-01A21E96D667}"/>
          </ac:grpSpMkLst>
        </pc:grpChg>
        <pc:grpChg chg="mod">
          <ac:chgData name="Abby Barlow" userId="9d1ef115-bfd4-4e0d-a07f-2df53e5abb2c" providerId="ADAL" clId="{ADA813F7-C76C-47E9-965F-0F55F5BE8557}" dt="2024-12-06T15:43:06.911" v="3" actId="164"/>
          <ac:grpSpMkLst>
            <pc:docMk/>
            <pc:sldMk cId="1296728932" sldId="269"/>
            <ac:grpSpMk id="72" creationId="{BE98B42F-AB27-4365-B4AA-4F4935068E37}"/>
          </ac:grpSpMkLst>
        </pc:grpChg>
        <pc:grpChg chg="mod">
          <ac:chgData name="Abby Barlow" userId="9d1ef115-bfd4-4e0d-a07f-2df53e5abb2c" providerId="ADAL" clId="{ADA813F7-C76C-47E9-965F-0F55F5BE8557}" dt="2024-12-06T15:43:06.911" v="3" actId="164"/>
          <ac:grpSpMkLst>
            <pc:docMk/>
            <pc:sldMk cId="1296728932" sldId="269"/>
            <ac:grpSpMk id="78" creationId="{DB29C83A-1C2B-20A6-7995-254CCF107199}"/>
          </ac:grpSpMkLst>
        </pc:grpChg>
        <pc:grpChg chg="mod">
          <ac:chgData name="Abby Barlow" userId="9d1ef115-bfd4-4e0d-a07f-2df53e5abb2c" providerId="ADAL" clId="{ADA813F7-C76C-47E9-965F-0F55F5BE8557}" dt="2024-12-06T15:43:06.911" v="3" actId="164"/>
          <ac:grpSpMkLst>
            <pc:docMk/>
            <pc:sldMk cId="1296728932" sldId="269"/>
            <ac:grpSpMk id="84" creationId="{83126E64-62EA-6CD0-CF9F-0A361CFFD7BA}"/>
          </ac:grpSpMkLst>
        </pc:grpChg>
        <pc:grpChg chg="mod">
          <ac:chgData name="Abby Barlow" userId="9d1ef115-bfd4-4e0d-a07f-2df53e5abb2c" providerId="ADAL" clId="{ADA813F7-C76C-47E9-965F-0F55F5BE8557}" dt="2024-12-06T15:43:06.911" v="3" actId="164"/>
          <ac:grpSpMkLst>
            <pc:docMk/>
            <pc:sldMk cId="1296728932" sldId="269"/>
            <ac:grpSpMk id="87" creationId="{0A60E640-2063-7178-3F53-696B17845877}"/>
          </ac:grpSpMkLst>
        </pc:grpChg>
        <pc:grpChg chg="mod">
          <ac:chgData name="Abby Barlow" userId="9d1ef115-bfd4-4e0d-a07f-2df53e5abb2c" providerId="ADAL" clId="{ADA813F7-C76C-47E9-965F-0F55F5BE8557}" dt="2024-12-06T15:43:06.911" v="3" actId="164"/>
          <ac:grpSpMkLst>
            <pc:docMk/>
            <pc:sldMk cId="1296728932" sldId="269"/>
            <ac:grpSpMk id="90" creationId="{ECCF90B5-6707-3302-E57C-FBAFF1D7E576}"/>
          </ac:grpSpMkLst>
        </pc:grpChg>
        <pc:grpChg chg="mod">
          <ac:chgData name="Abby Barlow" userId="9d1ef115-bfd4-4e0d-a07f-2df53e5abb2c" providerId="ADAL" clId="{ADA813F7-C76C-47E9-965F-0F55F5BE8557}" dt="2024-12-06T15:43:06.911" v="3" actId="164"/>
          <ac:grpSpMkLst>
            <pc:docMk/>
            <pc:sldMk cId="1296728932" sldId="269"/>
            <ac:grpSpMk id="93" creationId="{F69FC35C-ED49-176C-97BF-C686825D3707}"/>
          </ac:grpSpMkLst>
        </pc:grpChg>
        <pc:grpChg chg="mod">
          <ac:chgData name="Abby Barlow" userId="9d1ef115-bfd4-4e0d-a07f-2df53e5abb2c" providerId="ADAL" clId="{ADA813F7-C76C-47E9-965F-0F55F5BE8557}" dt="2024-12-06T15:43:06.911" v="3" actId="164"/>
          <ac:grpSpMkLst>
            <pc:docMk/>
            <pc:sldMk cId="1296728932" sldId="269"/>
            <ac:grpSpMk id="99" creationId="{97671317-7769-7439-A47D-0394FD468DF5}"/>
          </ac:grpSpMkLst>
        </pc:grpChg>
        <pc:grpChg chg="mod">
          <ac:chgData name="Abby Barlow" userId="9d1ef115-bfd4-4e0d-a07f-2df53e5abb2c" providerId="ADAL" clId="{ADA813F7-C76C-47E9-965F-0F55F5BE8557}" dt="2024-12-06T15:43:06.911" v="3" actId="164"/>
          <ac:grpSpMkLst>
            <pc:docMk/>
            <pc:sldMk cId="1296728932" sldId="269"/>
            <ac:grpSpMk id="105" creationId="{AF16B9DB-F7CF-82BB-4DF9-AA328DB67637}"/>
          </ac:grpSpMkLst>
        </pc:grpChg>
        <pc:grpChg chg="mod">
          <ac:chgData name="Abby Barlow" userId="9d1ef115-bfd4-4e0d-a07f-2df53e5abb2c" providerId="ADAL" clId="{ADA813F7-C76C-47E9-965F-0F55F5BE8557}" dt="2024-12-06T15:43:06.911" v="3" actId="164"/>
          <ac:grpSpMkLst>
            <pc:docMk/>
            <pc:sldMk cId="1296728932" sldId="269"/>
            <ac:grpSpMk id="108" creationId="{C48A7DB3-620D-4346-F00B-8EFBFF199BF9}"/>
          </ac:grpSpMkLst>
        </pc:grpChg>
        <pc:grpChg chg="mod">
          <ac:chgData name="Abby Barlow" userId="9d1ef115-bfd4-4e0d-a07f-2df53e5abb2c" providerId="ADAL" clId="{ADA813F7-C76C-47E9-965F-0F55F5BE8557}" dt="2024-12-06T15:43:06.911" v="3" actId="164"/>
          <ac:grpSpMkLst>
            <pc:docMk/>
            <pc:sldMk cId="1296728932" sldId="269"/>
            <ac:grpSpMk id="111" creationId="{68FB8292-8FC8-A9C0-3041-BF4916C5915B}"/>
          </ac:grpSpMkLst>
        </pc:grpChg>
        <pc:grpChg chg="mod">
          <ac:chgData name="Abby Barlow" userId="9d1ef115-bfd4-4e0d-a07f-2df53e5abb2c" providerId="ADAL" clId="{ADA813F7-C76C-47E9-965F-0F55F5BE8557}" dt="2024-12-06T15:43:06.911" v="3" actId="164"/>
          <ac:grpSpMkLst>
            <pc:docMk/>
            <pc:sldMk cId="1296728932" sldId="269"/>
            <ac:grpSpMk id="114" creationId="{0E0E8EAA-A59C-9F3E-2ABE-4F16248C2BA7}"/>
          </ac:grpSpMkLst>
        </pc:grpChg>
        <pc:grpChg chg="mod">
          <ac:chgData name="Abby Barlow" userId="9d1ef115-bfd4-4e0d-a07f-2df53e5abb2c" providerId="ADAL" clId="{ADA813F7-C76C-47E9-965F-0F55F5BE8557}" dt="2024-12-06T15:43:06.911" v="3" actId="164"/>
          <ac:grpSpMkLst>
            <pc:docMk/>
            <pc:sldMk cId="1296728932" sldId="269"/>
            <ac:grpSpMk id="117" creationId="{78E40D90-8345-8DFE-1B15-C347881D3AEE}"/>
          </ac:grpSpMkLst>
        </pc:grpChg>
        <pc:grpChg chg="mod">
          <ac:chgData name="Abby Barlow" userId="9d1ef115-bfd4-4e0d-a07f-2df53e5abb2c" providerId="ADAL" clId="{ADA813F7-C76C-47E9-965F-0F55F5BE8557}" dt="2024-12-06T15:43:06.911" v="3" actId="164"/>
          <ac:grpSpMkLst>
            <pc:docMk/>
            <pc:sldMk cId="1296728932" sldId="269"/>
            <ac:grpSpMk id="120" creationId="{4D4B97D2-171B-B73E-0521-3D586F559482}"/>
          </ac:grpSpMkLst>
        </pc:grpChg>
        <pc:grpChg chg="mod">
          <ac:chgData name="Abby Barlow" userId="9d1ef115-bfd4-4e0d-a07f-2df53e5abb2c" providerId="ADAL" clId="{ADA813F7-C76C-47E9-965F-0F55F5BE8557}" dt="2024-12-06T15:43:06.911" v="3" actId="164"/>
          <ac:grpSpMkLst>
            <pc:docMk/>
            <pc:sldMk cId="1296728932" sldId="269"/>
            <ac:grpSpMk id="123" creationId="{CFB5E7CA-829B-D65A-6AFE-E56DA7A21C44}"/>
          </ac:grpSpMkLst>
        </pc:grpChg>
        <pc:grpChg chg="mod">
          <ac:chgData name="Abby Barlow" userId="9d1ef115-bfd4-4e0d-a07f-2df53e5abb2c" providerId="ADAL" clId="{ADA813F7-C76C-47E9-965F-0F55F5BE8557}" dt="2024-12-06T15:43:06.911" v="3" actId="164"/>
          <ac:grpSpMkLst>
            <pc:docMk/>
            <pc:sldMk cId="1296728932" sldId="269"/>
            <ac:grpSpMk id="126" creationId="{C425F329-C2FC-24AD-F86F-8BE4A0642EF5}"/>
          </ac:grpSpMkLst>
        </pc:grpChg>
        <pc:grpChg chg="mod">
          <ac:chgData name="Abby Barlow" userId="9d1ef115-bfd4-4e0d-a07f-2df53e5abb2c" providerId="ADAL" clId="{ADA813F7-C76C-47E9-965F-0F55F5BE8557}" dt="2024-12-06T15:43:06.911" v="3" actId="164"/>
          <ac:grpSpMkLst>
            <pc:docMk/>
            <pc:sldMk cId="1296728932" sldId="269"/>
            <ac:grpSpMk id="3073" creationId="{635806CF-4592-D0B2-3C05-B1D625B3C3A7}"/>
          </ac:grpSpMkLst>
        </pc:grpChg>
        <pc:grpChg chg="mod">
          <ac:chgData name="Abby Barlow" userId="9d1ef115-bfd4-4e0d-a07f-2df53e5abb2c" providerId="ADAL" clId="{ADA813F7-C76C-47E9-965F-0F55F5BE8557}" dt="2024-12-06T15:43:06.911" v="3" actId="164"/>
          <ac:grpSpMkLst>
            <pc:docMk/>
            <pc:sldMk cId="1296728932" sldId="269"/>
            <ac:grpSpMk id="3079" creationId="{84A315C8-1C7F-27C8-C98F-9C2BD124D3D4}"/>
          </ac:grpSpMkLst>
        </pc:grpChg>
        <pc:grpChg chg="mod">
          <ac:chgData name="Abby Barlow" userId="9d1ef115-bfd4-4e0d-a07f-2df53e5abb2c" providerId="ADAL" clId="{ADA813F7-C76C-47E9-965F-0F55F5BE8557}" dt="2024-12-06T15:43:06.911" v="3" actId="164"/>
          <ac:grpSpMkLst>
            <pc:docMk/>
            <pc:sldMk cId="1296728932" sldId="269"/>
            <ac:grpSpMk id="3083" creationId="{27E49565-687C-5100-480B-646421DBE2E3}"/>
          </ac:grpSpMkLst>
        </pc:grpChg>
        <pc:grpChg chg="mod">
          <ac:chgData name="Abby Barlow" userId="9d1ef115-bfd4-4e0d-a07f-2df53e5abb2c" providerId="ADAL" clId="{ADA813F7-C76C-47E9-965F-0F55F5BE8557}" dt="2024-12-06T15:43:06.911" v="3" actId="164"/>
          <ac:grpSpMkLst>
            <pc:docMk/>
            <pc:sldMk cId="1296728932" sldId="269"/>
            <ac:grpSpMk id="3086" creationId="{D8D14A64-ED38-4885-61E9-8392738117AC}"/>
          </ac:grpSpMkLst>
        </pc:grpChg>
        <pc:grpChg chg="mod">
          <ac:chgData name="Abby Barlow" userId="9d1ef115-bfd4-4e0d-a07f-2df53e5abb2c" providerId="ADAL" clId="{ADA813F7-C76C-47E9-965F-0F55F5BE8557}" dt="2024-12-06T15:43:06.911" v="3" actId="164"/>
          <ac:grpSpMkLst>
            <pc:docMk/>
            <pc:sldMk cId="1296728932" sldId="269"/>
            <ac:grpSpMk id="3089" creationId="{B53E7272-F5CC-ABA7-4721-8B8DAA906CE9}"/>
          </ac:grpSpMkLst>
        </pc:grpChg>
        <pc:grpChg chg="mod">
          <ac:chgData name="Abby Barlow" userId="9d1ef115-bfd4-4e0d-a07f-2df53e5abb2c" providerId="ADAL" clId="{ADA813F7-C76C-47E9-965F-0F55F5BE8557}" dt="2024-12-06T15:43:06.911" v="3" actId="164"/>
          <ac:grpSpMkLst>
            <pc:docMk/>
            <pc:sldMk cId="1296728932" sldId="269"/>
            <ac:grpSpMk id="3092" creationId="{67059FAD-B9E2-020F-81A5-E0E799BC2EC4}"/>
          </ac:grpSpMkLst>
        </pc:grpChg>
        <pc:picChg chg="mod">
          <ac:chgData name="Abby Barlow" userId="9d1ef115-bfd4-4e0d-a07f-2df53e5abb2c" providerId="ADAL" clId="{ADA813F7-C76C-47E9-965F-0F55F5BE8557}" dt="2024-12-06T15:43:06.911" v="3" actId="164"/>
          <ac:picMkLst>
            <pc:docMk/>
            <pc:sldMk cId="1296728932" sldId="269"/>
            <ac:picMk id="3102" creationId="{EDA8301F-9AC1-1358-14A1-9901AFC08A1A}"/>
          </ac:picMkLst>
        </pc:picChg>
        <pc:picChg chg="mod">
          <ac:chgData name="Abby Barlow" userId="9d1ef115-bfd4-4e0d-a07f-2df53e5abb2c" providerId="ADAL" clId="{ADA813F7-C76C-47E9-965F-0F55F5BE8557}" dt="2024-12-06T15:43:06.911" v="3" actId="164"/>
          <ac:picMkLst>
            <pc:docMk/>
            <pc:sldMk cId="1296728932" sldId="269"/>
            <ac:picMk id="3103" creationId="{9D8F91D5-7A81-B0E9-178C-5A21B1B85AAD}"/>
          </ac:picMkLst>
        </pc:picChg>
        <pc:picChg chg="mod">
          <ac:chgData name="Abby Barlow" userId="9d1ef115-bfd4-4e0d-a07f-2df53e5abb2c" providerId="ADAL" clId="{ADA813F7-C76C-47E9-965F-0F55F5BE8557}" dt="2024-12-06T15:43:06.911" v="3" actId="164"/>
          <ac:picMkLst>
            <pc:docMk/>
            <pc:sldMk cId="1296728932" sldId="269"/>
            <ac:picMk id="3104" creationId="{EF89A79B-1F58-16DA-D794-D6DAA08FEAFC}"/>
          </ac:picMkLst>
        </pc:picChg>
        <pc:picChg chg="mod">
          <ac:chgData name="Abby Barlow" userId="9d1ef115-bfd4-4e0d-a07f-2df53e5abb2c" providerId="ADAL" clId="{ADA813F7-C76C-47E9-965F-0F55F5BE8557}" dt="2024-12-06T15:43:06.911" v="3" actId="164"/>
          <ac:picMkLst>
            <pc:docMk/>
            <pc:sldMk cId="1296728932" sldId="269"/>
            <ac:picMk id="3105" creationId="{7D9BD901-907A-B860-CE8F-E2AAB13F6388}"/>
          </ac:picMkLst>
        </pc:picChg>
        <pc:picChg chg="mod">
          <ac:chgData name="Abby Barlow" userId="9d1ef115-bfd4-4e0d-a07f-2df53e5abb2c" providerId="ADAL" clId="{ADA813F7-C76C-47E9-965F-0F55F5BE8557}" dt="2024-12-06T15:43:06.911" v="3" actId="164"/>
          <ac:picMkLst>
            <pc:docMk/>
            <pc:sldMk cId="1296728932" sldId="269"/>
            <ac:picMk id="3106" creationId="{605CF670-10A3-EEC3-BD00-F5331B32C98E}"/>
          </ac:picMkLst>
        </pc:picChg>
        <pc:picChg chg="mod">
          <ac:chgData name="Abby Barlow" userId="9d1ef115-bfd4-4e0d-a07f-2df53e5abb2c" providerId="ADAL" clId="{ADA813F7-C76C-47E9-965F-0F55F5BE8557}" dt="2024-12-06T15:43:06.911" v="3" actId="164"/>
          <ac:picMkLst>
            <pc:docMk/>
            <pc:sldMk cId="1296728932" sldId="269"/>
            <ac:picMk id="3107" creationId="{92B381E8-AC26-9FAA-9D63-0A47B577BB31}"/>
          </ac:picMkLst>
        </pc:picChg>
        <pc:cxnChg chg="mod">
          <ac:chgData name="Abby Barlow" userId="9d1ef115-bfd4-4e0d-a07f-2df53e5abb2c" providerId="ADAL" clId="{ADA813F7-C76C-47E9-965F-0F55F5BE8557}" dt="2024-12-06T15:43:06.911" v="3" actId="164"/>
          <ac:cxnSpMkLst>
            <pc:docMk/>
            <pc:sldMk cId="1296728932" sldId="269"/>
            <ac:cxnSpMk id="3096" creationId="{FB24DAE8-C36F-2783-3EDB-5DEEDF660332}"/>
          </ac:cxnSpMkLst>
        </pc:cxnChg>
        <pc:cxnChg chg="mod">
          <ac:chgData name="Abby Barlow" userId="9d1ef115-bfd4-4e0d-a07f-2df53e5abb2c" providerId="ADAL" clId="{ADA813F7-C76C-47E9-965F-0F55F5BE8557}" dt="2024-12-06T15:43:06.911" v="3" actId="164"/>
          <ac:cxnSpMkLst>
            <pc:docMk/>
            <pc:sldMk cId="1296728932" sldId="269"/>
            <ac:cxnSpMk id="3098" creationId="{572B8C68-7795-B48D-3CE5-55E86FE8D1D1}"/>
          </ac:cxnSpMkLst>
        </pc:cxnChg>
        <pc:cxnChg chg="mod">
          <ac:chgData name="Abby Barlow" userId="9d1ef115-bfd4-4e0d-a07f-2df53e5abb2c" providerId="ADAL" clId="{ADA813F7-C76C-47E9-965F-0F55F5BE8557}" dt="2024-12-06T15:43:06.911" v="3" actId="164"/>
          <ac:cxnSpMkLst>
            <pc:docMk/>
            <pc:sldMk cId="1296728932" sldId="269"/>
            <ac:cxnSpMk id="3099" creationId="{DD18D102-22AF-52CF-2109-AF02D6CC7C93}"/>
          </ac:cxnSpMkLst>
        </pc:cxnChg>
        <pc:cxnChg chg="mod">
          <ac:chgData name="Abby Barlow" userId="9d1ef115-bfd4-4e0d-a07f-2df53e5abb2c" providerId="ADAL" clId="{ADA813F7-C76C-47E9-965F-0F55F5BE8557}" dt="2024-12-06T15:43:06.911" v="3" actId="164"/>
          <ac:cxnSpMkLst>
            <pc:docMk/>
            <pc:sldMk cId="1296728932" sldId="269"/>
            <ac:cxnSpMk id="3100" creationId="{579A0155-D8CA-F43B-A1D9-812E8E33FE1B}"/>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A6B1F3-A0C0-4E46-B10C-7CD8AFA1AE66}" type="datetimeFigureOut">
              <a:rPr lang="en-GB" smtClean="0"/>
              <a:t>06/12/2024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D11EE-B1B7-493A-831A-BC2C157F0F06}" type="slidenum">
              <a:rPr lang="en-GB" smtClean="0"/>
              <a:t>‹#›</a:t>
            </a:fld>
            <a:endParaRPr lang="en-GB"/>
          </a:p>
        </p:txBody>
      </p:sp>
    </p:spTree>
    <p:extLst>
      <p:ext uri="{BB962C8B-B14F-4D97-AF65-F5344CB8AC3E}">
        <p14:creationId xmlns:p14="http://schemas.microsoft.com/office/powerpoint/2010/main" val="36047926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Thanks for the introduction</a:t>
            </a:r>
          </a:p>
          <a:p>
            <a:endParaRPr lang="en-GB" dirty="0"/>
          </a:p>
          <a:p>
            <a:endParaRPr lang="en-GB" dirty="0"/>
          </a:p>
          <a:p>
            <a:r>
              <a:rPr lang="en-GB" dirty="0"/>
              <a:t>Toledo: 20 mins (no more than 15 talking)</a:t>
            </a:r>
          </a:p>
          <a:p>
            <a:r>
              <a:rPr lang="en-GB" dirty="0"/>
              <a:t>Bath: 20 mins (15-20 mins talking)</a:t>
            </a:r>
          </a:p>
        </p:txBody>
      </p:sp>
      <p:sp>
        <p:nvSpPr>
          <p:cNvPr id="4" name="Slide Number Placeholder 3"/>
          <p:cNvSpPr>
            <a:spLocks noGrp="1"/>
          </p:cNvSpPr>
          <p:nvPr>
            <p:ph type="sldNum" sz="quarter" idx="5"/>
          </p:nvPr>
        </p:nvSpPr>
        <p:spPr/>
        <p:txBody>
          <a:bodyPr/>
          <a:lstStyle/>
          <a:p>
            <a:fld id="{B56F35F1-9B95-4711-81C1-EA494D29FB2D}" type="slidenum">
              <a:rPr lang="en-GB" smtClean="0"/>
              <a:t>1</a:t>
            </a:fld>
            <a:endParaRPr lang="en-GB"/>
          </a:p>
        </p:txBody>
      </p:sp>
    </p:spTree>
    <p:extLst>
      <p:ext uri="{BB962C8B-B14F-4D97-AF65-F5344CB8AC3E}">
        <p14:creationId xmlns:p14="http://schemas.microsoft.com/office/powerpoint/2010/main" val="7756600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Remove?</a:t>
            </a:r>
          </a:p>
          <a:p>
            <a:endParaRPr lang="en-GB" dirty="0"/>
          </a:p>
          <a:p>
            <a:r>
              <a:rPr lang="en-GB" dirty="0"/>
              <a:t>We can use standard Markov theory to find the probability of Wolbachia invasion and the expected time until invasion.</a:t>
            </a:r>
          </a:p>
          <a:p>
            <a:r>
              <a:rPr lang="en-GB" dirty="0"/>
              <a:t>The probability of reaching a given Wolbachia only state from any mixed state is defined by…. </a:t>
            </a:r>
          </a:p>
          <a:p>
            <a:r>
              <a:rPr lang="en-GB" dirty="0"/>
              <a:t>(remember the probability of reaching it from a wild-type only state is 0)</a:t>
            </a:r>
          </a:p>
          <a:p>
            <a:endParaRPr lang="en-GB" dirty="0"/>
          </a:p>
          <a:p>
            <a:r>
              <a:rPr lang="en-GB" dirty="0"/>
              <a:t>To find these probabilities we need to solve the following linear system.</a:t>
            </a:r>
          </a:p>
          <a:p>
            <a:r>
              <a:rPr lang="en-GB" dirty="0"/>
              <a:t>q(0,w’) is the column vector containing the transition rates from each state in S_3 to (0,w’).</a:t>
            </a:r>
          </a:p>
          <a:p>
            <a:endParaRPr lang="en-GB" dirty="0"/>
          </a:p>
          <a:p>
            <a:r>
              <a:rPr lang="en-GB" dirty="0"/>
              <a:t>The expected time to invasion is found by solving the following linear system</a:t>
            </a:r>
          </a:p>
          <a:p>
            <a:endParaRPr lang="en-GB" dirty="0"/>
          </a:p>
          <a:p>
            <a:r>
              <a:rPr lang="en-GB" dirty="0"/>
              <a:t>a*(</a:t>
            </a:r>
            <a:r>
              <a:rPr lang="en-GB" dirty="0" err="1"/>
              <a:t>k,l</a:t>
            </a:r>
            <a:r>
              <a:rPr lang="en-GB" dirty="0"/>
              <a:t>) is the probability of reaching S_2 from the state (</a:t>
            </a:r>
            <a:r>
              <a:rPr lang="en-GB" dirty="0" err="1"/>
              <a:t>k,l</a:t>
            </a:r>
            <a:r>
              <a:rPr lang="en-GB" dirty="0"/>
              <a:t>) \in S_2 U S_3.</a:t>
            </a:r>
          </a:p>
          <a:p>
            <a:r>
              <a:rPr lang="en-GB" dirty="0"/>
              <a:t>\tau*(</a:t>
            </a:r>
            <a:r>
              <a:rPr lang="en-GB" dirty="0" err="1"/>
              <a:t>k,l</a:t>
            </a:r>
            <a:r>
              <a:rPr lang="en-GB" dirty="0"/>
              <a:t>) is the expected time S_2 is reached from state (</a:t>
            </a:r>
            <a:r>
              <a:rPr lang="en-GB" dirty="0" err="1"/>
              <a:t>k,l</a:t>
            </a:r>
            <a:r>
              <a:rPr lang="en-GB" dirty="0"/>
              <a:t>).</a:t>
            </a:r>
          </a:p>
          <a:p>
            <a:r>
              <a:rPr lang="en-GB" dirty="0"/>
              <a:t>a*(</a:t>
            </a:r>
            <a:r>
              <a:rPr lang="en-GB" dirty="0" err="1"/>
              <a:t>m,w</a:t>
            </a:r>
            <a:r>
              <a:rPr lang="en-GB" dirty="0"/>
              <a:t>) is the probability of reaching S_2 from state (</a:t>
            </a:r>
            <a:r>
              <a:rPr lang="en-GB" dirty="0" err="1"/>
              <a:t>m,w</a:t>
            </a:r>
            <a:r>
              <a:rPr lang="en-GB" dirty="0"/>
              <a:t>).</a:t>
            </a:r>
          </a:p>
        </p:txBody>
      </p:sp>
      <p:sp>
        <p:nvSpPr>
          <p:cNvPr id="4" name="Slide Number Placeholder 3"/>
          <p:cNvSpPr>
            <a:spLocks noGrp="1"/>
          </p:cNvSpPr>
          <p:nvPr>
            <p:ph type="sldNum" sz="quarter" idx="5"/>
          </p:nvPr>
        </p:nvSpPr>
        <p:spPr/>
        <p:txBody>
          <a:bodyPr/>
          <a:lstStyle/>
          <a:p>
            <a:fld id="{B56F35F1-9B95-4711-81C1-EA494D29FB2D}" type="slidenum">
              <a:rPr lang="en-GB" smtClean="0"/>
              <a:t>10</a:t>
            </a:fld>
            <a:endParaRPr lang="en-GB"/>
          </a:p>
        </p:txBody>
      </p:sp>
    </p:spTree>
    <p:extLst>
      <p:ext uri="{BB962C8B-B14F-4D97-AF65-F5344CB8AC3E}">
        <p14:creationId xmlns:p14="http://schemas.microsoft.com/office/powerpoint/2010/main" val="21717032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Bound female mosquito household size at 30, more realistic upper bound on household size. </a:t>
            </a:r>
          </a:p>
          <a:p>
            <a:r>
              <a:rPr lang="en-GB" dirty="0"/>
              <a:t>All rates defined the same as before but we impose an artificial steady state of 10 mosquitoes in order to fit the birth rate.</a:t>
            </a:r>
          </a:p>
          <a:p>
            <a:r>
              <a:rPr lang="en-GB" dirty="0"/>
              <a:t>The 3 communicating classes are as before but will contain much larger numbers of states.</a:t>
            </a:r>
          </a:p>
          <a:p>
            <a:endParaRPr lang="en-GB" dirty="0"/>
          </a:p>
          <a:p>
            <a:r>
              <a:rPr lang="en-GB" dirty="0"/>
              <a:t>Transition rates given in the table.</a:t>
            </a:r>
          </a:p>
          <a:p>
            <a:endParaRPr lang="en-GB" dirty="0"/>
          </a:p>
          <a:p>
            <a:r>
              <a:rPr lang="en-GB" dirty="0"/>
              <a:t>We observe the same pattern as before with the probability mass in the mixed class disappearing away quickly and we slowly move towards the QSD which again only contains non-zero probability mass in the wildtype only states. We plot the probability distribution over time for the total wildtype only and Wolbachia only classes.</a:t>
            </a:r>
          </a:p>
          <a:p>
            <a:r>
              <a:rPr lang="en-GB" dirty="0"/>
              <a:t>Observe the QSD fem population size drops off nicely before 30.</a:t>
            </a:r>
          </a:p>
          <a:p>
            <a:endParaRPr lang="en-GB" dirty="0"/>
          </a:p>
        </p:txBody>
      </p:sp>
      <p:sp>
        <p:nvSpPr>
          <p:cNvPr id="4" name="Slide Number Placeholder 3"/>
          <p:cNvSpPr>
            <a:spLocks noGrp="1"/>
          </p:cNvSpPr>
          <p:nvPr>
            <p:ph type="sldNum" sz="quarter" idx="5"/>
          </p:nvPr>
        </p:nvSpPr>
        <p:spPr/>
        <p:txBody>
          <a:bodyPr/>
          <a:lstStyle/>
          <a:p>
            <a:fld id="{B56F35F1-9B95-4711-81C1-EA494D29FB2D}" type="slidenum">
              <a:rPr lang="en-GB" smtClean="0"/>
              <a:t>11</a:t>
            </a:fld>
            <a:endParaRPr lang="en-GB"/>
          </a:p>
        </p:txBody>
      </p:sp>
    </p:spTree>
    <p:extLst>
      <p:ext uri="{BB962C8B-B14F-4D97-AF65-F5344CB8AC3E}">
        <p14:creationId xmlns:p14="http://schemas.microsoft.com/office/powerpoint/2010/main" val="34833359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can calculate the probability of Wolbachia invasion (and the expected time until invasion) using standard Markov theory which involves solving linear systems of equations.</a:t>
            </a:r>
          </a:p>
          <a:p>
            <a:r>
              <a:rPr lang="en-GB" dirty="0"/>
              <a:t>Here we show colour plot of the probability of Wolbachia invasion for a range of Wolbachia fitness values and proportions of Wolbachia infected mosquitoes in the household when the total (fem) household size is fixed at 10. We do the same for when household size is not fixed but set phi=0.85.</a:t>
            </a:r>
          </a:p>
          <a:p>
            <a:endParaRPr lang="en-GB" dirty="0"/>
          </a:p>
          <a:p>
            <a:r>
              <a:rPr lang="en-GB" dirty="0"/>
              <a:t>Observe how in the deterministic model (which we overlay the result of) there was a hard boundary separating the basins of attraction, whereas in the stochastic model there is not.</a:t>
            </a:r>
          </a:p>
          <a:p>
            <a:r>
              <a:rPr lang="en-GB" dirty="0"/>
              <a:t>We can interpret this as long as some proportion of the household is Wolbachia-infected, there is some probability that Wolbachia invasion will be successful under the stochastic model.</a:t>
            </a:r>
          </a:p>
          <a:p>
            <a:endParaRPr lang="en-GB" dirty="0"/>
          </a:p>
          <a:p>
            <a:r>
              <a:rPr lang="en-GB" dirty="0"/>
              <a:t>In (a), the probability of invasion decreases along the deterministic boundary as phi is increased. This is due to the fixed population size.</a:t>
            </a:r>
          </a:p>
          <a:p>
            <a:r>
              <a:rPr lang="en-GB" dirty="0"/>
              <a:t>In (b) along the boundary/ invasion threshold, the probability of invasion stays close to 0.2 (when more than 3 mosquitoes in the household). </a:t>
            </a:r>
          </a:p>
          <a:p>
            <a:r>
              <a:rPr lang="en-GB" dirty="0"/>
              <a:t>The red crosses in both figures indicate where the invasion probability is at least 0.9.  </a:t>
            </a:r>
          </a:p>
        </p:txBody>
      </p:sp>
      <p:sp>
        <p:nvSpPr>
          <p:cNvPr id="4" name="Slide Number Placeholder 3"/>
          <p:cNvSpPr>
            <a:spLocks noGrp="1"/>
          </p:cNvSpPr>
          <p:nvPr>
            <p:ph type="sldNum" sz="quarter" idx="5"/>
          </p:nvPr>
        </p:nvSpPr>
        <p:spPr/>
        <p:txBody>
          <a:bodyPr/>
          <a:lstStyle/>
          <a:p>
            <a:fld id="{B56F35F1-9B95-4711-81C1-EA494D29FB2D}" type="slidenum">
              <a:rPr lang="en-GB" smtClean="0"/>
              <a:t>12</a:t>
            </a:fld>
            <a:endParaRPr lang="en-GB"/>
          </a:p>
        </p:txBody>
      </p:sp>
    </p:spTree>
    <p:extLst>
      <p:ext uri="{BB962C8B-B14F-4D97-AF65-F5344CB8AC3E}">
        <p14:creationId xmlns:p14="http://schemas.microsoft.com/office/powerpoint/2010/main" val="21159953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now consider the likely scenario that there is a positive probability that an infected female produces offspring that is uninfected.</a:t>
            </a:r>
          </a:p>
          <a:p>
            <a:endParaRPr lang="en-GB" dirty="0"/>
          </a:p>
          <a:p>
            <a:r>
              <a:rPr lang="en-GB" dirty="0"/>
              <a:t>Now the household can escape the Wolbachia-only state space, meaning the wildtype population is able to reinvade, we call this reversion. i.e. A Wolbachia infected offspring is wildtype with probability 1-v meaning the system can move into the mixed state class and eventually the wildtype only.</a:t>
            </a:r>
          </a:p>
          <a:p>
            <a:endParaRPr lang="en-GB" dirty="0"/>
          </a:p>
          <a:p>
            <a:r>
              <a:rPr lang="en-GB" dirty="0"/>
              <a:t>We can calculate the re-invasion probability of the wild-types using similar methods to before (Markov theory, make sure understand how to derive).</a:t>
            </a:r>
          </a:p>
          <a:p>
            <a:r>
              <a:rPr lang="en-GB" dirty="0"/>
              <a:t>Just need to solve the linear system, then can condition on the QSD of the Wolbachia only system, assuming this has been reached… i.e. assume the probability of the wildtype population reinvading before the Wolbachia only QSD is reached is very low…</a:t>
            </a:r>
          </a:p>
          <a:p>
            <a:endParaRPr lang="en-GB" dirty="0"/>
          </a:p>
          <a:p>
            <a:r>
              <a:rPr lang="en-GB" dirty="0"/>
              <a:t>*** Note that the S_2 class is now made up of both the Wolbachia only states and the mixed states.</a:t>
            </a:r>
          </a:p>
          <a:p>
            <a:endParaRPr lang="en-GB" dirty="0"/>
          </a:p>
          <a:p>
            <a:r>
              <a:rPr lang="en-GB" dirty="0"/>
              <a:t>q(m',0) represents the column vector which contains the transition rates from each state in S_2 to (m',0). </a:t>
            </a:r>
          </a:p>
          <a:p>
            <a:r>
              <a:rPr lang="en-GB" dirty="0"/>
              <a:t>a(m’,0) is the vector of probabilities of transitioning from each state in S_2 to (m’,0)</a:t>
            </a:r>
          </a:p>
          <a:p>
            <a:r>
              <a:rPr lang="en-GB" dirty="0"/>
              <a:t>Q_2 is the sub transition matrix for the S_2 class.</a:t>
            </a:r>
          </a:p>
        </p:txBody>
      </p:sp>
      <p:sp>
        <p:nvSpPr>
          <p:cNvPr id="4" name="Slide Number Placeholder 3"/>
          <p:cNvSpPr>
            <a:spLocks noGrp="1"/>
          </p:cNvSpPr>
          <p:nvPr>
            <p:ph type="sldNum" sz="quarter" idx="5"/>
          </p:nvPr>
        </p:nvSpPr>
        <p:spPr/>
        <p:txBody>
          <a:bodyPr/>
          <a:lstStyle/>
          <a:p>
            <a:fld id="{B56F35F1-9B95-4711-81C1-EA494D29FB2D}" type="slidenum">
              <a:rPr lang="en-GB" smtClean="0"/>
              <a:t>13</a:t>
            </a:fld>
            <a:endParaRPr lang="en-GB"/>
          </a:p>
        </p:txBody>
      </p:sp>
    </p:spTree>
    <p:extLst>
      <p:ext uri="{BB962C8B-B14F-4D97-AF65-F5344CB8AC3E}">
        <p14:creationId xmlns:p14="http://schemas.microsoft.com/office/powerpoint/2010/main" val="27315648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Here we look at how the probability of vertical transmission of Wolbachia influences the probability and expected time until reversion.</a:t>
            </a:r>
          </a:p>
          <a:p>
            <a:endParaRPr lang="en-GB" dirty="0"/>
          </a:p>
          <a:p>
            <a:r>
              <a:rPr lang="en-GB" dirty="0"/>
              <a:t>As we increase v, the reversion probability decreases and the expected time to reversion increases as you might expect.</a:t>
            </a:r>
          </a:p>
          <a:p>
            <a:r>
              <a:rPr lang="en-GB" dirty="0"/>
              <a:t>Note if v=1 reversion cannot happen.</a:t>
            </a:r>
          </a:p>
          <a:p>
            <a:endParaRPr lang="en-GB" dirty="0"/>
          </a:p>
          <a:p>
            <a:r>
              <a:rPr lang="en-GB" dirty="0"/>
              <a:t>Remove?</a:t>
            </a:r>
          </a:p>
        </p:txBody>
      </p:sp>
      <p:sp>
        <p:nvSpPr>
          <p:cNvPr id="4" name="Slide Number Placeholder 3"/>
          <p:cNvSpPr>
            <a:spLocks noGrp="1"/>
          </p:cNvSpPr>
          <p:nvPr>
            <p:ph type="sldNum" sz="quarter" idx="5"/>
          </p:nvPr>
        </p:nvSpPr>
        <p:spPr/>
        <p:txBody>
          <a:bodyPr/>
          <a:lstStyle/>
          <a:p>
            <a:fld id="{B56F35F1-9B95-4711-81C1-EA494D29FB2D}" type="slidenum">
              <a:rPr lang="en-GB" smtClean="0"/>
              <a:t>14</a:t>
            </a:fld>
            <a:endParaRPr lang="en-GB"/>
          </a:p>
        </p:txBody>
      </p:sp>
    </p:spTree>
    <p:extLst>
      <p:ext uri="{BB962C8B-B14F-4D97-AF65-F5344CB8AC3E}">
        <p14:creationId xmlns:p14="http://schemas.microsoft.com/office/powerpoint/2010/main" val="20991554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Thanks very much for listening. </a:t>
            </a:r>
          </a:p>
          <a:p>
            <a:endParaRPr lang="en-GB" dirty="0"/>
          </a:p>
          <a:p>
            <a:r>
              <a:rPr lang="en-GB" dirty="0"/>
              <a:t>SUMMARISE KEY POINTS</a:t>
            </a:r>
          </a:p>
          <a:p>
            <a:r>
              <a:rPr lang="en-GB" dirty="0"/>
              <a:t>In this talk, we’ve developed tools to study the invasion of Wolbachia-infected mosquitoes at a household scale, used as a control measure against Dengue infection.</a:t>
            </a:r>
          </a:p>
          <a:p>
            <a:r>
              <a:rPr lang="en-GB" dirty="0"/>
              <a:t>We reviewed a previous deterministic model and then developed a stochastic equivalent.</a:t>
            </a:r>
          </a:p>
          <a:p>
            <a:r>
              <a:rPr lang="en-GB" dirty="0"/>
              <a:t>We used the QSD to help untangle the dynamics of the probability mass moving between the household states.</a:t>
            </a:r>
          </a:p>
          <a:p>
            <a:r>
              <a:rPr lang="en-GB" dirty="0"/>
              <a:t>We found that deterministic invasion does not necessarily correspond to stochastic invasion. In fact, the deterministic boundary between the two basins of attraction of the wildtype only and Wolbachia only steady states corresponds to a relatively small invasion probability of about 0.2. </a:t>
            </a:r>
          </a:p>
          <a:p>
            <a:endParaRPr lang="en-GB" dirty="0"/>
          </a:p>
          <a:p>
            <a:r>
              <a:rPr lang="en-GB" dirty="0"/>
              <a:t>Everything I’ve talked about today is from a project I’ve been working on for my PhD and was supervised by Dr Ben Adams, also from the University of Bath.</a:t>
            </a:r>
          </a:p>
        </p:txBody>
      </p:sp>
      <p:sp>
        <p:nvSpPr>
          <p:cNvPr id="4" name="Slide Number Placeholder 3"/>
          <p:cNvSpPr>
            <a:spLocks noGrp="1"/>
          </p:cNvSpPr>
          <p:nvPr>
            <p:ph type="sldNum" sz="quarter" idx="5"/>
          </p:nvPr>
        </p:nvSpPr>
        <p:spPr/>
        <p:txBody>
          <a:bodyPr/>
          <a:lstStyle/>
          <a:p>
            <a:fld id="{FA5D11EE-B1B7-493A-831A-BC2C157F0F06}" type="slidenum">
              <a:rPr lang="en-GB" smtClean="0"/>
              <a:t>15</a:t>
            </a:fld>
            <a:endParaRPr lang="en-GB"/>
          </a:p>
        </p:txBody>
      </p:sp>
    </p:spTree>
    <p:extLst>
      <p:ext uri="{BB962C8B-B14F-4D97-AF65-F5344CB8AC3E}">
        <p14:creationId xmlns:p14="http://schemas.microsoft.com/office/powerpoint/2010/main" val="17078738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 give a bit of background…</a:t>
            </a:r>
          </a:p>
          <a:p>
            <a:endParaRPr lang="en-GB" dirty="0"/>
          </a:p>
          <a:p>
            <a:r>
              <a:rPr lang="en-GB" dirty="0"/>
              <a:t>Dengue is a common vector borne disease with an estimated global burden of 100 to 400 million cases and around 40,000 deaths per year.</a:t>
            </a:r>
          </a:p>
          <a:p>
            <a:r>
              <a:rPr lang="en-GB" dirty="0"/>
              <a:t>It circulated endemically across tropical and subtropical regions affecting over 100 countries.</a:t>
            </a:r>
          </a:p>
          <a:p>
            <a:r>
              <a:rPr lang="en-GB" dirty="0"/>
              <a:t>The infection is passed down to humans via the bite of an infected mosquito.</a:t>
            </a:r>
          </a:p>
          <a:p>
            <a:r>
              <a:rPr lang="en-GB" dirty="0"/>
              <a:t>It’s most common vector is the aedes aegypti mosquito, which are often found in urban areas since they favour artificial water containers as breeding sites (see bottle cap).</a:t>
            </a:r>
          </a:p>
          <a:p>
            <a:endParaRPr lang="en-GB" dirty="0"/>
          </a:p>
          <a:p>
            <a:r>
              <a:rPr lang="en-GB" dirty="0"/>
              <a:t>An innovative control measure which has gained traction over the last decade is the releasing mosquitoes that are infected with a type of bacteria called Wolbachia.</a:t>
            </a:r>
          </a:p>
          <a:p>
            <a:r>
              <a:rPr lang="en-GB" dirty="0"/>
              <a:t>The bacteria can alter the host’s biology in numerous ways to reduce mosquito population size and inhibit vector competence.</a:t>
            </a:r>
          </a:p>
          <a:p>
            <a:r>
              <a:rPr lang="en-GB" dirty="0"/>
              <a:t>We focus here on a mechanism called cytoplasmic incompatibility…</a:t>
            </a:r>
          </a:p>
          <a:p>
            <a:endParaRPr lang="en-GB" dirty="0"/>
          </a:p>
          <a:p>
            <a:r>
              <a:rPr lang="en-GB" b="0" i="0" dirty="0">
                <a:effectLst/>
                <a:highlight>
                  <a:srgbClr val="FFFFFF"/>
                </a:highlight>
                <a:latin typeface="Arial" panose="020B0604020202020204" pitchFamily="34" charset="0"/>
              </a:rPr>
              <a:t>Aedes aegypti mosquitoes often live in and around the same dwellings as the people they bite and the invasion dynamics unfold stochastically within small household mosquito populations. Wolbachia releases may even be conducted at the household scale with the objective of generating localised protection against dengue.</a:t>
            </a:r>
            <a:endParaRPr lang="en-GB" dirty="0"/>
          </a:p>
        </p:txBody>
      </p:sp>
      <p:sp>
        <p:nvSpPr>
          <p:cNvPr id="4" name="Slide Number Placeholder 3"/>
          <p:cNvSpPr>
            <a:spLocks noGrp="1"/>
          </p:cNvSpPr>
          <p:nvPr>
            <p:ph type="sldNum" sz="quarter" idx="5"/>
          </p:nvPr>
        </p:nvSpPr>
        <p:spPr/>
        <p:txBody>
          <a:bodyPr/>
          <a:lstStyle/>
          <a:p>
            <a:fld id="{646C8843-2AF1-4257-89A3-C0A8B948DB7E}" type="slidenum">
              <a:rPr lang="en-GB" smtClean="0"/>
              <a:t>2</a:t>
            </a:fld>
            <a:endParaRPr lang="en-GB"/>
          </a:p>
        </p:txBody>
      </p:sp>
    </p:spTree>
    <p:extLst>
      <p:ext uri="{BB962C8B-B14F-4D97-AF65-F5344CB8AC3E}">
        <p14:creationId xmlns:p14="http://schemas.microsoft.com/office/powerpoint/2010/main" val="30232076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 will first introduce a deterministic framework to model the introduction of Wolbachia infected mosquitoes into a household infested with wildtype mosquitoes. Later, we will make comparison to a stochastic equivalent and observe how the </a:t>
            </a:r>
            <a:r>
              <a:rPr lang="en-GB" dirty="0" err="1"/>
              <a:t>bistability</a:t>
            </a:r>
            <a:r>
              <a:rPr lang="en-GB" dirty="0"/>
              <a:t> between a wildtype only and Wolbachia only outcome changes.</a:t>
            </a:r>
          </a:p>
        </p:txBody>
      </p:sp>
      <p:sp>
        <p:nvSpPr>
          <p:cNvPr id="4" name="Slide Number Placeholder 3"/>
          <p:cNvSpPr>
            <a:spLocks noGrp="1"/>
          </p:cNvSpPr>
          <p:nvPr>
            <p:ph type="sldNum" sz="quarter" idx="5"/>
          </p:nvPr>
        </p:nvSpPr>
        <p:spPr/>
        <p:txBody>
          <a:bodyPr/>
          <a:lstStyle/>
          <a:p>
            <a:fld id="{FA5D11EE-B1B7-493A-831A-BC2C157F0F06}" type="slidenum">
              <a:rPr lang="en-GB" smtClean="0"/>
              <a:t>3</a:t>
            </a:fld>
            <a:endParaRPr lang="en-GB"/>
          </a:p>
        </p:txBody>
      </p:sp>
    </p:spTree>
    <p:extLst>
      <p:ext uri="{BB962C8B-B14F-4D97-AF65-F5344CB8AC3E}">
        <p14:creationId xmlns:p14="http://schemas.microsoft.com/office/powerpoint/2010/main" val="11113755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adapt a previously published mean-field model, scaling it to a household population.</a:t>
            </a:r>
          </a:p>
          <a:p>
            <a:r>
              <a:rPr lang="en-GB" dirty="0"/>
              <a:t>We have a system of two differential equations, the first describing the rate of change of the adult female wildtype mosquito density. The second….</a:t>
            </a:r>
          </a:p>
          <a:p>
            <a:r>
              <a:rPr lang="en-GB" dirty="0"/>
              <a:t>We assume the population contains the same number of males as females.</a:t>
            </a:r>
          </a:p>
          <a:p>
            <a:endParaRPr lang="en-GB" dirty="0"/>
          </a:p>
          <a:p>
            <a:r>
              <a:rPr lang="en-GB" dirty="0"/>
              <a:t>b is the per capita birth rate, d is the death rate, d’=delta*d.</a:t>
            </a:r>
          </a:p>
          <a:p>
            <a:r>
              <a:rPr lang="en-GB" dirty="0" err="1"/>
              <a:t>Z_m</a:t>
            </a:r>
            <a:r>
              <a:rPr lang="en-GB" dirty="0"/>
              <a:t> and </a:t>
            </a:r>
            <a:r>
              <a:rPr lang="en-GB" dirty="0" err="1"/>
              <a:t>Z_w</a:t>
            </a:r>
            <a:r>
              <a:rPr lang="en-GB" dirty="0"/>
              <a:t> are the maximum number of female wildtype and Wolbachia-infected offspring produced in a household of </a:t>
            </a:r>
            <a:r>
              <a:rPr lang="en-GB" dirty="0" err="1"/>
              <a:t>N_m</a:t>
            </a:r>
            <a:r>
              <a:rPr lang="en-GB" dirty="0"/>
              <a:t> wildtype females and </a:t>
            </a:r>
            <a:r>
              <a:rPr lang="en-GB" dirty="0" err="1"/>
              <a:t>N_w</a:t>
            </a:r>
            <a:r>
              <a:rPr lang="en-GB" dirty="0"/>
              <a:t> infected females</a:t>
            </a:r>
          </a:p>
          <a:p>
            <a:r>
              <a:rPr lang="en-GB" dirty="0"/>
              <a:t>F is a function describing the intraspecific competition between the mosquito larvae. It can be any heuristic function, monotonically decreasing with mosquito population size.</a:t>
            </a:r>
          </a:p>
          <a:p>
            <a:r>
              <a:rPr lang="en-GB" dirty="0"/>
              <a:t>… I won’t go into more details here as it’s not too important but the parameters are all explained on the next slide… </a:t>
            </a:r>
          </a:p>
        </p:txBody>
      </p:sp>
      <p:sp>
        <p:nvSpPr>
          <p:cNvPr id="4" name="Slide Number Placeholder 3"/>
          <p:cNvSpPr>
            <a:spLocks noGrp="1"/>
          </p:cNvSpPr>
          <p:nvPr>
            <p:ph type="sldNum" sz="quarter" idx="5"/>
          </p:nvPr>
        </p:nvSpPr>
        <p:spPr/>
        <p:txBody>
          <a:bodyPr/>
          <a:lstStyle/>
          <a:p>
            <a:fld id="{B56F35F1-9B95-4711-81C1-EA494D29FB2D}" type="slidenum">
              <a:rPr lang="en-GB" smtClean="0"/>
              <a:t>4</a:t>
            </a:fld>
            <a:endParaRPr lang="en-GB"/>
          </a:p>
        </p:txBody>
      </p:sp>
    </p:spTree>
    <p:extLst>
      <p:ext uri="{BB962C8B-B14F-4D97-AF65-F5344CB8AC3E}">
        <p14:creationId xmlns:p14="http://schemas.microsoft.com/office/powerpoint/2010/main" val="10417443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Can explain how b is found later on. Phi and delta values are for different strains, taken from literature. We will keep delta=1 and phi between 0.7 and 0.9.</a:t>
            </a:r>
          </a:p>
        </p:txBody>
      </p:sp>
      <p:sp>
        <p:nvSpPr>
          <p:cNvPr id="4" name="Slide Number Placeholder 3"/>
          <p:cNvSpPr>
            <a:spLocks noGrp="1"/>
          </p:cNvSpPr>
          <p:nvPr>
            <p:ph type="sldNum" sz="quarter" idx="5"/>
          </p:nvPr>
        </p:nvSpPr>
        <p:spPr/>
        <p:txBody>
          <a:bodyPr/>
          <a:lstStyle/>
          <a:p>
            <a:fld id="{B56F35F1-9B95-4711-81C1-EA494D29FB2D}" type="slidenum">
              <a:rPr lang="en-GB" smtClean="0"/>
              <a:t>5</a:t>
            </a:fld>
            <a:endParaRPr lang="en-GB"/>
          </a:p>
        </p:txBody>
      </p:sp>
    </p:spTree>
    <p:extLst>
      <p:ext uri="{BB962C8B-B14F-4D97-AF65-F5344CB8AC3E}">
        <p14:creationId xmlns:p14="http://schemas.microsoft.com/office/powerpoint/2010/main" val="8481194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b="0" dirty="0"/>
                  <a:t>Steady states are, extinction, wildtype only, Wolbachia only and coexistence.</a:t>
                </a:r>
              </a:p>
              <a:p>
                <a14:m>
                  <m:oMath xmlns:m="http://schemas.openxmlformats.org/officeDocument/2006/math">
                    <m:sSub>
                      <m:sSubPr>
                        <m:ctrlPr>
                          <a:rPr lang="en-GB" b="0" i="1" dirty="0" smtClean="0">
                            <a:latin typeface="Cambria Math" panose="02040503050406030204" pitchFamily="18" charset="0"/>
                          </a:rPr>
                        </m:ctrlPr>
                      </m:sSubPr>
                      <m:e>
                        <m:r>
                          <a:rPr lang="en-GB" b="0" i="1" dirty="0" smtClean="0">
                            <a:latin typeface="Cambria Math" panose="02040503050406030204" pitchFamily="18" charset="0"/>
                          </a:rPr>
                          <m:t>𝐸</m:t>
                        </m:r>
                      </m:e>
                      <m:sub>
                        <m:r>
                          <a:rPr lang="en-GB" b="0" i="1" dirty="0" smtClean="0">
                            <a:latin typeface="Cambria Math" panose="02040503050406030204" pitchFamily="18" charset="0"/>
                          </a:rPr>
                          <m:t>1</m:t>
                        </m:r>
                      </m:sub>
                    </m:sSub>
                  </m:oMath>
                </a14:m>
                <a:r>
                  <a:rPr lang="en-GB" dirty="0"/>
                  <a:t> and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𝐸</m:t>
                        </m:r>
                      </m:e>
                      <m:sub>
                        <m:r>
                          <a:rPr lang="en-GB" b="0" i="1" smtClean="0">
                            <a:latin typeface="Cambria Math" panose="02040503050406030204" pitchFamily="18" charset="0"/>
                          </a:rPr>
                          <m:t>2</m:t>
                        </m:r>
                      </m:sub>
                    </m:sSub>
                  </m:oMath>
                </a14:m>
                <a:r>
                  <a:rPr lang="en-GB" dirty="0"/>
                  <a:t> are bistable when </a:t>
                </a:r>
                <a:r>
                  <a:rPr lang="en-GB" dirty="0" err="1"/>
                  <a:t>u,v</a:t>
                </a:r>
                <a:r>
                  <a:rPr lang="en-GB" dirty="0"/>
                  <a:t> are</a:t>
                </a:r>
                <a:r>
                  <a:rPr lang="en-GB" baseline="0" dirty="0"/>
                  <a:t> close to 1. </a:t>
                </a:r>
              </a:p>
              <a:p>
                <a:r>
                  <a:rPr lang="en-GB" baseline="0" dirty="0"/>
                  <a:t>In (a) total household size is 10, invasion threshold is the proportion of Wolbachia-infected mosquitoes needed to reach the Wolbachia only SS attracting region. As phi increases the region increases.</a:t>
                </a:r>
              </a:p>
              <a:p>
                <a:r>
                  <a:rPr lang="en-GB" baseline="0" dirty="0"/>
                  <a:t>**Line is the invasion threshold – the proportion of mosquitoes Wolbachia-infected needed for a successful invasion.</a:t>
                </a:r>
              </a:p>
              <a:p>
                <a:r>
                  <a:rPr lang="en-GB" baseline="0" dirty="0"/>
                  <a:t>In (b) we show the basins of attraction after relaxing the condition that total household size is 10. Grey space can be neglected as outside the parameter space. The line from 10 to 10 in (b) corresponds to a slice of the plot at phi=0.85 in (a). We observed that the proportion of Wolbachia infected mosquitoes at the boundary remains fixed close to 0.15.</a:t>
                </a:r>
              </a:p>
              <a:p>
                <a:endParaRPr lang="en-GB" dirty="0"/>
              </a:p>
            </p:txBody>
          </p:sp>
        </mc:Choice>
        <mc:Fallback xmlns="">
          <p:sp>
            <p:nvSpPr>
              <p:cNvPr id="3" name="Notes Placeholder 2"/>
              <p:cNvSpPr>
                <a:spLocks noGrp="1"/>
              </p:cNvSpPr>
              <p:nvPr>
                <p:ph type="body" idx="1"/>
              </p:nvPr>
            </p:nvSpPr>
            <p:spPr/>
            <p:txBody>
              <a:bodyPr/>
              <a:lstStyle/>
              <a:p>
                <a:r>
                  <a:rPr lang="en-GB" b="0" dirty="0"/>
                  <a:t>Steady states are….</a:t>
                </a:r>
              </a:p>
              <a:p>
                <a:r>
                  <a:rPr lang="en-GB" b="0" i="0" dirty="0">
                    <a:latin typeface="Cambria Math" panose="02040503050406030204" pitchFamily="18" charset="0"/>
                  </a:rPr>
                  <a:t>𝐸_1</a:t>
                </a:r>
                <a:r>
                  <a:rPr lang="en-GB" dirty="0"/>
                  <a:t> and </a:t>
                </a:r>
                <a:r>
                  <a:rPr lang="en-GB" b="0" i="0">
                    <a:latin typeface="Cambria Math" panose="02040503050406030204" pitchFamily="18" charset="0"/>
                  </a:rPr>
                  <a:t>𝐸_2</a:t>
                </a:r>
                <a:r>
                  <a:rPr lang="en-GB" dirty="0"/>
                  <a:t> are bistable when </a:t>
                </a:r>
                <a:r>
                  <a:rPr lang="en-GB" dirty="0" err="1"/>
                  <a:t>u,v</a:t>
                </a:r>
                <a:r>
                  <a:rPr lang="en-GB" dirty="0"/>
                  <a:t> are</a:t>
                </a:r>
                <a:r>
                  <a:rPr lang="en-GB" baseline="0" dirty="0"/>
                  <a:t> close to 1. </a:t>
                </a:r>
              </a:p>
              <a:p>
                <a:r>
                  <a:rPr lang="en-GB" baseline="0" dirty="0"/>
                  <a:t>In (a) total household size is 10, invasion threshold is the proportion of Wolbachia-infected mosquitoes needed to reach the Wolbachia only SS attracting region. As phi increases the region increases.</a:t>
                </a:r>
              </a:p>
              <a:p>
                <a:r>
                  <a:rPr lang="en-GB" baseline="0" dirty="0"/>
                  <a:t>**Line is the invasion threshold – the proportion of mosquitoes Wolbachia-infected needed for a successful invasion.</a:t>
                </a:r>
              </a:p>
              <a:p>
                <a:r>
                  <a:rPr lang="en-GB" baseline="0" dirty="0"/>
                  <a:t>In (b) can see the basin of attraction over all possible initial states (needs some refining). As phi is increased the line moves down. Grey space can be neglected as outside the parameter space.</a:t>
                </a:r>
              </a:p>
              <a:p>
                <a:endParaRPr lang="en-GB" dirty="0"/>
              </a:p>
            </p:txBody>
          </p:sp>
        </mc:Fallback>
      </mc:AlternateContent>
      <p:sp>
        <p:nvSpPr>
          <p:cNvPr id="4" name="Slide Number Placeholder 3"/>
          <p:cNvSpPr>
            <a:spLocks noGrp="1"/>
          </p:cNvSpPr>
          <p:nvPr>
            <p:ph type="sldNum" sz="quarter" idx="5"/>
          </p:nvPr>
        </p:nvSpPr>
        <p:spPr/>
        <p:txBody>
          <a:bodyPr/>
          <a:lstStyle/>
          <a:p>
            <a:fld id="{B56F35F1-9B95-4711-81C1-EA494D29FB2D}" type="slidenum">
              <a:rPr lang="en-GB" smtClean="0"/>
              <a:t>6</a:t>
            </a:fld>
            <a:endParaRPr lang="en-GB"/>
          </a:p>
        </p:txBody>
      </p:sp>
    </p:spTree>
    <p:extLst>
      <p:ext uri="{BB962C8B-B14F-4D97-AF65-F5344CB8AC3E}">
        <p14:creationId xmlns:p14="http://schemas.microsoft.com/office/powerpoint/2010/main" val="21922714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the next sections I will present a stochastic model equivalent for the invasion of Wolbachia into a wildtype population at a household level and discuss how stochasticity impacts the </a:t>
            </a:r>
            <a:r>
              <a:rPr lang="en-GB" dirty="0" err="1"/>
              <a:t>bistability</a:t>
            </a:r>
            <a:r>
              <a:rPr lang="en-GB" dirty="0"/>
              <a:t>.</a:t>
            </a:r>
          </a:p>
          <a:p>
            <a:r>
              <a:rPr lang="en-GB" dirty="0"/>
              <a:t>First, I will discuss the theory we will make use of and how it can be applied to our context.</a:t>
            </a:r>
          </a:p>
          <a:p>
            <a:endParaRPr lang="en-GB" dirty="0"/>
          </a:p>
          <a:p>
            <a:r>
              <a:rPr lang="en-GB" dirty="0"/>
              <a:t>The deterministic model described the dynamics of the household population sizes directly, whereas the stochastic model will describe the dynamics of the household state probabilities.</a:t>
            </a:r>
          </a:p>
        </p:txBody>
      </p:sp>
      <p:sp>
        <p:nvSpPr>
          <p:cNvPr id="4" name="Slide Number Placeholder 3"/>
          <p:cNvSpPr>
            <a:spLocks noGrp="1"/>
          </p:cNvSpPr>
          <p:nvPr>
            <p:ph type="sldNum" sz="quarter" idx="5"/>
          </p:nvPr>
        </p:nvSpPr>
        <p:spPr/>
        <p:txBody>
          <a:bodyPr/>
          <a:lstStyle/>
          <a:p>
            <a:fld id="{B56F35F1-9B95-4711-81C1-EA494D29FB2D}" type="slidenum">
              <a:rPr lang="en-GB" smtClean="0"/>
              <a:t>7</a:t>
            </a:fld>
            <a:endParaRPr lang="en-GB"/>
          </a:p>
        </p:txBody>
      </p:sp>
    </p:spTree>
    <p:extLst>
      <p:ext uri="{BB962C8B-B14F-4D97-AF65-F5344CB8AC3E}">
        <p14:creationId xmlns:p14="http://schemas.microsoft.com/office/powerpoint/2010/main" val="40812961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dirty="0"/>
                  <a:t>Purpose of this model is to get to grips with theory and understand how to interpret it.</a:t>
                </a:r>
              </a:p>
              <a:p>
                <a:r>
                  <a:rPr lang="en-GB" dirty="0"/>
                  <a:t>Some parameters here simply chosen to best illustrate the example.</a:t>
                </a:r>
              </a:p>
              <a:p>
                <a:endParaRPr lang="en-GB" dirty="0"/>
              </a:p>
              <a:p>
                <a:r>
                  <a:rPr lang="en-GB" dirty="0"/>
                  <a:t>CTMC model</a:t>
                </a:r>
              </a:p>
              <a:p>
                <a:r>
                  <a:rPr lang="en-GB" dirty="0"/>
                  <a:t>Households are fixed at maximum of 3 mosquitoes.</a:t>
                </a:r>
              </a:p>
              <a:p>
                <a:r>
                  <a:rPr lang="en-GB" dirty="0"/>
                  <a:t>Transition rates given in the table.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a typeface="Cambria Math" panose="02040503050406030204" pitchFamily="18" charset="0"/>
                  </a:rPr>
                  <a:t>Per capita birth rate found by setting overall birth rate of a wildtype only population equal to the overall death rate at imposed steady state value </a:t>
                </a:r>
                <a14:m>
                  <m:oMath xmlns:m="http://schemas.openxmlformats.org/officeDocument/2006/math">
                    <m:sSup>
                      <m:sSupPr>
                        <m:ctrlPr>
                          <a:rPr lang="en-GB" sz="1200" b="0" i="1" smtClean="0">
                            <a:latin typeface="Cambria Math" panose="02040503050406030204" pitchFamily="18" charset="0"/>
                            <a:ea typeface="Cambria Math" panose="02040503050406030204" pitchFamily="18" charset="0"/>
                          </a:rPr>
                        </m:ctrlPr>
                      </m:sSupPr>
                      <m:e>
                        <m:r>
                          <a:rPr lang="en-GB" sz="1200" b="0" i="1" smtClean="0">
                            <a:latin typeface="Cambria Math" panose="02040503050406030204" pitchFamily="18" charset="0"/>
                            <a:ea typeface="Cambria Math" panose="02040503050406030204" pitchFamily="18" charset="0"/>
                          </a:rPr>
                          <m:t>𝑚</m:t>
                        </m:r>
                      </m:e>
                      <m:sup>
                        <m:r>
                          <a:rPr lang="en-GB" sz="1200" b="0" i="1" smtClean="0">
                            <a:latin typeface="Cambria Math" panose="02040503050406030204" pitchFamily="18" charset="0"/>
                            <a:ea typeface="Cambria Math" panose="02040503050406030204" pitchFamily="18" charset="0"/>
                          </a:rPr>
                          <m:t>∗</m:t>
                        </m:r>
                      </m:sup>
                    </m:sSup>
                  </m:oMath>
                </a14:m>
                <a:r>
                  <a:rPr lang="en-GB" sz="1200" dirty="0">
                    <a:ea typeface="Cambria Math" panose="02040503050406030204" pitchFamily="18" charset="0"/>
                  </a:rPr>
                  <a:t>.</a:t>
                </a:r>
                <a:endParaRPr lang="en-GB" b="1" dirty="0"/>
              </a:p>
              <a:p>
                <a:r>
                  <a:rPr lang="en-GB" dirty="0"/>
                  <a:t>Our state space contains the absorbing state (0,0) and all other possible combinations of 3 mosquitoes.</a:t>
                </a:r>
              </a:p>
              <a:p>
                <a:r>
                  <a:rPr lang="en-GB" dirty="0"/>
                  <a:t>We partition the state space into its communicating classes.</a:t>
                </a:r>
              </a:p>
              <a:p>
                <a:r>
                  <a:rPr lang="en-GB" dirty="0"/>
                  <a:t>Two states are said to communicate with one another if the first state can reach the second with positive probability via a series of state transitions and vice versa. A communicating class contains all the states in the state space that communicate with one another.</a:t>
                </a:r>
              </a:p>
              <a:p>
                <a:r>
                  <a:rPr lang="en-GB" dirty="0"/>
                  <a:t>In the schematic observe there are 3 communicating classes: the wildtype only, Wolbachia only and the mixed states.</a:t>
                </a:r>
              </a:p>
              <a:p>
                <a:r>
                  <a:rPr lang="en-GB" dirty="0"/>
                  <a:t>We assume no movement and that Wolbachia infected females produce only infected offspring.</a:t>
                </a:r>
              </a:p>
              <a:p>
                <a:r>
                  <a:rPr lang="en-GB" dirty="0"/>
                  <a:t>This means that the wildtype and Wolbachia only classes are only accessible via the mixed class and will eventually leave via extinction to (0,0).</a:t>
                </a:r>
              </a:p>
            </p:txBody>
          </p:sp>
        </mc:Choice>
        <mc:Fallback xmlns="">
          <p:sp>
            <p:nvSpPr>
              <p:cNvPr id="3" name="Notes Placeholder 2"/>
              <p:cNvSpPr>
                <a:spLocks noGrp="1"/>
              </p:cNvSpPr>
              <p:nvPr>
                <p:ph type="body" idx="1"/>
              </p:nvPr>
            </p:nvSpPr>
            <p:spPr/>
            <p:txBody>
              <a:bodyPr/>
              <a:lstStyle/>
              <a:p>
                <a:r>
                  <a:rPr lang="en-GB" dirty="0"/>
                  <a:t>Purpose of this model is to get to grips with theory and understand how to interpret it.</a:t>
                </a:r>
              </a:p>
              <a:p>
                <a:r>
                  <a:rPr lang="en-GB" dirty="0"/>
                  <a:t>Some parameters here simply chosen to best illustrate the example.</a:t>
                </a:r>
              </a:p>
              <a:p>
                <a:endParaRPr lang="en-GB" dirty="0"/>
              </a:p>
              <a:p>
                <a:r>
                  <a:rPr lang="en-GB" dirty="0"/>
                  <a:t>CTMC model</a:t>
                </a:r>
              </a:p>
              <a:p>
                <a:r>
                  <a:rPr lang="en-GB" dirty="0"/>
                  <a:t>Households are fixed at maximum of 3 mosquitoes.</a:t>
                </a:r>
              </a:p>
              <a:p>
                <a:r>
                  <a:rPr lang="en-GB" dirty="0"/>
                  <a:t>Transition rates given in the table.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a typeface="Cambria Math" panose="02040503050406030204" pitchFamily="18" charset="0"/>
                  </a:rPr>
                  <a:t>Per capita birth rate found by setting overall birth rate of a wildtype only population equal to the overall death rate at imposed steady state value </a:t>
                </a:r>
                <a:r>
                  <a:rPr lang="en-GB" sz="1200" b="0" i="0">
                    <a:latin typeface="Cambria Math" panose="02040503050406030204" pitchFamily="18" charset="0"/>
                    <a:ea typeface="Cambria Math" panose="02040503050406030204" pitchFamily="18" charset="0"/>
                  </a:rPr>
                  <a:t>𝑚^∗</a:t>
                </a:r>
                <a:r>
                  <a:rPr lang="en-GB" sz="1200" dirty="0">
                    <a:ea typeface="Cambria Math" panose="02040503050406030204" pitchFamily="18" charset="0"/>
                  </a:rPr>
                  <a:t>.</a:t>
                </a:r>
                <a:endParaRPr lang="en-GB" b="1" dirty="0"/>
              </a:p>
              <a:p>
                <a:r>
                  <a:rPr lang="en-GB" dirty="0"/>
                  <a:t>Our state space contains the absorbing state (0,0) and all other possible combinations of 3 mosquitoes.</a:t>
                </a:r>
              </a:p>
              <a:p>
                <a:r>
                  <a:rPr lang="en-GB" dirty="0"/>
                  <a:t>We partition the state space into its communicating classes.</a:t>
                </a:r>
              </a:p>
              <a:p>
                <a:r>
                  <a:rPr lang="en-GB" dirty="0"/>
                  <a:t>Two states are said to communicate with one another if the first state can reach the second with positive probability via a series of state transitions and vice versa. A communicating class contains all the states in the state space that communicate with one another.</a:t>
                </a:r>
              </a:p>
              <a:p>
                <a:r>
                  <a:rPr lang="en-GB" dirty="0"/>
                  <a:t>In the schematic observe there are 3 communicating classes: the wildtype only, Wolbachia only and the mixed states.</a:t>
                </a:r>
              </a:p>
              <a:p>
                <a:r>
                  <a:rPr lang="en-GB" dirty="0"/>
                  <a:t>We assume no movement and that Wolbachia infected females produce only infected offspring.</a:t>
                </a:r>
              </a:p>
              <a:p>
                <a:r>
                  <a:rPr lang="en-GB" dirty="0"/>
                  <a:t>This means that the wildtype and Wolbachia only classes are only accessible via the mixed class and will eventually leave via extinction to (0,0).</a:t>
                </a:r>
              </a:p>
            </p:txBody>
          </p:sp>
        </mc:Fallback>
      </mc:AlternateContent>
      <p:sp>
        <p:nvSpPr>
          <p:cNvPr id="4" name="Slide Number Placeholder 3"/>
          <p:cNvSpPr>
            <a:spLocks noGrp="1"/>
          </p:cNvSpPr>
          <p:nvPr>
            <p:ph type="sldNum" sz="quarter" idx="5"/>
          </p:nvPr>
        </p:nvSpPr>
        <p:spPr/>
        <p:txBody>
          <a:bodyPr/>
          <a:lstStyle/>
          <a:p>
            <a:fld id="{B56F35F1-9B95-4711-81C1-EA494D29FB2D}" type="slidenum">
              <a:rPr lang="en-GB" smtClean="0"/>
              <a:t>8</a:t>
            </a:fld>
            <a:endParaRPr lang="en-GB"/>
          </a:p>
        </p:txBody>
      </p:sp>
    </p:spTree>
    <p:extLst>
      <p:ext uri="{BB962C8B-B14F-4D97-AF65-F5344CB8AC3E}">
        <p14:creationId xmlns:p14="http://schemas.microsoft.com/office/powerpoint/2010/main" val="38044649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a:solidFill>
                  <a:srgbClr val="000000"/>
                </a:solidFill>
                <a:effectLst/>
                <a:latin typeface="Calibri" panose="020F0502020204030204" pitchFamily="34" charset="0"/>
                <a:ea typeface="Times New Roman" panose="02020603050405020304" pitchFamily="18" charset="0"/>
                <a:cs typeface="Aptos" panose="020B0004020202020204" pitchFamily="34" charset="0"/>
              </a:rPr>
              <a:t>In </a:t>
            </a:r>
            <a:r>
              <a:rPr lang="en-GB" sz="1800" dirty="0">
                <a:solidFill>
                  <a:srgbClr val="000000"/>
                </a:solidFill>
                <a:effectLst/>
                <a:latin typeface="Calibri" panose="020F0502020204030204" pitchFamily="34" charset="0"/>
                <a:ea typeface="Times New Roman" panose="02020603050405020304" pitchFamily="18" charset="0"/>
                <a:cs typeface="Aptos" panose="020B0004020202020204" pitchFamily="34" charset="0"/>
              </a:rPr>
              <a:t>the deterministic model, the outcome of introducing Wolbachia infected mosquitoes into the population is strictly determined by whether the initial introduction exceeds the invasion threshold. In the stochastic model, any Wolbachia introduction has a non-zero probability of leading to successful invasion i.e. reducing the wildtype population to zero, or unsuccessful invasion. However, the probability of success does depend on how many infected mosquitoes are introduced. </a:t>
            </a:r>
            <a:endParaRPr lang="en-GB" sz="1800" dirty="0">
              <a:effectLst/>
              <a:latin typeface="Aptos" panose="020B0004020202020204" pitchFamily="34" charset="0"/>
              <a:ea typeface="Aptos" panose="020B0004020202020204" pitchFamily="34" charset="0"/>
              <a:cs typeface="Aptos" panose="020B0004020202020204" pitchFamily="34" charset="0"/>
            </a:endParaRPr>
          </a:p>
          <a:p>
            <a:r>
              <a:rPr lang="en-GB" sz="1800" dirty="0">
                <a:effectLst/>
                <a:latin typeface="Aptos" panose="020B0004020202020204" pitchFamily="34" charset="0"/>
                <a:ea typeface="Aptos" panose="020B0004020202020204" pitchFamily="34" charset="0"/>
                <a:cs typeface="Aptos" panose="020B0004020202020204" pitchFamily="34" charset="0"/>
              </a:rPr>
              <a:t>Here, we consider the QSD, which we will use to untangle the behaviour of the probability distribution of the household being in each possible state over time. The QSD tells us how the probability mass of the household states are characterised after the initial transient stage has passed but before the final stationary distribution has been reached, which we know is (0,0) with probability one.</a:t>
            </a:r>
          </a:p>
          <a:p>
            <a:r>
              <a:rPr lang="en-GB" sz="1800" dirty="0">
                <a:effectLst/>
                <a:latin typeface="Aptos" panose="020B0004020202020204" pitchFamily="34" charset="0"/>
                <a:ea typeface="Aptos" panose="020B0004020202020204" pitchFamily="34" charset="0"/>
                <a:cs typeface="Aptos" panose="020B0004020202020204" pitchFamily="34" charset="0"/>
              </a:rPr>
              <a:t> </a:t>
            </a:r>
          </a:p>
          <a:p>
            <a:r>
              <a:rPr lang="en-GB" sz="1800" dirty="0">
                <a:effectLst/>
                <a:latin typeface="Aptos" panose="020B0004020202020204" pitchFamily="34" charset="0"/>
                <a:ea typeface="Aptos" panose="020B0004020202020204" pitchFamily="34" charset="0"/>
                <a:cs typeface="Aptos" panose="020B0004020202020204" pitchFamily="34" charset="0"/>
              </a:rPr>
              <a:t>In the figures, I plot the probability distribution over time, conditioned on non-extinction, so that the distribution will eventually converge to the QSD. Starting from the zoomed in version in figure (b), we observe the probability mass in the mixed class decays away very quickly. After this, most of the probability mass will be in the wildtype only and Wolbachia only classes, but remember in the figures we are conditioning on non-extinction, so in reality, some probability will also be in (0,0).</a:t>
            </a:r>
          </a:p>
          <a:p>
            <a:r>
              <a:rPr lang="en-GB" sz="1800" dirty="0">
                <a:effectLst/>
                <a:latin typeface="Aptos" panose="020B0004020202020204" pitchFamily="34" charset="0"/>
                <a:ea typeface="Aptos" panose="020B0004020202020204" pitchFamily="34" charset="0"/>
                <a:cs typeface="Aptos" panose="020B0004020202020204" pitchFamily="34" charset="0"/>
              </a:rPr>
              <a:t> </a:t>
            </a:r>
          </a:p>
          <a:p>
            <a:r>
              <a:rPr lang="en-GB" sz="1800" dirty="0">
                <a:effectLst/>
                <a:latin typeface="Aptos" panose="020B0004020202020204" pitchFamily="34" charset="0"/>
                <a:ea typeface="Aptos" panose="020B0004020202020204" pitchFamily="34" charset="0"/>
                <a:cs typeface="Aptos" panose="020B0004020202020204" pitchFamily="34" charset="0"/>
              </a:rPr>
              <a:t>We then enter the stage we are most interested in, where the household will move into either the wildtype or Wolbachia only class and stay there until reaching extinction. Now, under the QSD we are conditioning on non-extinction, and the probability mass hangs around for the longest in the wildtype only states (there is no cost to the birth rate), so the wildtype only class dominates the QSD.</a:t>
            </a:r>
          </a:p>
          <a:p>
            <a:r>
              <a:rPr lang="en-GB" sz="1800" dirty="0">
                <a:effectLst/>
                <a:latin typeface="Aptos" panose="020B0004020202020204" pitchFamily="34" charset="0"/>
                <a:ea typeface="Aptos" panose="020B0004020202020204" pitchFamily="34" charset="0"/>
                <a:cs typeface="Aptos" panose="020B0004020202020204" pitchFamily="34" charset="0"/>
              </a:rPr>
              <a:t> </a:t>
            </a:r>
          </a:p>
          <a:p>
            <a:r>
              <a:rPr lang="en-GB" sz="1800" dirty="0">
                <a:effectLst/>
                <a:latin typeface="Aptos" panose="020B0004020202020204" pitchFamily="34" charset="0"/>
                <a:ea typeface="Aptos" panose="020B0004020202020204" pitchFamily="34" charset="0"/>
                <a:cs typeface="Aptos" panose="020B0004020202020204" pitchFamily="34" charset="0"/>
              </a:rPr>
              <a:t>We note that the dynamics of the probability mass moving through the household states, as depicted in the figures, is governed by the eigenvalues of the transition matrix of the CTMC. All the eigenvalues corresponding to the states except (0,0) are negative, indicating the probability mass in these states decays to 0. The overall minimal magnitude eigenvalue corresponds to the wildtype only class so that the probability mass in this class decays away most slowly. Whereas the smallest magnitude eigenvalue from the mixed class is the largest out of all the classes and therefore holds the fastest rate of decay.</a:t>
            </a:r>
            <a:endParaRPr lang="en-GB" dirty="0"/>
          </a:p>
        </p:txBody>
      </p:sp>
      <p:sp>
        <p:nvSpPr>
          <p:cNvPr id="4" name="Slide Number Placeholder 3"/>
          <p:cNvSpPr>
            <a:spLocks noGrp="1"/>
          </p:cNvSpPr>
          <p:nvPr>
            <p:ph type="sldNum" sz="quarter" idx="5"/>
          </p:nvPr>
        </p:nvSpPr>
        <p:spPr/>
        <p:txBody>
          <a:bodyPr/>
          <a:lstStyle/>
          <a:p>
            <a:fld id="{B56F35F1-9B95-4711-81C1-EA494D29FB2D}" type="slidenum">
              <a:rPr lang="en-GB" smtClean="0"/>
              <a:t>9</a:t>
            </a:fld>
            <a:endParaRPr lang="en-GB"/>
          </a:p>
        </p:txBody>
      </p:sp>
    </p:spTree>
    <p:extLst>
      <p:ext uri="{BB962C8B-B14F-4D97-AF65-F5344CB8AC3E}">
        <p14:creationId xmlns:p14="http://schemas.microsoft.com/office/powerpoint/2010/main" val="4524649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10" name="Freeform 6" title="Page Number Shape">
            <a:extLst>
              <a:ext uri="{FF2B5EF4-FFF2-40B4-BE49-F238E27FC236}">
                <a16:creationId xmlns:a16="http://schemas.microsoft.com/office/drawing/2014/main" id="{DD4C4B28-6B4B-4445-8535-F516D74E4AA9}"/>
              </a:ext>
            </a:extLst>
          </p:cNvPr>
          <p:cNvSpPr/>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cxnSp>
        <p:nvCxnSpPr>
          <p:cNvPr id="12" name="Straight Connector 11" title="Verticle Rule Line">
            <a:extLst>
              <a:ext uri="{FF2B5EF4-FFF2-40B4-BE49-F238E27FC236}">
                <a16:creationId xmlns:a16="http://schemas.microsoft.com/office/drawing/2014/main" id="{0CB1C732-7193-4253-8746-850D090A6B4E}"/>
              </a:ext>
            </a:extLst>
          </p:cNvPr>
          <p:cNvCxnSpPr>
            <a:cxnSpLocks/>
          </p:cNvCxnSpPr>
          <p:nvPr/>
        </p:nvCxnSpPr>
        <p:spPr>
          <a:xfrm>
            <a:off x="758952" y="1280160"/>
            <a:ext cx="0" cy="557784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F03AA199-952B-427F-A5BE-B97D25FD0733}"/>
              </a:ext>
            </a:extLst>
          </p:cNvPr>
          <p:cNvSpPr>
            <a:spLocks noGrp="1"/>
          </p:cNvSpPr>
          <p:nvPr>
            <p:ph type="ctrTitle"/>
          </p:nvPr>
        </p:nvSpPr>
        <p:spPr>
          <a:xfrm>
            <a:off x="1078992" y="1143000"/>
            <a:ext cx="6720840" cy="3730752"/>
          </a:xfrm>
        </p:spPr>
        <p:txBody>
          <a:bodyPr anchor="t">
            <a:normAutofit/>
          </a:bodyPr>
          <a:lstStyle>
            <a:lvl1pPr algn="l">
              <a:defRPr sz="7200" baseline="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6A1AA393-A876-475F-A05B-1CCAB6C1F089}"/>
              </a:ext>
            </a:extLst>
          </p:cNvPr>
          <p:cNvSpPr>
            <a:spLocks noGrp="1"/>
          </p:cNvSpPr>
          <p:nvPr>
            <p:ph type="subTitle" idx="1"/>
          </p:nvPr>
        </p:nvSpPr>
        <p:spPr>
          <a:xfrm>
            <a:off x="1078992" y="5010912"/>
            <a:ext cx="6720840" cy="704088"/>
          </a:xfrm>
        </p:spPr>
        <p:txBody>
          <a:bodyPr>
            <a:normAutofit/>
          </a:bodyPr>
          <a:lstStyle>
            <a:lvl1pPr marL="0" indent="0" algn="l">
              <a:lnSpc>
                <a:spcPct val="100000"/>
              </a:lnSpc>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B3395621-D631-4F31-AEEF-C8574E507372}"/>
              </a:ext>
            </a:extLst>
          </p:cNvPr>
          <p:cNvSpPr>
            <a:spLocks noGrp="1"/>
          </p:cNvSpPr>
          <p:nvPr>
            <p:ph type="dt" sz="half" idx="10"/>
          </p:nvPr>
        </p:nvSpPr>
        <p:spPr>
          <a:xfrm>
            <a:off x="8286356" y="6007608"/>
            <a:ext cx="3143643" cy="365125"/>
          </a:xfrm>
        </p:spPr>
        <p:txBody>
          <a:bodyPr/>
          <a:lstStyle/>
          <a:p>
            <a:fld id="{53BEF823-48A5-43FC-BE03-E79964288B41}" type="datetimeFigureOut">
              <a:rPr lang="en-US" smtClean="0"/>
              <a:t>12/6/2024</a:t>
            </a:fld>
            <a:endParaRPr lang="en-US" dirty="0"/>
          </a:p>
        </p:txBody>
      </p:sp>
      <p:sp>
        <p:nvSpPr>
          <p:cNvPr id="5" name="Footer Placeholder 4">
            <a:extLst>
              <a:ext uri="{FF2B5EF4-FFF2-40B4-BE49-F238E27FC236}">
                <a16:creationId xmlns:a16="http://schemas.microsoft.com/office/drawing/2014/main" id="{305EE125-77AD-4E23-AFB7-C5CFDEACACF1}"/>
              </a:ext>
            </a:extLst>
          </p:cNvPr>
          <p:cNvSpPr>
            <a:spLocks noGrp="1"/>
          </p:cNvSpPr>
          <p:nvPr>
            <p:ph type="ftr" sz="quarter" idx="11"/>
          </p:nvPr>
        </p:nvSpPr>
        <p:spPr>
          <a:xfrm>
            <a:off x="1078991" y="6007608"/>
            <a:ext cx="6720837" cy="365125"/>
          </a:xfrm>
        </p:spPr>
        <p:txBody>
          <a:bodyPr/>
          <a:lstStyle/>
          <a:p>
            <a:endParaRPr lang="en-US" dirty="0"/>
          </a:p>
        </p:txBody>
      </p:sp>
      <p:sp>
        <p:nvSpPr>
          <p:cNvPr id="6" name="Slide Number Placeholder 5">
            <a:extLst>
              <a:ext uri="{FF2B5EF4-FFF2-40B4-BE49-F238E27FC236}">
                <a16:creationId xmlns:a16="http://schemas.microsoft.com/office/drawing/2014/main" id="{DC569682-B530-4F52-87B9-39464A0930B3}"/>
              </a:ext>
            </a:extLst>
          </p:cNvPr>
          <p:cNvSpPr>
            <a:spLocks noGrp="1"/>
          </p:cNvSpPr>
          <p:nvPr>
            <p:ph type="sldNum" sz="quarter" idx="12"/>
          </p:nvPr>
        </p:nvSpPr>
        <p:spPr/>
        <p:txBody>
          <a:bodyPr/>
          <a:lstStyle>
            <a:lvl1pPr algn="ctr">
              <a:defRPr/>
            </a:lvl1p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2197301827"/>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12/6/2024</a:t>
            </a:fld>
            <a:endParaRPr lang="en-US"/>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24713444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32B432-ACDA-4023-A761-2BAB76577B62}" type="datetime1">
              <a:rPr lang="en-US" smtClean="0"/>
              <a:t>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280400289"/>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8" name="Freeform 6" title="Page Number Shape">
            <a:extLst>
              <a:ext uri="{FF2B5EF4-FFF2-40B4-BE49-F238E27FC236}">
                <a16:creationId xmlns:a16="http://schemas.microsoft.com/office/drawing/2014/main" id="{72411438-92A5-42B0-9C54-EA4FB32ACB5E}"/>
              </a:ext>
            </a:extLst>
          </p:cNvPr>
          <p:cNvSpPr/>
          <p:nvPr/>
        </p:nvSpPr>
        <p:spPr bwMode="auto">
          <a:xfrm>
            <a:off x="11784011" y="5778801"/>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
        <p:nvSpPr>
          <p:cNvPr id="2" name="Title Placeholder 1">
            <a:extLst>
              <a:ext uri="{FF2B5EF4-FFF2-40B4-BE49-F238E27FC236}">
                <a16:creationId xmlns:a16="http://schemas.microsoft.com/office/drawing/2014/main" id="{0D56E4D8-47B6-4DEC-BD29-B3B6ED4CC739}"/>
              </a:ext>
            </a:extLst>
          </p:cNvPr>
          <p:cNvSpPr>
            <a:spLocks noGrp="1"/>
          </p:cNvSpPr>
          <p:nvPr>
            <p:ph type="title"/>
          </p:nvPr>
        </p:nvSpPr>
        <p:spPr>
          <a:xfrm>
            <a:off x="758952" y="758952"/>
            <a:ext cx="3831336" cy="475488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F0F5D4C-4873-4052-A294-99CCB9421C4A}"/>
              </a:ext>
            </a:extLst>
          </p:cNvPr>
          <p:cNvSpPr>
            <a:spLocks noGrp="1"/>
          </p:cNvSpPr>
          <p:nvPr>
            <p:ph type="body" idx="1"/>
          </p:nvPr>
        </p:nvSpPr>
        <p:spPr>
          <a:xfrm>
            <a:off x="5184648" y="758952"/>
            <a:ext cx="6245352" cy="475488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41D62B3-3490-46B4-A10E-33FCE4A1FBB5}"/>
              </a:ext>
            </a:extLst>
          </p:cNvPr>
          <p:cNvSpPr>
            <a:spLocks noGrp="1"/>
          </p:cNvSpPr>
          <p:nvPr>
            <p:ph type="dt" sz="half" idx="2"/>
          </p:nvPr>
        </p:nvSpPr>
        <p:spPr>
          <a:xfrm>
            <a:off x="7616952" y="6007608"/>
            <a:ext cx="3813048" cy="365125"/>
          </a:xfrm>
          <a:prstGeom prst="rect">
            <a:avLst/>
          </a:prstGeom>
        </p:spPr>
        <p:txBody>
          <a:bodyPr vert="horz" lIns="91440" tIns="45720" rIns="91440" bIns="45720" rtlCol="0" anchor="ctr"/>
          <a:lstStyle>
            <a:lvl1pPr algn="r">
              <a:defRPr sz="1000" spc="50" baseline="0">
                <a:solidFill>
                  <a:schemeClr val="tx1">
                    <a:lumMod val="85000"/>
                    <a:lumOff val="15000"/>
                  </a:schemeClr>
                </a:solidFill>
              </a:defRPr>
            </a:lvl1pPr>
          </a:lstStyle>
          <a:p>
            <a:pPr algn="r"/>
            <a:fld id="{53BEF823-48A5-43FC-BE03-E79964288B41}" type="datetimeFigureOut">
              <a:rPr lang="en-US" smtClean="0"/>
              <a:pPr algn="r"/>
              <a:t>12/6/2024</a:t>
            </a:fld>
            <a:endParaRPr lang="en-US" dirty="0"/>
          </a:p>
        </p:txBody>
      </p:sp>
      <p:sp>
        <p:nvSpPr>
          <p:cNvPr id="5" name="Footer Placeholder 4">
            <a:extLst>
              <a:ext uri="{FF2B5EF4-FFF2-40B4-BE49-F238E27FC236}">
                <a16:creationId xmlns:a16="http://schemas.microsoft.com/office/drawing/2014/main" id="{97424CB1-7D5F-4F52-9F99-7068F5819E8C}"/>
              </a:ext>
            </a:extLst>
          </p:cNvPr>
          <p:cNvSpPr>
            <a:spLocks noGrp="1"/>
          </p:cNvSpPr>
          <p:nvPr>
            <p:ph type="ftr" sz="quarter" idx="3"/>
          </p:nvPr>
        </p:nvSpPr>
        <p:spPr>
          <a:xfrm>
            <a:off x="758952" y="6007608"/>
            <a:ext cx="3831336" cy="365125"/>
          </a:xfrm>
          <a:prstGeom prst="rect">
            <a:avLst/>
          </a:prstGeom>
        </p:spPr>
        <p:txBody>
          <a:bodyPr vert="horz" lIns="91440" tIns="45720" rIns="91440" bIns="45720" rtlCol="0" anchor="ctr"/>
          <a:lstStyle>
            <a:lvl1pPr algn="l">
              <a:defRPr sz="1000" spc="50" baseline="0">
                <a:solidFill>
                  <a:schemeClr val="tx1">
                    <a:lumMod val="85000"/>
                    <a:lumOff val="15000"/>
                  </a:schemeClr>
                </a:solidFill>
              </a:defRPr>
            </a:lvl1pPr>
          </a:lstStyle>
          <a:p>
            <a:pPr algn="l"/>
            <a:endParaRPr lang="en-US" dirty="0"/>
          </a:p>
        </p:txBody>
      </p:sp>
      <p:sp>
        <p:nvSpPr>
          <p:cNvPr id="6" name="Slide Number Placeholder 5">
            <a:extLst>
              <a:ext uri="{FF2B5EF4-FFF2-40B4-BE49-F238E27FC236}">
                <a16:creationId xmlns:a16="http://schemas.microsoft.com/office/drawing/2014/main" id="{1A1F9CC9-1431-4569-B2F1-D04814955381}"/>
              </a:ext>
            </a:extLst>
          </p:cNvPr>
          <p:cNvSpPr>
            <a:spLocks noGrp="1"/>
          </p:cNvSpPr>
          <p:nvPr>
            <p:ph type="sldNum" sz="quarter" idx="4"/>
          </p:nvPr>
        </p:nvSpPr>
        <p:spPr>
          <a:xfrm>
            <a:off x="11786616" y="6007608"/>
            <a:ext cx="411480" cy="365125"/>
          </a:xfrm>
          <a:prstGeom prst="rect">
            <a:avLst/>
          </a:prstGeom>
        </p:spPr>
        <p:txBody>
          <a:bodyPr vert="horz" lIns="45720" tIns="45720" rIns="45720" bIns="45720" rtlCol="0" anchor="ctr"/>
          <a:lstStyle>
            <a:lvl1pPr algn="r">
              <a:defRPr sz="900" b="1">
                <a:solidFill>
                  <a:schemeClr val="bg1"/>
                </a:solidFill>
              </a:defRPr>
            </a:lvl1p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1095448882"/>
      </p:ext>
    </p:extLst>
  </p:cSld>
  <p:clrMap bg1="lt1" tx1="dk1" bg2="lt2" tx2="dk2" accent1="accent1" accent2="accent2" accent3="accent3" accent4="accent4" accent5="accent5" accent6="accent6" hlink="hlink" folHlink="folHlink"/>
  <p:sldLayoutIdLst>
    <p:sldLayoutId id="2147483746" r:id="rId1"/>
  </p:sldLayoutIdLst>
  <p:txStyles>
    <p:titleStyle>
      <a:lvl1pPr algn="l" defTabSz="914400" rtl="0" eaLnBrk="1" latinLnBrk="0" hangingPunct="1">
        <a:lnSpc>
          <a:spcPct val="90000"/>
        </a:lnSpc>
        <a:spcBef>
          <a:spcPct val="0"/>
        </a:spcBef>
        <a:buNone/>
        <a:defRPr sz="6000" i="1" kern="1200" spc="100" baseline="0">
          <a:solidFill>
            <a:schemeClr val="tx1">
              <a:lumMod val="85000"/>
              <a:lumOff val="15000"/>
            </a:schemeClr>
          </a:solidFill>
          <a:latin typeface="+mj-lt"/>
          <a:ea typeface="+mj-ea"/>
          <a:cs typeface="+mj-cs"/>
        </a:defRPr>
      </a:lvl1pPr>
    </p:titleStyle>
    <p:bodyStyle>
      <a:lvl1pPr marL="182880" indent="-182880" algn="l" defTabSz="914400" rtl="0" eaLnBrk="1" latinLnBrk="0" hangingPunct="1">
        <a:lnSpc>
          <a:spcPct val="110000"/>
        </a:lnSpc>
        <a:spcBef>
          <a:spcPts val="400"/>
        </a:spcBef>
        <a:spcAft>
          <a:spcPts val="400"/>
        </a:spcAft>
        <a:buClrTx/>
        <a:buFont typeface="Arial" panose="020B0604020202020204" pitchFamily="34" charset="0"/>
        <a:buChar char="•"/>
        <a:defRPr sz="2000" kern="1200">
          <a:solidFill>
            <a:schemeClr val="tx1">
              <a:lumMod val="85000"/>
              <a:lumOff val="15000"/>
            </a:schemeClr>
          </a:solidFill>
          <a:latin typeface="+mn-lt"/>
          <a:ea typeface="+mn-ea"/>
          <a:cs typeface="+mn-cs"/>
        </a:defRPr>
      </a:lvl1pPr>
      <a:lvl2pPr marL="182880" indent="0" algn="l" defTabSz="914400" rtl="0" eaLnBrk="1" latinLnBrk="0" hangingPunct="1">
        <a:lnSpc>
          <a:spcPct val="110000"/>
        </a:lnSpc>
        <a:spcBef>
          <a:spcPts val="400"/>
        </a:spcBef>
        <a:spcAft>
          <a:spcPts val="400"/>
        </a:spcAft>
        <a:buClrTx/>
        <a:buFont typeface="Arial" panose="020B0604020202020204" pitchFamily="34" charset="0"/>
        <a:buNone/>
        <a:defRPr sz="1800" i="1" kern="1200">
          <a:solidFill>
            <a:schemeClr val="tx1">
              <a:lumMod val="85000"/>
              <a:lumOff val="15000"/>
            </a:schemeClr>
          </a:solidFill>
          <a:latin typeface="+mn-lt"/>
          <a:ea typeface="+mn-ea"/>
          <a:cs typeface="+mn-cs"/>
        </a:defRPr>
      </a:lvl2pPr>
      <a:lvl3pPr marL="182880" indent="-182880" algn="l" defTabSz="914400" rtl="0" eaLnBrk="1" latinLnBrk="0" hangingPunct="1">
        <a:lnSpc>
          <a:spcPct val="110000"/>
        </a:lnSpc>
        <a:spcBef>
          <a:spcPts val="400"/>
        </a:spcBef>
        <a:spcAft>
          <a:spcPts val="400"/>
        </a:spcAft>
        <a:buClrTx/>
        <a:buFont typeface="Arial" panose="020B0604020202020204" pitchFamily="34" charset="0"/>
        <a:buChar char="•"/>
        <a:defRPr sz="1600" kern="1200">
          <a:solidFill>
            <a:schemeClr val="tx1">
              <a:lumMod val="85000"/>
              <a:lumOff val="15000"/>
            </a:schemeClr>
          </a:solidFill>
          <a:latin typeface="+mn-lt"/>
          <a:ea typeface="+mn-ea"/>
          <a:cs typeface="+mn-cs"/>
        </a:defRPr>
      </a:lvl3pPr>
      <a:lvl4pPr marL="182880" indent="0" algn="l" defTabSz="914400" rtl="0" eaLnBrk="1" latinLnBrk="0" hangingPunct="1">
        <a:lnSpc>
          <a:spcPct val="110000"/>
        </a:lnSpc>
        <a:spcBef>
          <a:spcPts val="400"/>
        </a:spcBef>
        <a:spcAft>
          <a:spcPts val="400"/>
        </a:spcAft>
        <a:buClrTx/>
        <a:buFont typeface="Arial" panose="020B0604020202020204" pitchFamily="34" charset="0"/>
        <a:buNone/>
        <a:defRPr sz="1400" i="1" kern="1200">
          <a:solidFill>
            <a:schemeClr val="tx1">
              <a:lumMod val="85000"/>
              <a:lumOff val="15000"/>
            </a:schemeClr>
          </a:solidFill>
          <a:latin typeface="+mn-lt"/>
          <a:ea typeface="+mn-ea"/>
          <a:cs typeface="+mn-cs"/>
        </a:defRPr>
      </a:lvl4pPr>
      <a:lvl5pPr marL="182880" indent="-182880" algn="l" defTabSz="914400" rtl="0" eaLnBrk="1" latinLnBrk="0" hangingPunct="1">
        <a:lnSpc>
          <a:spcPct val="110000"/>
        </a:lnSpc>
        <a:spcBef>
          <a:spcPts val="400"/>
        </a:spcBef>
        <a:spcAft>
          <a:spcPts val="400"/>
        </a:spcAft>
        <a:buClrTx/>
        <a:buFont typeface="Arial" panose="020B0604020202020204" pitchFamily="34" charset="0"/>
        <a:buChar char="•"/>
        <a:defRPr sz="14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F6FA2B21-3FCD-4721-B95C-427943F61125}" type="datetime1">
              <a:rPr lang="en-US" smtClean="0"/>
              <a:t>12/6/2024</a:t>
            </a:fld>
            <a:endParaRPr lang="en-US"/>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endParaRPr lang="en-US"/>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3113215699"/>
      </p:ext>
    </p:extLst>
  </p:cSld>
  <p:clrMap bg1="lt1" tx1="dk1" bg2="lt2" tx2="dk2" accent1="accent1" accent2="accent2" accent3="accent3" accent4="accent4" accent5="accent5" accent6="accent6" hlink="hlink" folHlink="folHlink"/>
  <p:sldLayoutIdLst>
    <p:sldLayoutId id="2147483661" r:id="rId1"/>
    <p:sldLayoutId id="2147483662" r:id="rId2"/>
  </p:sldLayoutIdLst>
  <p:hf sldNum="0" hdr="0" ftr="0" dt="0"/>
  <p:txStyles>
    <p:title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tiff"/></Relationships>
</file>

<file path=ppt/slides/_rels/slide1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40.png"/></Relationships>
</file>

<file path=ppt/slides/_rels/slide1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1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46.png"/></Relationships>
</file>

<file path=ppt/slides/_rels/slide1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48.png"/><Relationship Id="rId7" Type="http://schemas.openxmlformats.org/officeDocument/2006/relationships/image" Target="../media/image50.sv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49.png"/><Relationship Id="rId5" Type="http://schemas.openxmlformats.org/officeDocument/2006/relationships/image" Target="../media/image48.svg"/><Relationship Id="rId4" Type="http://schemas.openxmlformats.org/officeDocument/2006/relationships/image" Target="../media/image47.png"/><Relationship Id="rId9" Type="http://schemas.openxmlformats.org/officeDocument/2006/relationships/image" Target="../media/image20.svg"/></Relationships>
</file>

<file path=ppt/slides/_rels/slide1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52.png"/><Relationship Id="rId4" Type="http://schemas.openxmlformats.org/officeDocument/2006/relationships/image" Target="../media/image51.png"/></Relationships>
</file>

<file path=ppt/slides/_rels/slide15.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54.png"/><Relationship Id="rId7" Type="http://schemas.openxmlformats.org/officeDocument/2006/relationships/image" Target="../media/image56.jpe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image" Target="../media/image55.svg"/><Relationship Id="rId9" Type="http://schemas.openxmlformats.org/officeDocument/2006/relationships/image" Target="../media/image57.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6.jpeg"/><Relationship Id="rId7" Type="http://schemas.openxmlformats.org/officeDocument/2006/relationships/image" Target="../media/image10.jpeg"/><Relationship Id="rId12" Type="http://schemas.openxmlformats.org/officeDocument/2006/relationships/image" Target="../media/image15.png"/><Relationship Id="rId17" Type="http://schemas.openxmlformats.org/officeDocument/2006/relationships/image" Target="../media/image20.svg"/><Relationship Id="rId2" Type="http://schemas.openxmlformats.org/officeDocument/2006/relationships/notesSlide" Target="../notesSlides/notesSlide2.xml"/><Relationship Id="rId16" Type="http://schemas.openxmlformats.org/officeDocument/2006/relationships/image" Target="../media/image19.png"/><Relationship Id="rId1" Type="http://schemas.openxmlformats.org/officeDocument/2006/relationships/slideLayout" Target="../slideLayouts/slideLayout3.xml"/><Relationship Id="rId6" Type="http://schemas.openxmlformats.org/officeDocument/2006/relationships/image" Target="../media/image9.svg"/><Relationship Id="rId11" Type="http://schemas.openxmlformats.org/officeDocument/2006/relationships/image" Target="../media/image14.svg"/><Relationship Id="rId5" Type="http://schemas.openxmlformats.org/officeDocument/2006/relationships/image" Target="../media/image8.png"/><Relationship Id="rId15" Type="http://schemas.openxmlformats.org/officeDocument/2006/relationships/image" Target="../media/image18.png"/><Relationship Id="rId10" Type="http://schemas.openxmlformats.org/officeDocument/2006/relationships/image" Target="../media/image13.png"/><Relationship Id="rId4" Type="http://schemas.openxmlformats.org/officeDocument/2006/relationships/image" Target="../media/image7.jpeg"/><Relationship Id="rId9" Type="http://schemas.openxmlformats.org/officeDocument/2006/relationships/image" Target="../media/image12.svg"/><Relationship Id="rId14" Type="http://schemas.openxmlformats.org/officeDocument/2006/relationships/image" Target="../media/image1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24.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s>
</file>

<file path=ppt/slides/_rels/slide5.xml.rels><?xml version="1.0" encoding="UTF-8" standalone="yes"?>
<Relationships xmlns="http://schemas.openxmlformats.org/package/2006/relationships"><Relationship Id="rId3" Type="http://schemas.openxmlformats.org/officeDocument/2006/relationships/image" Target="../media/image260.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31.png"/><Relationship Id="rId4" Type="http://schemas.openxmlformats.org/officeDocument/2006/relationships/image" Target="../media/image3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10.png"/><Relationship Id="rId7"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34.png"/><Relationship Id="rId5" Type="http://schemas.openxmlformats.org/officeDocument/2006/relationships/image" Target="../media/image33.png"/></Relationships>
</file>

<file path=ppt/slides/_rels/slide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15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2064" name="Rectangle 2063">
            <a:extLst>
              <a:ext uri="{FF2B5EF4-FFF2-40B4-BE49-F238E27FC236}">
                <a16:creationId xmlns:a16="http://schemas.microsoft.com/office/drawing/2014/main" id="{55B419A7-F817-4767-8CCB-FB0E189C4A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6" name="Freeform 6">
            <a:extLst>
              <a:ext uri="{FF2B5EF4-FFF2-40B4-BE49-F238E27FC236}">
                <a16:creationId xmlns:a16="http://schemas.microsoft.com/office/drawing/2014/main" id="{ADA271CD-3011-4A05-B4A3-80F1794684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8152"/>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
        <p:nvSpPr>
          <p:cNvPr id="6" name="TextBox 5">
            <a:extLst>
              <a:ext uri="{FF2B5EF4-FFF2-40B4-BE49-F238E27FC236}">
                <a16:creationId xmlns:a16="http://schemas.microsoft.com/office/drawing/2014/main" id="{E1145812-F887-E7E0-70FF-8F7F5D8EBB73}"/>
              </a:ext>
            </a:extLst>
          </p:cNvPr>
          <p:cNvSpPr txBox="1"/>
          <p:nvPr/>
        </p:nvSpPr>
        <p:spPr>
          <a:xfrm>
            <a:off x="3987939" y="6466885"/>
            <a:ext cx="6095999" cy="261610"/>
          </a:xfrm>
          <a:prstGeom prst="rect">
            <a:avLst/>
          </a:prstGeom>
          <a:noFill/>
        </p:spPr>
        <p:txBody>
          <a:bodyPr wrap="square" rtlCol="0">
            <a:spAutoFit/>
          </a:bodyPr>
          <a:lstStyle/>
          <a:p>
            <a:r>
              <a:rPr lang="en-GB" sz="1100" dirty="0"/>
              <a:t>Source: https://www.kayak.co.uk/Cairns.23637.guide</a:t>
            </a:r>
          </a:p>
        </p:txBody>
      </p:sp>
      <p:pic>
        <p:nvPicPr>
          <p:cNvPr id="2056" name="Picture 8">
            <a:extLst>
              <a:ext uri="{FF2B5EF4-FFF2-40B4-BE49-F238E27FC236}">
                <a16:creationId xmlns:a16="http://schemas.microsoft.com/office/drawing/2014/main" id="{015ADE0A-0EE3-1FC1-E5C9-EB63B5E9AD1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5625"/>
          <a:stretch/>
        </p:blipFill>
        <p:spPr bwMode="auto">
          <a:xfrm>
            <a:off x="-23841" y="-10912"/>
            <a:ext cx="12214945"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04255FEF-3FBF-49C8-5C25-2997B11025C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64506" y="212932"/>
            <a:ext cx="2373865" cy="594360"/>
          </a:xfrm>
          <a:prstGeom prst="rect">
            <a:avLst/>
          </a:prstGeom>
        </p:spPr>
      </p:pic>
      <p:pic>
        <p:nvPicPr>
          <p:cNvPr id="7" name="Picture 6">
            <a:extLst>
              <a:ext uri="{FF2B5EF4-FFF2-40B4-BE49-F238E27FC236}">
                <a16:creationId xmlns:a16="http://schemas.microsoft.com/office/drawing/2014/main" id="{8E808399-B7A4-188D-7B66-D369FA4F86D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01029" y="177613"/>
            <a:ext cx="1624708" cy="664997"/>
          </a:xfrm>
          <a:prstGeom prst="rect">
            <a:avLst/>
          </a:prstGeom>
        </p:spPr>
      </p:pic>
      <p:pic>
        <p:nvPicPr>
          <p:cNvPr id="8" name="Picture 7">
            <a:extLst>
              <a:ext uri="{FF2B5EF4-FFF2-40B4-BE49-F238E27FC236}">
                <a16:creationId xmlns:a16="http://schemas.microsoft.com/office/drawing/2014/main" id="{91FB6FFC-B048-BFBD-937B-D444241B983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28896" y="115955"/>
            <a:ext cx="2559944" cy="788316"/>
          </a:xfrm>
          <a:prstGeom prst="rect">
            <a:avLst/>
          </a:prstGeom>
        </p:spPr>
      </p:pic>
      <p:sp useBgFill="1">
        <p:nvSpPr>
          <p:cNvPr id="5" name="Rectangle 4">
            <a:extLst>
              <a:ext uri="{FF2B5EF4-FFF2-40B4-BE49-F238E27FC236}">
                <a16:creationId xmlns:a16="http://schemas.microsoft.com/office/drawing/2014/main" id="{A083B8AB-0863-252A-5148-EB64EFA27134}"/>
              </a:ext>
            </a:extLst>
          </p:cNvPr>
          <p:cNvSpPr/>
          <p:nvPr/>
        </p:nvSpPr>
        <p:spPr>
          <a:xfrm>
            <a:off x="3161130" y="1809453"/>
            <a:ext cx="5869737" cy="2286000"/>
          </a:xfrm>
          <a:prstGeom prst="rect">
            <a:avLst/>
          </a:prstGeom>
          <a:ln>
            <a:noFill/>
          </a:ln>
          <a:effectLst>
            <a:glow rad="228600">
              <a:schemeClr val="accent1">
                <a:satMod val="175000"/>
                <a:alpha val="40000"/>
              </a:schemeClr>
            </a:glow>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05B3E529-945E-A1E1-47FF-D1EC202FFE14}"/>
              </a:ext>
            </a:extLst>
          </p:cNvPr>
          <p:cNvSpPr>
            <a:spLocks noGrp="1"/>
          </p:cNvSpPr>
          <p:nvPr>
            <p:ph type="ctrTitle"/>
          </p:nvPr>
        </p:nvSpPr>
        <p:spPr>
          <a:xfrm>
            <a:off x="3327004" y="2046205"/>
            <a:ext cx="5537988" cy="1812496"/>
          </a:xfrm>
        </p:spPr>
        <p:txBody>
          <a:bodyPr anchor="b">
            <a:noAutofit/>
          </a:bodyPr>
          <a:lstStyle/>
          <a:p>
            <a:pPr algn="ctr"/>
            <a:r>
              <a:rPr lang="en-GB" sz="4000" dirty="0">
                <a:solidFill>
                  <a:srgbClr val="002060"/>
                </a:solidFill>
              </a:rPr>
              <a:t>A household model for the introduction of Wolbachia to control dengue</a:t>
            </a:r>
          </a:p>
        </p:txBody>
      </p:sp>
      <p:sp>
        <p:nvSpPr>
          <p:cNvPr id="10" name="Rectangle 9">
            <a:extLst>
              <a:ext uri="{FF2B5EF4-FFF2-40B4-BE49-F238E27FC236}">
                <a16:creationId xmlns:a16="http://schemas.microsoft.com/office/drawing/2014/main" id="{087891F1-A291-5D65-4B7F-81C7482D066D}"/>
              </a:ext>
            </a:extLst>
          </p:cNvPr>
          <p:cNvSpPr/>
          <p:nvPr/>
        </p:nvSpPr>
        <p:spPr>
          <a:xfrm>
            <a:off x="4129359" y="4685296"/>
            <a:ext cx="3933281" cy="1280041"/>
          </a:xfrm>
          <a:prstGeom prst="rect">
            <a:avLst/>
          </a:prstGeom>
          <a:solidFill>
            <a:srgbClr val="D3C5C4"/>
          </a:solidFill>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ubtitle 2">
            <a:extLst>
              <a:ext uri="{FF2B5EF4-FFF2-40B4-BE49-F238E27FC236}">
                <a16:creationId xmlns:a16="http://schemas.microsoft.com/office/drawing/2014/main" id="{FE83D7B8-C329-A2DF-D763-9F829F1705F0}"/>
              </a:ext>
            </a:extLst>
          </p:cNvPr>
          <p:cNvSpPr>
            <a:spLocks noGrp="1"/>
          </p:cNvSpPr>
          <p:nvPr>
            <p:ph type="subTitle" idx="1"/>
          </p:nvPr>
        </p:nvSpPr>
        <p:spPr>
          <a:xfrm>
            <a:off x="4231760" y="4924702"/>
            <a:ext cx="3728478" cy="1126364"/>
          </a:xfrm>
        </p:spPr>
        <p:txBody>
          <a:bodyPr anchor="t">
            <a:normAutofit fontScale="92500"/>
          </a:bodyPr>
          <a:lstStyle/>
          <a:p>
            <a:pPr algn="ctr"/>
            <a:r>
              <a:rPr lang="en-GB" dirty="0">
                <a:solidFill>
                  <a:srgbClr val="002060"/>
                </a:solidFill>
              </a:rPr>
              <a:t>Abby Barlow, PhD candidate</a:t>
            </a:r>
          </a:p>
          <a:p>
            <a:pPr algn="ctr"/>
            <a:r>
              <a:rPr lang="en-GB" dirty="0">
                <a:solidFill>
                  <a:srgbClr val="002060"/>
                </a:solidFill>
              </a:rPr>
              <a:t>Supervisor: Ben Adams</a:t>
            </a:r>
          </a:p>
          <a:p>
            <a:pPr algn="ctr"/>
            <a:endParaRPr lang="en-GB" dirty="0">
              <a:solidFill>
                <a:srgbClr val="002060"/>
              </a:solidFill>
            </a:endParaRPr>
          </a:p>
        </p:txBody>
      </p:sp>
      <p:sp>
        <p:nvSpPr>
          <p:cNvPr id="13" name="TextBox 12">
            <a:extLst>
              <a:ext uri="{FF2B5EF4-FFF2-40B4-BE49-F238E27FC236}">
                <a16:creationId xmlns:a16="http://schemas.microsoft.com/office/drawing/2014/main" id="{AAE0FB56-D67F-79AB-B2B2-2F8D9C57DEFB}"/>
              </a:ext>
            </a:extLst>
          </p:cNvPr>
          <p:cNvSpPr txBox="1"/>
          <p:nvPr/>
        </p:nvSpPr>
        <p:spPr>
          <a:xfrm>
            <a:off x="896" y="6585478"/>
            <a:ext cx="12087944" cy="261610"/>
          </a:xfrm>
          <a:prstGeom prst="rect">
            <a:avLst/>
          </a:prstGeom>
          <a:noFill/>
        </p:spPr>
        <p:txBody>
          <a:bodyPr wrap="square" rtlCol="0">
            <a:spAutoFit/>
          </a:bodyPr>
          <a:lstStyle/>
          <a:p>
            <a:r>
              <a:rPr lang="en-GB" sz="1100" dirty="0"/>
              <a:t>Source: https://www.scientificamerican.com/article/researchers-to-release-genetically-engineered-mosquitoes-in-africa-for-first-time/</a:t>
            </a:r>
          </a:p>
        </p:txBody>
      </p:sp>
    </p:spTree>
    <p:extLst>
      <p:ext uri="{BB962C8B-B14F-4D97-AF65-F5344CB8AC3E}">
        <p14:creationId xmlns:p14="http://schemas.microsoft.com/office/powerpoint/2010/main" val="2696839390"/>
      </p:ext>
    </p:extLst>
  </p:cSld>
  <p:clrMapOvr>
    <a:masterClrMapping/>
  </p:clrMapOvr>
  <mc:AlternateContent xmlns:mc="http://schemas.openxmlformats.org/markup-compatibility/2006" xmlns:p14="http://schemas.microsoft.com/office/powerpoint/2010/main">
    <mc:Choice Requires="p14">
      <p:transition spd="slow" p14:dur="2000" advTm="10598"/>
    </mc:Choice>
    <mc:Fallback xmlns="">
      <p:transition spd="slow" advTm="10598"/>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C0DB8606-ACCE-C52D-AA3F-9D33265B93DF}"/>
              </a:ext>
            </a:extLst>
          </p:cNvPr>
          <p:cNvSpPr/>
          <p:nvPr/>
        </p:nvSpPr>
        <p:spPr>
          <a:xfrm>
            <a:off x="6157578" y="1019174"/>
            <a:ext cx="5272420" cy="704851"/>
          </a:xfrm>
          <a:prstGeom prst="roundRect">
            <a:avLst/>
          </a:prstGeom>
          <a:solidFill>
            <a:srgbClr val="A9C0CE"/>
          </a:solidFill>
          <a:ln>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03F8EF2-E63C-71DD-0AA8-BD4FCC6F0001}"/>
              </a:ext>
            </a:extLst>
          </p:cNvPr>
          <p:cNvSpPr>
            <a:spLocks noGrp="1"/>
          </p:cNvSpPr>
          <p:nvPr>
            <p:ph type="title"/>
          </p:nvPr>
        </p:nvSpPr>
        <p:spPr>
          <a:xfrm>
            <a:off x="762002" y="626431"/>
            <a:ext cx="4876800" cy="1371600"/>
          </a:xfrm>
        </p:spPr>
        <p:txBody>
          <a:bodyPr/>
          <a:lstStyle/>
          <a:p>
            <a:r>
              <a:rPr lang="en-GB" dirty="0"/>
              <a:t>Wolbachia invasion</a:t>
            </a:r>
          </a:p>
        </p:txBody>
      </p:sp>
      <p:sp>
        <p:nvSpPr>
          <p:cNvPr id="21" name="TextBox 20">
            <a:extLst>
              <a:ext uri="{FF2B5EF4-FFF2-40B4-BE49-F238E27FC236}">
                <a16:creationId xmlns:a16="http://schemas.microsoft.com/office/drawing/2014/main" id="{CEDACEDE-F022-B6F0-9914-A71B4D3E25BB}"/>
              </a:ext>
            </a:extLst>
          </p:cNvPr>
          <p:cNvSpPr txBox="1"/>
          <p:nvPr/>
        </p:nvSpPr>
        <p:spPr>
          <a:xfrm>
            <a:off x="384687" y="6034427"/>
            <a:ext cx="11713028" cy="430887"/>
          </a:xfrm>
          <a:prstGeom prst="rect">
            <a:avLst/>
          </a:prstGeom>
          <a:noFill/>
        </p:spPr>
        <p:txBody>
          <a:bodyPr wrap="square">
            <a:spAutoFit/>
          </a:bodyPr>
          <a:lstStyle/>
          <a:p>
            <a:r>
              <a:rPr lang="en-GB" sz="1100" b="0" i="0" dirty="0">
                <a:effectLst/>
              </a:rPr>
              <a:t>G ́</a:t>
            </a:r>
            <a:r>
              <a:rPr lang="en-GB" sz="1100" b="0" i="0" dirty="0" err="1">
                <a:effectLst/>
              </a:rPr>
              <a:t>omez</a:t>
            </a:r>
            <a:r>
              <a:rPr lang="en-GB" sz="1100" b="0" i="0" dirty="0">
                <a:effectLst/>
              </a:rPr>
              <a:t>-Corral, A., L ́</a:t>
            </a:r>
            <a:r>
              <a:rPr lang="en-GB" sz="1100" b="0" i="0" dirty="0" err="1">
                <a:effectLst/>
              </a:rPr>
              <a:t>opez</a:t>
            </a:r>
            <a:r>
              <a:rPr lang="en-GB" sz="1100" b="0" i="0" dirty="0">
                <a:effectLst/>
              </a:rPr>
              <a:t> </a:t>
            </a:r>
            <a:r>
              <a:rPr lang="en-GB" sz="1100" b="0" i="0" dirty="0" err="1">
                <a:effectLst/>
              </a:rPr>
              <a:t>Garc</a:t>
            </a:r>
            <a:r>
              <a:rPr lang="en-GB" sz="1100" b="0" i="0" dirty="0">
                <a:effectLst/>
              </a:rPr>
              <a:t> ́</a:t>
            </a:r>
            <a:r>
              <a:rPr lang="en-GB" sz="1100" b="0" i="0" dirty="0" err="1">
                <a:effectLst/>
              </a:rPr>
              <a:t>ıa</a:t>
            </a:r>
            <a:r>
              <a:rPr lang="en-GB" sz="1100" b="0" i="0" dirty="0">
                <a:effectLst/>
              </a:rPr>
              <a:t>, M.: Extinction times and size of the surviving species in a two-species competition process. Journal of mathematical biology 64, 255–289 (2012)</a:t>
            </a:r>
          </a:p>
          <a:p>
            <a:r>
              <a:rPr lang="en-GB" sz="1100" b="0" i="0" dirty="0">
                <a:effectLst/>
              </a:rPr>
              <a:t>Norris, J.R.: Markov chains. Cambridge university press (1998)</a:t>
            </a:r>
            <a:endParaRPr lang="en-GB" sz="1100" dirty="0"/>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C9E1F6CA-AA75-FF1A-79DB-D38DF037C8DA}"/>
                  </a:ext>
                </a:extLst>
              </p:cNvPr>
              <p:cNvSpPr txBox="1"/>
              <p:nvPr/>
            </p:nvSpPr>
            <p:spPr>
              <a:xfrm>
                <a:off x="6241201" y="1182973"/>
                <a:ext cx="5188797" cy="369332"/>
              </a:xfrm>
              <a:prstGeom prst="rect">
                <a:avLst/>
              </a:prstGeom>
              <a:noFill/>
            </p:spPr>
            <p:txBody>
              <a:bodyPr wrap="square" rtlCol="0">
                <a:spAutoFit/>
              </a:bodyPr>
              <a:lstStyle/>
              <a:p>
                <a14:m>
                  <m:oMath xmlns:m="http://schemas.openxmlformats.org/officeDocument/2006/math">
                    <m:sSub>
                      <m:sSubPr>
                        <m:ctrlPr>
                          <a:rPr lang="en-GB" b="0" i="1" smtClean="0">
                            <a:solidFill>
                              <a:srgbClr val="FF8000"/>
                            </a:solidFill>
                            <a:latin typeface="Cambria Math" panose="02040503050406030204" pitchFamily="18" charset="0"/>
                            <a:ea typeface="Cambria Math" panose="02040503050406030204" pitchFamily="18" charset="0"/>
                          </a:rPr>
                        </m:ctrlPr>
                      </m:sSubPr>
                      <m:e>
                        <m:r>
                          <a:rPr lang="en-GB" i="1" smtClean="0">
                            <a:solidFill>
                              <a:srgbClr val="FF8000"/>
                            </a:solidFill>
                            <a:latin typeface="Cambria Math" panose="02040503050406030204" pitchFamily="18" charset="0"/>
                            <a:ea typeface="Cambria Math" panose="02040503050406030204" pitchFamily="18" charset="0"/>
                          </a:rPr>
                          <m:t>𝒮</m:t>
                        </m:r>
                      </m:e>
                      <m:sub>
                        <m:r>
                          <a:rPr lang="en-GB" b="0" i="1" smtClean="0">
                            <a:solidFill>
                              <a:srgbClr val="FF8000"/>
                            </a:solidFill>
                            <a:latin typeface="Cambria Math" panose="02040503050406030204" pitchFamily="18" charset="0"/>
                            <a:ea typeface="Cambria Math" panose="02040503050406030204" pitchFamily="18" charset="0"/>
                          </a:rPr>
                          <m:t>1</m:t>
                        </m:r>
                      </m:sub>
                    </m:sSub>
                  </m:oMath>
                </a14:m>
                <a:r>
                  <a:rPr lang="en-GB" dirty="0">
                    <a:solidFill>
                      <a:srgbClr val="FF8000"/>
                    </a:solidFill>
                  </a:rPr>
                  <a:t>- wildtype only</a:t>
                </a:r>
                <a:r>
                  <a:rPr lang="en-GB" dirty="0"/>
                  <a:t>, </a:t>
                </a:r>
                <a14:m>
                  <m:oMath xmlns:m="http://schemas.openxmlformats.org/officeDocument/2006/math">
                    <m:sSub>
                      <m:sSubPr>
                        <m:ctrlPr>
                          <a:rPr lang="en-GB" i="1" smtClean="0">
                            <a:solidFill>
                              <a:srgbClr val="0000FF"/>
                            </a:solidFill>
                            <a:latin typeface="Cambria Math" panose="02040503050406030204" pitchFamily="18" charset="0"/>
                            <a:ea typeface="Cambria Math" panose="02040503050406030204" pitchFamily="18" charset="0"/>
                          </a:rPr>
                        </m:ctrlPr>
                      </m:sSubPr>
                      <m:e>
                        <m:r>
                          <a:rPr lang="en-GB" i="1">
                            <a:solidFill>
                              <a:srgbClr val="0000FF"/>
                            </a:solidFill>
                            <a:latin typeface="Cambria Math" panose="02040503050406030204" pitchFamily="18" charset="0"/>
                            <a:ea typeface="Cambria Math" panose="02040503050406030204" pitchFamily="18" charset="0"/>
                          </a:rPr>
                          <m:t>𝒮</m:t>
                        </m:r>
                      </m:e>
                      <m:sub>
                        <m:r>
                          <a:rPr lang="en-GB" b="0" i="1" smtClean="0">
                            <a:solidFill>
                              <a:srgbClr val="0000FF"/>
                            </a:solidFill>
                            <a:latin typeface="Cambria Math" panose="02040503050406030204" pitchFamily="18" charset="0"/>
                            <a:ea typeface="Cambria Math" panose="02040503050406030204" pitchFamily="18" charset="0"/>
                          </a:rPr>
                          <m:t>2</m:t>
                        </m:r>
                      </m:sub>
                    </m:sSub>
                  </m:oMath>
                </a14:m>
                <a:r>
                  <a:rPr lang="en-GB" dirty="0">
                    <a:solidFill>
                      <a:srgbClr val="0000FF"/>
                    </a:solidFill>
                  </a:rPr>
                  <a:t> - Wolbachia only</a:t>
                </a:r>
                <a:r>
                  <a:rPr lang="en-GB" dirty="0"/>
                  <a:t>, </a:t>
                </a:r>
                <a14:m>
                  <m:oMath xmlns:m="http://schemas.openxmlformats.org/officeDocument/2006/math">
                    <m:sSub>
                      <m:sSubPr>
                        <m:ctrlPr>
                          <a:rPr lang="en-GB" i="1" smtClean="0">
                            <a:solidFill>
                              <a:srgbClr val="00FF00"/>
                            </a:solidFill>
                            <a:latin typeface="Cambria Math" panose="02040503050406030204" pitchFamily="18" charset="0"/>
                            <a:ea typeface="Cambria Math" panose="02040503050406030204" pitchFamily="18" charset="0"/>
                          </a:rPr>
                        </m:ctrlPr>
                      </m:sSubPr>
                      <m:e>
                        <m:r>
                          <a:rPr lang="en-GB" i="1">
                            <a:solidFill>
                              <a:srgbClr val="00FF00"/>
                            </a:solidFill>
                            <a:latin typeface="Cambria Math" panose="02040503050406030204" pitchFamily="18" charset="0"/>
                            <a:ea typeface="Cambria Math" panose="02040503050406030204" pitchFamily="18" charset="0"/>
                          </a:rPr>
                          <m:t>𝒮</m:t>
                        </m:r>
                      </m:e>
                      <m:sub>
                        <m:r>
                          <a:rPr lang="en-GB" b="0" i="1" smtClean="0">
                            <a:solidFill>
                              <a:srgbClr val="00FF00"/>
                            </a:solidFill>
                            <a:latin typeface="Cambria Math" panose="02040503050406030204" pitchFamily="18" charset="0"/>
                            <a:ea typeface="Cambria Math" panose="02040503050406030204" pitchFamily="18" charset="0"/>
                          </a:rPr>
                          <m:t>3</m:t>
                        </m:r>
                      </m:sub>
                    </m:sSub>
                  </m:oMath>
                </a14:m>
                <a:r>
                  <a:rPr lang="en-GB" dirty="0">
                    <a:solidFill>
                      <a:srgbClr val="00FF00"/>
                    </a:solidFill>
                  </a:rPr>
                  <a:t>- mixed</a:t>
                </a:r>
                <a:endParaRPr lang="en-GB" dirty="0"/>
              </a:p>
            </p:txBody>
          </p:sp>
        </mc:Choice>
        <mc:Fallback xmlns="">
          <p:sp>
            <p:nvSpPr>
              <p:cNvPr id="3" name="TextBox 2">
                <a:extLst>
                  <a:ext uri="{FF2B5EF4-FFF2-40B4-BE49-F238E27FC236}">
                    <a16:creationId xmlns:a16="http://schemas.microsoft.com/office/drawing/2014/main" id="{C9E1F6CA-AA75-FF1A-79DB-D38DF037C8DA}"/>
                  </a:ext>
                </a:extLst>
              </p:cNvPr>
              <p:cNvSpPr txBox="1">
                <a:spLocks noRot="1" noChangeAspect="1" noMove="1" noResize="1" noEditPoints="1" noAdjustHandles="1" noChangeArrowheads="1" noChangeShapeType="1" noTextEdit="1"/>
              </p:cNvSpPr>
              <p:nvPr/>
            </p:nvSpPr>
            <p:spPr>
              <a:xfrm>
                <a:off x="6241201" y="1182973"/>
                <a:ext cx="5188797" cy="369332"/>
              </a:xfrm>
              <a:prstGeom prst="rect">
                <a:avLst/>
              </a:prstGeom>
              <a:blipFill>
                <a:blip r:embed="rId3"/>
                <a:stretch>
                  <a:fillRect t="-6557" r="-235" b="-2623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Content Placeholder 13">
                <a:extLst>
                  <a:ext uri="{FF2B5EF4-FFF2-40B4-BE49-F238E27FC236}">
                    <a16:creationId xmlns:a16="http://schemas.microsoft.com/office/drawing/2014/main" id="{82F31C84-1C21-4B95-C05D-57DE11FEB879}"/>
                  </a:ext>
                </a:extLst>
              </p:cNvPr>
              <p:cNvSpPr>
                <a:spLocks noGrp="1"/>
              </p:cNvSpPr>
              <p:nvPr>
                <p:ph idx="1"/>
              </p:nvPr>
            </p:nvSpPr>
            <p:spPr>
              <a:xfrm>
                <a:off x="762002" y="1998031"/>
                <a:ext cx="10424776" cy="3849624"/>
              </a:xfrm>
            </p:spPr>
            <p:txBody>
              <a:bodyPr>
                <a:normAutofit/>
              </a:bodyPr>
              <a:lstStyle/>
              <a:p>
                <a:r>
                  <a:rPr lang="en-GB" sz="1800" dirty="0"/>
                  <a:t>To find the probability of Wolbachia invasion, we use Markov theory. We must solve the linear system of equations:</a:t>
                </a:r>
              </a:p>
              <a:p>
                <a:pPr marL="0" indent="0">
                  <a:buNone/>
                </a:pPr>
                <a14:m>
                  <m:oMathPara xmlns:m="http://schemas.openxmlformats.org/officeDocument/2006/math">
                    <m:oMathParaPr>
                      <m:jc m:val="centerGroup"/>
                    </m:oMathParaPr>
                    <m:oMath xmlns:m="http://schemas.openxmlformats.org/officeDocument/2006/math">
                      <m:r>
                        <a:rPr lang="en-GB" sz="1800" b="0" i="1" smtClean="0">
                          <a:latin typeface="Cambria Math" panose="02040503050406030204" pitchFamily="18" charset="0"/>
                        </a:rPr>
                        <m:t>−</m:t>
                      </m:r>
                      <m:sSub>
                        <m:sSubPr>
                          <m:ctrlPr>
                            <a:rPr lang="en-GB" sz="1800" b="0" i="1" smtClean="0">
                              <a:latin typeface="Cambria Math" panose="02040503050406030204" pitchFamily="18" charset="0"/>
                            </a:rPr>
                          </m:ctrlPr>
                        </m:sSubPr>
                        <m:e>
                          <m:r>
                            <a:rPr lang="en-GB" sz="1800" b="0" i="1" smtClean="0">
                              <a:latin typeface="Cambria Math" panose="02040503050406030204" pitchFamily="18" charset="0"/>
                            </a:rPr>
                            <m:t>𝑄</m:t>
                          </m:r>
                        </m:e>
                        <m:sub>
                          <m:r>
                            <a:rPr lang="en-GB" sz="1800" b="0" i="1" smtClean="0">
                              <a:latin typeface="Cambria Math" panose="02040503050406030204" pitchFamily="18" charset="0"/>
                            </a:rPr>
                            <m:t>3</m:t>
                          </m:r>
                        </m:sub>
                      </m:sSub>
                      <m:r>
                        <a:rPr lang="en-GB" sz="1800" b="1" i="1" smtClean="0">
                          <a:latin typeface="Cambria Math" panose="02040503050406030204" pitchFamily="18" charset="0"/>
                        </a:rPr>
                        <m:t>𝒂</m:t>
                      </m:r>
                      <m:d>
                        <m:dPr>
                          <m:ctrlPr>
                            <a:rPr lang="en-GB" sz="1800" b="0" i="1" smtClean="0">
                              <a:latin typeface="Cambria Math" panose="02040503050406030204" pitchFamily="18" charset="0"/>
                            </a:rPr>
                          </m:ctrlPr>
                        </m:dPr>
                        <m:e>
                          <m:r>
                            <a:rPr lang="en-GB" sz="1800" b="0" i="1" smtClean="0">
                              <a:latin typeface="Cambria Math" panose="02040503050406030204" pitchFamily="18" charset="0"/>
                            </a:rPr>
                            <m:t>0,</m:t>
                          </m:r>
                          <m:sSup>
                            <m:sSupPr>
                              <m:ctrlPr>
                                <a:rPr lang="en-GB" sz="1800" b="0" i="1" smtClean="0">
                                  <a:latin typeface="Cambria Math" panose="02040503050406030204" pitchFamily="18" charset="0"/>
                                </a:rPr>
                              </m:ctrlPr>
                            </m:sSupPr>
                            <m:e>
                              <m:r>
                                <a:rPr lang="en-GB" sz="1800" b="0" i="1" smtClean="0">
                                  <a:latin typeface="Cambria Math" panose="02040503050406030204" pitchFamily="18" charset="0"/>
                                </a:rPr>
                                <m:t>𝑤</m:t>
                              </m:r>
                            </m:e>
                            <m:sup>
                              <m:r>
                                <a:rPr lang="en-GB" sz="1800" b="0" i="1" smtClean="0">
                                  <a:latin typeface="Cambria Math" panose="02040503050406030204" pitchFamily="18" charset="0"/>
                                </a:rPr>
                                <m:t>′</m:t>
                              </m:r>
                            </m:sup>
                          </m:sSup>
                        </m:e>
                      </m:d>
                      <m:r>
                        <a:rPr lang="en-GB" sz="1800" b="0" i="1" smtClean="0">
                          <a:latin typeface="Cambria Math" panose="02040503050406030204" pitchFamily="18" charset="0"/>
                        </a:rPr>
                        <m:t>=</m:t>
                      </m:r>
                      <m:r>
                        <a:rPr lang="en-GB" sz="1800" b="1" i="1" smtClean="0">
                          <a:latin typeface="Cambria Math" panose="02040503050406030204" pitchFamily="18" charset="0"/>
                        </a:rPr>
                        <m:t>𝒒</m:t>
                      </m:r>
                      <m:d>
                        <m:dPr>
                          <m:ctrlPr>
                            <a:rPr lang="en-GB" sz="1800" b="0" i="1" smtClean="0">
                              <a:latin typeface="Cambria Math" panose="02040503050406030204" pitchFamily="18" charset="0"/>
                            </a:rPr>
                          </m:ctrlPr>
                        </m:dPr>
                        <m:e>
                          <m:r>
                            <a:rPr lang="en-GB" sz="1800" b="0" i="1" smtClean="0">
                              <a:latin typeface="Cambria Math" panose="02040503050406030204" pitchFamily="18" charset="0"/>
                            </a:rPr>
                            <m:t>0,</m:t>
                          </m:r>
                          <m:sSup>
                            <m:sSupPr>
                              <m:ctrlPr>
                                <a:rPr lang="en-GB" sz="1800" b="0" i="1" smtClean="0">
                                  <a:latin typeface="Cambria Math" panose="02040503050406030204" pitchFamily="18" charset="0"/>
                                </a:rPr>
                              </m:ctrlPr>
                            </m:sSupPr>
                            <m:e>
                              <m:r>
                                <a:rPr lang="en-GB" sz="1800" b="0" i="1" smtClean="0">
                                  <a:latin typeface="Cambria Math" panose="02040503050406030204" pitchFamily="18" charset="0"/>
                                </a:rPr>
                                <m:t>𝑤</m:t>
                              </m:r>
                            </m:e>
                            <m:sup>
                              <m:r>
                                <a:rPr lang="en-GB" sz="1800" b="0" i="1" smtClean="0">
                                  <a:latin typeface="Cambria Math" panose="02040503050406030204" pitchFamily="18" charset="0"/>
                                </a:rPr>
                                <m:t>′</m:t>
                              </m:r>
                            </m:sup>
                          </m:sSup>
                        </m:e>
                      </m:d>
                    </m:oMath>
                  </m:oMathPara>
                </a14:m>
                <a:endParaRPr lang="en-GB" sz="1800" dirty="0"/>
              </a:p>
              <a:p>
                <a14:m>
                  <m:oMath xmlns:m="http://schemas.openxmlformats.org/officeDocument/2006/math">
                    <m:r>
                      <a:rPr lang="en-GB" sz="1800" b="1" i="1" smtClean="0">
                        <a:latin typeface="Cambria Math" panose="02040503050406030204" pitchFamily="18" charset="0"/>
                      </a:rPr>
                      <m:t>𝒂</m:t>
                    </m:r>
                    <m:d>
                      <m:dPr>
                        <m:ctrlPr>
                          <a:rPr lang="en-GB" sz="1800" b="0" i="1" smtClean="0">
                            <a:latin typeface="Cambria Math" panose="02040503050406030204" pitchFamily="18" charset="0"/>
                          </a:rPr>
                        </m:ctrlPr>
                      </m:dPr>
                      <m:e>
                        <m:r>
                          <a:rPr lang="en-GB" sz="1800" b="0" i="1" smtClean="0">
                            <a:latin typeface="Cambria Math" panose="02040503050406030204" pitchFamily="18" charset="0"/>
                          </a:rPr>
                          <m:t>0,</m:t>
                        </m:r>
                        <m:sSup>
                          <m:sSupPr>
                            <m:ctrlPr>
                              <a:rPr lang="en-GB" sz="1800" b="0" i="1" smtClean="0">
                                <a:latin typeface="Cambria Math" panose="02040503050406030204" pitchFamily="18" charset="0"/>
                              </a:rPr>
                            </m:ctrlPr>
                          </m:sSupPr>
                          <m:e>
                            <m:r>
                              <a:rPr lang="en-GB" sz="1800" b="0" i="1" smtClean="0">
                                <a:latin typeface="Cambria Math" panose="02040503050406030204" pitchFamily="18" charset="0"/>
                              </a:rPr>
                              <m:t>𝑤</m:t>
                            </m:r>
                          </m:e>
                          <m:sup>
                            <m:r>
                              <a:rPr lang="en-GB" sz="1800" b="0" i="1" smtClean="0">
                                <a:latin typeface="Cambria Math" panose="02040503050406030204" pitchFamily="18" charset="0"/>
                              </a:rPr>
                              <m:t>′</m:t>
                            </m:r>
                          </m:sup>
                        </m:sSup>
                      </m:e>
                    </m:d>
                  </m:oMath>
                </a14:m>
                <a:r>
                  <a:rPr lang="en-GB" sz="1800" dirty="0"/>
                  <a:t> is a vector of the probabilities of reaching state </a:t>
                </a:r>
                <a14:m>
                  <m:oMath xmlns:m="http://schemas.openxmlformats.org/officeDocument/2006/math">
                    <m:d>
                      <m:dPr>
                        <m:ctrlPr>
                          <a:rPr lang="en-GB" sz="1800" b="0" i="1" smtClean="0">
                            <a:latin typeface="Cambria Math" panose="02040503050406030204" pitchFamily="18" charset="0"/>
                          </a:rPr>
                        </m:ctrlPr>
                      </m:dPr>
                      <m:e>
                        <m:r>
                          <a:rPr lang="en-GB" sz="1800" b="0" i="1" smtClean="0">
                            <a:latin typeface="Cambria Math" panose="02040503050406030204" pitchFamily="18" charset="0"/>
                          </a:rPr>
                          <m:t>0,</m:t>
                        </m:r>
                        <m:sSup>
                          <m:sSupPr>
                            <m:ctrlPr>
                              <a:rPr lang="en-GB" sz="1800" b="0" i="1" smtClean="0">
                                <a:latin typeface="Cambria Math" panose="02040503050406030204" pitchFamily="18" charset="0"/>
                              </a:rPr>
                            </m:ctrlPr>
                          </m:sSupPr>
                          <m:e>
                            <m:r>
                              <a:rPr lang="en-GB" sz="1800" b="0" i="1" smtClean="0">
                                <a:latin typeface="Cambria Math" panose="02040503050406030204" pitchFamily="18" charset="0"/>
                              </a:rPr>
                              <m:t>𝑤</m:t>
                            </m:r>
                          </m:e>
                          <m:sup>
                            <m:r>
                              <a:rPr lang="en-GB" sz="1800" b="0" i="1" smtClean="0">
                                <a:latin typeface="Cambria Math" panose="02040503050406030204" pitchFamily="18" charset="0"/>
                              </a:rPr>
                              <m:t>′</m:t>
                            </m:r>
                          </m:sup>
                        </m:sSup>
                      </m:e>
                    </m:d>
                  </m:oMath>
                </a14:m>
                <a:r>
                  <a:rPr lang="en-GB" sz="1800" dirty="0"/>
                  <a:t> from each mixed state.</a:t>
                </a:r>
              </a:p>
              <a:p>
                <a:r>
                  <a:rPr lang="en-GB" sz="1800" dirty="0"/>
                  <a:t>The expected time until invasion starting from any state </a:t>
                </a:r>
                <a14:m>
                  <m:oMath xmlns:m="http://schemas.openxmlformats.org/officeDocument/2006/math">
                    <m:d>
                      <m:dPr>
                        <m:ctrlPr>
                          <a:rPr lang="en-GB" sz="1800" b="0" i="1" smtClean="0">
                            <a:latin typeface="Cambria Math" panose="02040503050406030204" pitchFamily="18" charset="0"/>
                          </a:rPr>
                        </m:ctrlPr>
                      </m:dPr>
                      <m:e>
                        <m:r>
                          <a:rPr lang="en-GB" sz="1800" b="0" i="1" smtClean="0">
                            <a:latin typeface="Cambria Math" panose="02040503050406030204" pitchFamily="18" charset="0"/>
                          </a:rPr>
                          <m:t>𝑘</m:t>
                        </m:r>
                        <m:r>
                          <a:rPr lang="en-GB" sz="1800" b="0" i="1" smtClean="0">
                            <a:latin typeface="Cambria Math" panose="02040503050406030204" pitchFamily="18" charset="0"/>
                          </a:rPr>
                          <m:t>,</m:t>
                        </m:r>
                        <m:r>
                          <a:rPr lang="en-GB" sz="1800" b="0" i="1" smtClean="0">
                            <a:latin typeface="Cambria Math" panose="02040503050406030204" pitchFamily="18" charset="0"/>
                          </a:rPr>
                          <m:t>𝑙</m:t>
                        </m:r>
                      </m:e>
                    </m:d>
                    <m:r>
                      <a:rPr lang="en-GB" sz="1800" b="0" i="1" smtClean="0">
                        <a:latin typeface="Cambria Math" panose="02040503050406030204" pitchFamily="18" charset="0"/>
                      </a:rPr>
                      <m:t>∈</m:t>
                    </m:r>
                    <m:sSub>
                      <m:sSubPr>
                        <m:ctrlPr>
                          <a:rPr lang="en-GB" sz="1800" b="0" i="1" smtClean="0">
                            <a:latin typeface="Cambria Math" panose="02040503050406030204" pitchFamily="18" charset="0"/>
                            <a:ea typeface="Cambria Math" panose="02040503050406030204" pitchFamily="18" charset="0"/>
                          </a:rPr>
                        </m:ctrlPr>
                      </m:sSubPr>
                      <m:e>
                        <m:r>
                          <a:rPr lang="en-GB" sz="1800" b="0" i="1" smtClean="0">
                            <a:latin typeface="Cambria Math" panose="02040503050406030204" pitchFamily="18" charset="0"/>
                            <a:ea typeface="Cambria Math" panose="02040503050406030204" pitchFamily="18" charset="0"/>
                          </a:rPr>
                          <m:t>𝒮</m:t>
                        </m:r>
                      </m:e>
                      <m:sub>
                        <m:r>
                          <a:rPr lang="en-GB" sz="1800" b="0" i="1" smtClean="0">
                            <a:latin typeface="Cambria Math" panose="02040503050406030204" pitchFamily="18" charset="0"/>
                            <a:ea typeface="Cambria Math" panose="02040503050406030204" pitchFamily="18" charset="0"/>
                          </a:rPr>
                          <m:t>2</m:t>
                        </m:r>
                      </m:sub>
                    </m:sSub>
                    <m:r>
                      <a:rPr lang="en-GB" sz="1800" b="0" i="1" smtClean="0">
                        <a:latin typeface="Cambria Math" panose="02040503050406030204" pitchFamily="18" charset="0"/>
                        <a:ea typeface="Cambria Math" panose="02040503050406030204" pitchFamily="18" charset="0"/>
                      </a:rPr>
                      <m:t>∪</m:t>
                    </m:r>
                    <m:sSub>
                      <m:sSubPr>
                        <m:ctrlPr>
                          <a:rPr lang="en-GB" sz="1800" b="0" i="1" smtClean="0">
                            <a:latin typeface="Cambria Math" panose="02040503050406030204" pitchFamily="18" charset="0"/>
                            <a:ea typeface="Cambria Math" panose="02040503050406030204" pitchFamily="18" charset="0"/>
                          </a:rPr>
                        </m:ctrlPr>
                      </m:sSubPr>
                      <m:e>
                        <m:r>
                          <a:rPr lang="en-GB" sz="1800" b="0" i="1" smtClean="0">
                            <a:latin typeface="Cambria Math" panose="02040503050406030204" pitchFamily="18" charset="0"/>
                            <a:ea typeface="Cambria Math" panose="02040503050406030204" pitchFamily="18" charset="0"/>
                          </a:rPr>
                          <m:t>𝒮</m:t>
                        </m:r>
                      </m:e>
                      <m:sub>
                        <m:r>
                          <a:rPr lang="en-GB" sz="1800" b="0" i="1" smtClean="0">
                            <a:latin typeface="Cambria Math" panose="02040503050406030204" pitchFamily="18" charset="0"/>
                            <a:ea typeface="Cambria Math" panose="02040503050406030204" pitchFamily="18" charset="0"/>
                          </a:rPr>
                          <m:t>3</m:t>
                        </m:r>
                      </m:sub>
                    </m:sSub>
                  </m:oMath>
                </a14:m>
                <a:r>
                  <a:rPr lang="en-GB" sz="1800" dirty="0"/>
                  <a:t> is the solution of the system</a:t>
                </a:r>
              </a:p>
              <a:p>
                <a:pPr marL="0" indent="0">
                  <a:buNone/>
                </a:pPr>
                <a14:m>
                  <m:oMathPara xmlns:m="http://schemas.openxmlformats.org/officeDocument/2006/math">
                    <m:oMathParaPr>
                      <m:jc m:val="centerGroup"/>
                    </m:oMathParaPr>
                    <m:oMath xmlns:m="http://schemas.openxmlformats.org/officeDocument/2006/math">
                      <m:nary>
                        <m:naryPr>
                          <m:chr m:val="∑"/>
                          <m:supHide m:val="on"/>
                          <m:ctrlPr>
                            <a:rPr lang="en-GB" sz="1800" i="1" smtClean="0">
                              <a:latin typeface="Cambria Math" panose="02040503050406030204" pitchFamily="18" charset="0"/>
                            </a:rPr>
                          </m:ctrlPr>
                        </m:naryPr>
                        <m:sub>
                          <m:d>
                            <m:dPr>
                              <m:ctrlPr>
                                <a:rPr lang="en-GB" sz="1800" b="0" i="1" smtClean="0">
                                  <a:latin typeface="Cambria Math" panose="02040503050406030204" pitchFamily="18" charset="0"/>
                                </a:rPr>
                              </m:ctrlPr>
                            </m:dPr>
                            <m:e>
                              <m:r>
                                <m:rPr>
                                  <m:brk m:alnAt="7"/>
                                </m:rPr>
                                <a:rPr lang="en-GB" sz="1800" b="0" i="1" smtClean="0">
                                  <a:latin typeface="Cambria Math" panose="02040503050406030204" pitchFamily="18" charset="0"/>
                                </a:rPr>
                                <m:t>𝑘</m:t>
                              </m:r>
                              <m:r>
                                <a:rPr lang="en-GB" sz="1800" b="0" i="1" smtClean="0">
                                  <a:latin typeface="Cambria Math" panose="02040503050406030204" pitchFamily="18" charset="0"/>
                                </a:rPr>
                                <m:t>,</m:t>
                              </m:r>
                              <m:r>
                                <a:rPr lang="en-GB" sz="1800" b="0" i="1" smtClean="0">
                                  <a:latin typeface="Cambria Math" panose="02040503050406030204" pitchFamily="18" charset="0"/>
                                </a:rPr>
                                <m:t>𝑙</m:t>
                              </m:r>
                            </m:e>
                          </m:d>
                          <m:r>
                            <a:rPr lang="en-GB" sz="1800" b="0" i="1" smtClean="0">
                              <a:latin typeface="Cambria Math" panose="02040503050406030204" pitchFamily="18" charset="0"/>
                            </a:rPr>
                            <m:t>∈</m:t>
                          </m:r>
                          <m:sSub>
                            <m:sSubPr>
                              <m:ctrlPr>
                                <a:rPr lang="en-GB" sz="1800" b="0" i="1" smtClean="0">
                                  <a:latin typeface="Cambria Math" panose="02040503050406030204" pitchFamily="18" charset="0"/>
                                  <a:ea typeface="Cambria Math" panose="02040503050406030204" pitchFamily="18" charset="0"/>
                                </a:rPr>
                              </m:ctrlPr>
                            </m:sSubPr>
                            <m:e>
                              <m:r>
                                <a:rPr lang="en-GB" sz="1800" b="0" i="1" smtClean="0">
                                  <a:latin typeface="Cambria Math" panose="02040503050406030204" pitchFamily="18" charset="0"/>
                                  <a:ea typeface="Cambria Math" panose="02040503050406030204" pitchFamily="18" charset="0"/>
                                </a:rPr>
                                <m:t>𝒮</m:t>
                              </m:r>
                            </m:e>
                            <m:sub>
                              <m:r>
                                <a:rPr lang="en-GB" sz="1800" b="0" i="1" smtClean="0">
                                  <a:latin typeface="Cambria Math" panose="02040503050406030204" pitchFamily="18" charset="0"/>
                                  <a:ea typeface="Cambria Math" panose="02040503050406030204" pitchFamily="18" charset="0"/>
                                </a:rPr>
                                <m:t>2</m:t>
                              </m:r>
                            </m:sub>
                          </m:sSub>
                          <m:r>
                            <a:rPr lang="en-GB" sz="1800" b="0" i="1" smtClean="0">
                              <a:latin typeface="Cambria Math" panose="02040503050406030204" pitchFamily="18" charset="0"/>
                              <a:ea typeface="Cambria Math" panose="02040503050406030204" pitchFamily="18" charset="0"/>
                            </a:rPr>
                            <m:t>∪</m:t>
                          </m:r>
                          <m:sSub>
                            <m:sSubPr>
                              <m:ctrlPr>
                                <a:rPr lang="en-GB" sz="1800" b="0" i="1" smtClean="0">
                                  <a:latin typeface="Cambria Math" panose="02040503050406030204" pitchFamily="18" charset="0"/>
                                  <a:ea typeface="Cambria Math" panose="02040503050406030204" pitchFamily="18" charset="0"/>
                                </a:rPr>
                              </m:ctrlPr>
                            </m:sSubPr>
                            <m:e>
                              <m:r>
                                <a:rPr lang="en-GB" sz="1800" b="0" i="1" smtClean="0">
                                  <a:latin typeface="Cambria Math" panose="02040503050406030204" pitchFamily="18" charset="0"/>
                                  <a:ea typeface="Cambria Math" panose="02040503050406030204" pitchFamily="18" charset="0"/>
                                </a:rPr>
                                <m:t>𝒮</m:t>
                              </m:r>
                            </m:e>
                            <m:sub>
                              <m:r>
                                <a:rPr lang="en-GB" sz="1800" b="0" i="1" smtClean="0">
                                  <a:latin typeface="Cambria Math" panose="02040503050406030204" pitchFamily="18" charset="0"/>
                                  <a:ea typeface="Cambria Math" panose="02040503050406030204" pitchFamily="18" charset="0"/>
                                </a:rPr>
                                <m:t>3</m:t>
                              </m:r>
                            </m:sub>
                          </m:sSub>
                        </m:sub>
                        <m:sup/>
                        <m:e>
                          <m:sSub>
                            <m:sSubPr>
                              <m:ctrlPr>
                                <a:rPr lang="en-GB" sz="1800" i="1">
                                  <a:latin typeface="Cambria Math" panose="02040503050406030204" pitchFamily="18" charset="0"/>
                                </a:rPr>
                              </m:ctrlPr>
                            </m:sSubPr>
                            <m:e>
                              <m:r>
                                <a:rPr lang="en-GB" sz="1800" i="1">
                                  <a:latin typeface="Cambria Math" panose="02040503050406030204" pitchFamily="18" charset="0"/>
                                </a:rPr>
                                <m:t>𝑞</m:t>
                              </m:r>
                            </m:e>
                            <m:sub>
                              <m:d>
                                <m:dPr>
                                  <m:ctrlPr>
                                    <a:rPr lang="en-GB" sz="1800" i="1">
                                      <a:latin typeface="Cambria Math" panose="02040503050406030204" pitchFamily="18" charset="0"/>
                                    </a:rPr>
                                  </m:ctrlPr>
                                </m:dPr>
                                <m:e>
                                  <m:r>
                                    <a:rPr lang="en-GB" sz="1800" i="1">
                                      <a:latin typeface="Cambria Math" panose="02040503050406030204" pitchFamily="18" charset="0"/>
                                    </a:rPr>
                                    <m:t>𝑚</m:t>
                                  </m:r>
                                  <m:r>
                                    <a:rPr lang="en-GB" sz="1800" i="1">
                                      <a:latin typeface="Cambria Math" panose="02040503050406030204" pitchFamily="18" charset="0"/>
                                    </a:rPr>
                                    <m:t>,</m:t>
                                  </m:r>
                                  <m:r>
                                    <a:rPr lang="en-GB" sz="1800" i="1">
                                      <a:latin typeface="Cambria Math" panose="02040503050406030204" pitchFamily="18" charset="0"/>
                                    </a:rPr>
                                    <m:t>𝑤</m:t>
                                  </m:r>
                                </m:e>
                              </m:d>
                              <m:r>
                                <a:rPr lang="en-GB" sz="1800" i="1">
                                  <a:latin typeface="Cambria Math" panose="02040503050406030204" pitchFamily="18" charset="0"/>
                                </a:rPr>
                                <m:t>,</m:t>
                              </m:r>
                              <m:d>
                                <m:dPr>
                                  <m:ctrlPr>
                                    <a:rPr lang="en-GB" sz="1800" i="1">
                                      <a:latin typeface="Cambria Math" panose="02040503050406030204" pitchFamily="18" charset="0"/>
                                    </a:rPr>
                                  </m:ctrlPr>
                                </m:dPr>
                                <m:e>
                                  <m:r>
                                    <a:rPr lang="en-GB" sz="1800" i="1">
                                      <a:latin typeface="Cambria Math" panose="02040503050406030204" pitchFamily="18" charset="0"/>
                                    </a:rPr>
                                    <m:t>𝑘</m:t>
                                  </m:r>
                                  <m:r>
                                    <a:rPr lang="en-GB" sz="1800" i="1">
                                      <a:latin typeface="Cambria Math" panose="02040503050406030204" pitchFamily="18" charset="0"/>
                                    </a:rPr>
                                    <m:t>,</m:t>
                                  </m:r>
                                  <m:r>
                                    <a:rPr lang="en-GB" sz="1800" i="1">
                                      <a:latin typeface="Cambria Math" panose="02040503050406030204" pitchFamily="18" charset="0"/>
                                    </a:rPr>
                                    <m:t>𝑙</m:t>
                                  </m:r>
                                </m:e>
                              </m:d>
                            </m:sub>
                          </m:sSub>
                          <m:sSubSup>
                            <m:sSubSupPr>
                              <m:ctrlPr>
                                <a:rPr lang="en-GB" sz="1800" i="1">
                                  <a:latin typeface="Cambria Math" panose="02040503050406030204" pitchFamily="18" charset="0"/>
                                </a:rPr>
                              </m:ctrlPr>
                            </m:sSubSupPr>
                            <m:e>
                              <m:r>
                                <a:rPr lang="en-GB" sz="1800" i="1">
                                  <a:latin typeface="Cambria Math" panose="02040503050406030204" pitchFamily="18" charset="0"/>
                                </a:rPr>
                                <m:t>𝑎</m:t>
                              </m:r>
                            </m:e>
                            <m:sub>
                              <m:r>
                                <a:rPr lang="en-GB" sz="1800" i="1">
                                  <a:latin typeface="Cambria Math" panose="02040503050406030204" pitchFamily="18" charset="0"/>
                                </a:rPr>
                                <m:t>(</m:t>
                              </m:r>
                              <m:r>
                                <a:rPr lang="en-GB" sz="1800" i="1">
                                  <a:latin typeface="Cambria Math" panose="02040503050406030204" pitchFamily="18" charset="0"/>
                                </a:rPr>
                                <m:t>𝑘</m:t>
                              </m:r>
                              <m:r>
                                <a:rPr lang="en-GB" sz="1800" i="1">
                                  <a:latin typeface="Cambria Math" panose="02040503050406030204" pitchFamily="18" charset="0"/>
                                </a:rPr>
                                <m:t>,</m:t>
                              </m:r>
                              <m:r>
                                <a:rPr lang="en-GB" sz="1800" i="1">
                                  <a:latin typeface="Cambria Math" panose="02040503050406030204" pitchFamily="18" charset="0"/>
                                </a:rPr>
                                <m:t>𝑙</m:t>
                              </m:r>
                              <m:r>
                                <a:rPr lang="en-GB" sz="1800" i="1">
                                  <a:latin typeface="Cambria Math" panose="02040503050406030204" pitchFamily="18" charset="0"/>
                                </a:rPr>
                                <m:t>)</m:t>
                              </m:r>
                            </m:sub>
                            <m:sup>
                              <m:r>
                                <a:rPr lang="en-GB" sz="1800" i="1">
                                  <a:latin typeface="Cambria Math" panose="02040503050406030204" pitchFamily="18" charset="0"/>
                                </a:rPr>
                                <m:t>∗</m:t>
                              </m:r>
                            </m:sup>
                          </m:sSubSup>
                          <m:sSubSup>
                            <m:sSubSupPr>
                              <m:ctrlPr>
                                <a:rPr lang="en-GB" sz="1800" b="0" i="1" smtClean="0">
                                  <a:latin typeface="Cambria Math" panose="02040503050406030204" pitchFamily="18" charset="0"/>
                                </a:rPr>
                              </m:ctrlPr>
                            </m:sSubSupPr>
                            <m:e>
                              <m:r>
                                <a:rPr lang="en-GB" sz="1800" b="0" i="1" smtClean="0">
                                  <a:latin typeface="Cambria Math" panose="02040503050406030204" pitchFamily="18" charset="0"/>
                                </a:rPr>
                                <m:t>𝜏</m:t>
                              </m:r>
                            </m:e>
                            <m:sub>
                              <m:d>
                                <m:dPr>
                                  <m:ctrlPr>
                                    <a:rPr lang="en-GB" sz="1800" b="0" i="1" smtClean="0">
                                      <a:latin typeface="Cambria Math" panose="02040503050406030204" pitchFamily="18" charset="0"/>
                                    </a:rPr>
                                  </m:ctrlPr>
                                </m:dPr>
                                <m:e>
                                  <m:r>
                                    <a:rPr lang="en-GB" sz="1800" b="0" i="1" smtClean="0">
                                      <a:latin typeface="Cambria Math" panose="02040503050406030204" pitchFamily="18" charset="0"/>
                                    </a:rPr>
                                    <m:t>𝑘</m:t>
                                  </m:r>
                                  <m:r>
                                    <a:rPr lang="en-GB" sz="1800" b="0" i="1" smtClean="0">
                                      <a:latin typeface="Cambria Math" panose="02040503050406030204" pitchFamily="18" charset="0"/>
                                    </a:rPr>
                                    <m:t>,</m:t>
                                  </m:r>
                                  <m:r>
                                    <a:rPr lang="en-GB" sz="1800" b="0" i="1" smtClean="0">
                                      <a:latin typeface="Cambria Math" panose="02040503050406030204" pitchFamily="18" charset="0"/>
                                    </a:rPr>
                                    <m:t>𝑙</m:t>
                                  </m:r>
                                </m:e>
                              </m:d>
                            </m:sub>
                            <m:sup>
                              <m:r>
                                <a:rPr lang="en-GB" sz="1800" b="0" i="1" smtClean="0">
                                  <a:latin typeface="Cambria Math" panose="02040503050406030204" pitchFamily="18" charset="0"/>
                                </a:rPr>
                                <m:t>∗</m:t>
                              </m:r>
                            </m:sup>
                          </m:sSubSup>
                        </m:e>
                      </m:nary>
                      <m:r>
                        <a:rPr lang="en-GB" sz="1800" b="0" i="1" smtClean="0">
                          <a:latin typeface="Cambria Math" panose="02040503050406030204" pitchFamily="18" charset="0"/>
                        </a:rPr>
                        <m:t>=−</m:t>
                      </m:r>
                      <m:sSubSup>
                        <m:sSubSupPr>
                          <m:ctrlPr>
                            <a:rPr lang="en-GB" sz="1800" b="0" i="1" smtClean="0">
                              <a:latin typeface="Cambria Math" panose="02040503050406030204" pitchFamily="18" charset="0"/>
                            </a:rPr>
                          </m:ctrlPr>
                        </m:sSubSupPr>
                        <m:e>
                          <m:r>
                            <a:rPr lang="en-GB" sz="1800" b="0" i="1" smtClean="0">
                              <a:latin typeface="Cambria Math" panose="02040503050406030204" pitchFamily="18" charset="0"/>
                            </a:rPr>
                            <m:t>𝑎</m:t>
                          </m:r>
                        </m:e>
                        <m:sub>
                          <m:d>
                            <m:dPr>
                              <m:ctrlPr>
                                <a:rPr lang="en-GB" sz="1800" b="0" i="1" smtClean="0">
                                  <a:latin typeface="Cambria Math" panose="02040503050406030204" pitchFamily="18" charset="0"/>
                                </a:rPr>
                              </m:ctrlPr>
                            </m:dPr>
                            <m:e>
                              <m:r>
                                <a:rPr lang="en-GB" sz="1800" b="0" i="1" smtClean="0">
                                  <a:latin typeface="Cambria Math" panose="02040503050406030204" pitchFamily="18" charset="0"/>
                                </a:rPr>
                                <m:t>𝑚</m:t>
                              </m:r>
                              <m:r>
                                <a:rPr lang="en-GB" sz="1800" b="0" i="1" smtClean="0">
                                  <a:latin typeface="Cambria Math" panose="02040503050406030204" pitchFamily="18" charset="0"/>
                                </a:rPr>
                                <m:t>,</m:t>
                              </m:r>
                              <m:r>
                                <a:rPr lang="en-GB" sz="1800" b="0" i="1" smtClean="0">
                                  <a:latin typeface="Cambria Math" panose="02040503050406030204" pitchFamily="18" charset="0"/>
                                </a:rPr>
                                <m:t>𝑤</m:t>
                              </m:r>
                            </m:e>
                          </m:d>
                        </m:sub>
                        <m:sup>
                          <m:r>
                            <a:rPr lang="en-GB" sz="1800" b="0" i="1" smtClean="0">
                              <a:latin typeface="Cambria Math" panose="02040503050406030204" pitchFamily="18" charset="0"/>
                            </a:rPr>
                            <m:t>∗</m:t>
                          </m:r>
                        </m:sup>
                      </m:sSubSup>
                      <m:r>
                        <a:rPr lang="en-GB" sz="1800" b="0" i="1" smtClean="0">
                          <a:latin typeface="Cambria Math" panose="02040503050406030204" pitchFamily="18" charset="0"/>
                        </a:rPr>
                        <m:t>,   </m:t>
                      </m:r>
                      <m:d>
                        <m:dPr>
                          <m:ctrlPr>
                            <a:rPr lang="en-GB" sz="1800" b="0" i="1" smtClean="0">
                              <a:latin typeface="Cambria Math" panose="02040503050406030204" pitchFamily="18" charset="0"/>
                            </a:rPr>
                          </m:ctrlPr>
                        </m:dPr>
                        <m:e>
                          <m:r>
                            <a:rPr lang="en-GB" sz="1800" b="0" i="1" smtClean="0">
                              <a:latin typeface="Cambria Math" panose="02040503050406030204" pitchFamily="18" charset="0"/>
                            </a:rPr>
                            <m:t>𝑚</m:t>
                          </m:r>
                          <m:r>
                            <a:rPr lang="en-GB" sz="1800" b="0" i="1" smtClean="0">
                              <a:latin typeface="Cambria Math" panose="02040503050406030204" pitchFamily="18" charset="0"/>
                            </a:rPr>
                            <m:t>,</m:t>
                          </m:r>
                          <m:r>
                            <a:rPr lang="en-GB" sz="1800" b="0" i="1" smtClean="0">
                              <a:latin typeface="Cambria Math" panose="02040503050406030204" pitchFamily="18" charset="0"/>
                            </a:rPr>
                            <m:t>𝑤</m:t>
                          </m:r>
                        </m:e>
                      </m:d>
                      <m:r>
                        <a:rPr lang="en-GB" sz="1800" b="0" i="1" smtClean="0">
                          <a:latin typeface="Cambria Math" panose="02040503050406030204" pitchFamily="18" charset="0"/>
                        </a:rPr>
                        <m:t>∈</m:t>
                      </m:r>
                      <m:sSub>
                        <m:sSubPr>
                          <m:ctrlPr>
                            <a:rPr lang="en-GB" sz="1800" b="0" i="1" smtClean="0">
                              <a:latin typeface="Cambria Math" panose="02040503050406030204" pitchFamily="18" charset="0"/>
                              <a:ea typeface="Cambria Math" panose="02040503050406030204" pitchFamily="18" charset="0"/>
                            </a:rPr>
                          </m:ctrlPr>
                        </m:sSubPr>
                        <m:e>
                          <m:r>
                            <a:rPr lang="en-GB" sz="1800" b="0" i="1" smtClean="0">
                              <a:latin typeface="Cambria Math" panose="02040503050406030204" pitchFamily="18" charset="0"/>
                              <a:ea typeface="Cambria Math" panose="02040503050406030204" pitchFamily="18" charset="0"/>
                            </a:rPr>
                            <m:t>𝒮</m:t>
                          </m:r>
                        </m:e>
                        <m:sub>
                          <m:r>
                            <a:rPr lang="en-GB" sz="1800" b="0" i="1" smtClean="0">
                              <a:latin typeface="Cambria Math" panose="02040503050406030204" pitchFamily="18" charset="0"/>
                              <a:ea typeface="Cambria Math" panose="02040503050406030204" pitchFamily="18" charset="0"/>
                            </a:rPr>
                            <m:t>3</m:t>
                          </m:r>
                        </m:sub>
                      </m:sSub>
                      <m:r>
                        <a:rPr lang="en-GB" sz="1800" b="0" i="1" smtClean="0">
                          <a:latin typeface="Cambria Math" panose="02040503050406030204" pitchFamily="18" charset="0"/>
                          <a:ea typeface="Cambria Math" panose="02040503050406030204" pitchFamily="18" charset="0"/>
                        </a:rPr>
                        <m:t>.</m:t>
                      </m:r>
                    </m:oMath>
                  </m:oMathPara>
                </a14:m>
                <a:endParaRPr lang="en-GB" sz="1800" dirty="0"/>
              </a:p>
              <a:p>
                <a14:m>
                  <m:oMath xmlns:m="http://schemas.openxmlformats.org/officeDocument/2006/math">
                    <m:sSubSup>
                      <m:sSubSupPr>
                        <m:ctrlPr>
                          <a:rPr lang="en-GB" sz="1800" b="0" i="1" smtClean="0">
                            <a:latin typeface="Cambria Math" panose="02040503050406030204" pitchFamily="18" charset="0"/>
                          </a:rPr>
                        </m:ctrlPr>
                      </m:sSubSupPr>
                      <m:e>
                        <m:r>
                          <a:rPr lang="en-GB" sz="1800" b="0" i="1" smtClean="0">
                            <a:latin typeface="Cambria Math" panose="02040503050406030204" pitchFamily="18" charset="0"/>
                          </a:rPr>
                          <m:t>𝑎</m:t>
                        </m:r>
                      </m:e>
                      <m:sub>
                        <m:d>
                          <m:dPr>
                            <m:ctrlPr>
                              <a:rPr lang="en-GB" sz="1800" b="0" i="1" smtClean="0">
                                <a:latin typeface="Cambria Math" panose="02040503050406030204" pitchFamily="18" charset="0"/>
                              </a:rPr>
                            </m:ctrlPr>
                          </m:dPr>
                          <m:e>
                            <m:r>
                              <a:rPr lang="en-GB" sz="1800" b="0" i="1" smtClean="0">
                                <a:latin typeface="Cambria Math" panose="02040503050406030204" pitchFamily="18" charset="0"/>
                              </a:rPr>
                              <m:t>𝑘</m:t>
                            </m:r>
                            <m:r>
                              <a:rPr lang="en-GB" sz="1800" b="0" i="1" smtClean="0">
                                <a:latin typeface="Cambria Math" panose="02040503050406030204" pitchFamily="18" charset="0"/>
                              </a:rPr>
                              <m:t>,</m:t>
                            </m:r>
                            <m:r>
                              <a:rPr lang="en-GB" sz="1800" b="0" i="1" smtClean="0">
                                <a:latin typeface="Cambria Math" panose="02040503050406030204" pitchFamily="18" charset="0"/>
                              </a:rPr>
                              <m:t>𝑙</m:t>
                            </m:r>
                          </m:e>
                        </m:d>
                      </m:sub>
                      <m:sup>
                        <m:r>
                          <a:rPr lang="en-GB" sz="1800" b="0" i="1" smtClean="0">
                            <a:latin typeface="Cambria Math" panose="02040503050406030204" pitchFamily="18" charset="0"/>
                          </a:rPr>
                          <m:t>∗</m:t>
                        </m:r>
                      </m:sup>
                    </m:sSubSup>
                  </m:oMath>
                </a14:m>
                <a:r>
                  <a:rPr lang="en-GB" sz="1800" dirty="0"/>
                  <a:t> is the probability of reaching the Wolbachia only class from </a:t>
                </a:r>
                <a14:m>
                  <m:oMath xmlns:m="http://schemas.openxmlformats.org/officeDocument/2006/math">
                    <m:r>
                      <a:rPr lang="en-GB" sz="1800" b="0" i="1" smtClean="0">
                        <a:latin typeface="Cambria Math" panose="02040503050406030204" pitchFamily="18" charset="0"/>
                      </a:rPr>
                      <m:t>(</m:t>
                    </m:r>
                    <m:r>
                      <a:rPr lang="en-GB" sz="1800" b="0" i="1" smtClean="0">
                        <a:latin typeface="Cambria Math" panose="02040503050406030204" pitchFamily="18" charset="0"/>
                      </a:rPr>
                      <m:t>𝑘</m:t>
                    </m:r>
                    <m:r>
                      <a:rPr lang="en-GB" sz="1800" b="0" i="1" smtClean="0">
                        <a:latin typeface="Cambria Math" panose="02040503050406030204" pitchFamily="18" charset="0"/>
                      </a:rPr>
                      <m:t>,</m:t>
                    </m:r>
                    <m:r>
                      <a:rPr lang="en-GB" sz="1800" b="0" i="1" smtClean="0">
                        <a:latin typeface="Cambria Math" panose="02040503050406030204" pitchFamily="18" charset="0"/>
                      </a:rPr>
                      <m:t>𝑙</m:t>
                    </m:r>
                    <m:r>
                      <a:rPr lang="en-GB" sz="1800" b="0" i="1" smtClean="0">
                        <a:latin typeface="Cambria Math" panose="02040503050406030204" pitchFamily="18" charset="0"/>
                      </a:rPr>
                      <m:t>)</m:t>
                    </m:r>
                  </m:oMath>
                </a14:m>
                <a:r>
                  <a:rPr lang="en-GB" sz="1800" dirty="0"/>
                  <a:t>.</a:t>
                </a:r>
              </a:p>
              <a:p>
                <a14:m>
                  <m:oMath xmlns:m="http://schemas.openxmlformats.org/officeDocument/2006/math">
                    <m:sSubSup>
                      <m:sSubSupPr>
                        <m:ctrlPr>
                          <a:rPr lang="en-GB" sz="1800" b="0" i="1" smtClean="0">
                            <a:latin typeface="Cambria Math" panose="02040503050406030204" pitchFamily="18" charset="0"/>
                          </a:rPr>
                        </m:ctrlPr>
                      </m:sSubSupPr>
                      <m:e>
                        <m:r>
                          <a:rPr lang="en-GB" sz="1800" b="0" i="1" smtClean="0">
                            <a:latin typeface="Cambria Math" panose="02040503050406030204" pitchFamily="18" charset="0"/>
                          </a:rPr>
                          <m:t>𝜏</m:t>
                        </m:r>
                      </m:e>
                      <m:sub>
                        <m:r>
                          <a:rPr lang="en-GB" sz="1800" b="0" i="1" smtClean="0">
                            <a:latin typeface="Cambria Math" panose="02040503050406030204" pitchFamily="18" charset="0"/>
                          </a:rPr>
                          <m:t>(</m:t>
                        </m:r>
                        <m:r>
                          <a:rPr lang="en-GB" sz="1800" b="0" i="1" smtClean="0">
                            <a:latin typeface="Cambria Math" panose="02040503050406030204" pitchFamily="18" charset="0"/>
                          </a:rPr>
                          <m:t>𝑘</m:t>
                        </m:r>
                        <m:r>
                          <a:rPr lang="en-GB" sz="1800" b="0" i="1" smtClean="0">
                            <a:latin typeface="Cambria Math" panose="02040503050406030204" pitchFamily="18" charset="0"/>
                          </a:rPr>
                          <m:t>,</m:t>
                        </m:r>
                        <m:r>
                          <a:rPr lang="en-GB" sz="1800" b="0" i="1" smtClean="0">
                            <a:latin typeface="Cambria Math" panose="02040503050406030204" pitchFamily="18" charset="0"/>
                          </a:rPr>
                          <m:t>𝑙</m:t>
                        </m:r>
                        <m:r>
                          <a:rPr lang="en-GB" sz="1800" b="0" i="1" smtClean="0">
                            <a:latin typeface="Cambria Math" panose="02040503050406030204" pitchFamily="18" charset="0"/>
                          </a:rPr>
                          <m:t>)</m:t>
                        </m:r>
                      </m:sub>
                      <m:sup>
                        <m:r>
                          <a:rPr lang="en-GB" sz="1800" b="0" i="1" smtClean="0">
                            <a:latin typeface="Cambria Math" panose="02040503050406030204" pitchFamily="18" charset="0"/>
                          </a:rPr>
                          <m:t>∗</m:t>
                        </m:r>
                      </m:sup>
                    </m:sSubSup>
                  </m:oMath>
                </a14:m>
                <a:r>
                  <a:rPr lang="en-GB" sz="1800" dirty="0"/>
                  <a:t> is the expected time to reach the Wolbachia only class from </a:t>
                </a:r>
                <a14:m>
                  <m:oMath xmlns:m="http://schemas.openxmlformats.org/officeDocument/2006/math">
                    <m:r>
                      <a:rPr lang="en-GB" sz="1800" i="1">
                        <a:latin typeface="Cambria Math" panose="02040503050406030204" pitchFamily="18" charset="0"/>
                      </a:rPr>
                      <m:t>(</m:t>
                    </m:r>
                    <m:r>
                      <a:rPr lang="en-GB" sz="1800" i="1">
                        <a:latin typeface="Cambria Math" panose="02040503050406030204" pitchFamily="18" charset="0"/>
                      </a:rPr>
                      <m:t>𝑘</m:t>
                    </m:r>
                    <m:r>
                      <a:rPr lang="en-GB" sz="1800" i="1">
                        <a:latin typeface="Cambria Math" panose="02040503050406030204" pitchFamily="18" charset="0"/>
                      </a:rPr>
                      <m:t>,</m:t>
                    </m:r>
                    <m:r>
                      <a:rPr lang="en-GB" sz="1800" i="1">
                        <a:latin typeface="Cambria Math" panose="02040503050406030204" pitchFamily="18" charset="0"/>
                      </a:rPr>
                      <m:t>𝑙</m:t>
                    </m:r>
                    <m:r>
                      <a:rPr lang="en-GB" sz="1800" i="1">
                        <a:latin typeface="Cambria Math" panose="02040503050406030204" pitchFamily="18" charset="0"/>
                      </a:rPr>
                      <m:t>)</m:t>
                    </m:r>
                  </m:oMath>
                </a14:m>
                <a:r>
                  <a:rPr lang="en-GB" sz="1800" dirty="0"/>
                  <a:t>.</a:t>
                </a:r>
              </a:p>
            </p:txBody>
          </p:sp>
        </mc:Choice>
        <mc:Fallback xmlns="">
          <p:sp>
            <p:nvSpPr>
              <p:cNvPr id="14" name="Content Placeholder 13">
                <a:extLst>
                  <a:ext uri="{FF2B5EF4-FFF2-40B4-BE49-F238E27FC236}">
                    <a16:creationId xmlns:a16="http://schemas.microsoft.com/office/drawing/2014/main" id="{82F31C84-1C21-4B95-C05D-57DE11FEB879}"/>
                  </a:ext>
                </a:extLst>
              </p:cNvPr>
              <p:cNvSpPr>
                <a:spLocks noGrp="1" noRot="1" noChangeAspect="1" noMove="1" noResize="1" noEditPoints="1" noAdjustHandles="1" noChangeArrowheads="1" noChangeShapeType="1" noTextEdit="1"/>
              </p:cNvSpPr>
              <p:nvPr>
                <p:ph idx="1"/>
              </p:nvPr>
            </p:nvSpPr>
            <p:spPr>
              <a:xfrm>
                <a:off x="762002" y="1998031"/>
                <a:ext cx="10424776" cy="3849624"/>
              </a:xfrm>
              <a:blipFill>
                <a:blip r:embed="rId4"/>
                <a:stretch>
                  <a:fillRect l="-409" t="-634" b="-792"/>
                </a:stretch>
              </a:blipFill>
            </p:spPr>
            <p:txBody>
              <a:bodyPr/>
              <a:lstStyle/>
              <a:p>
                <a:r>
                  <a:rPr lang="en-GB">
                    <a:noFill/>
                  </a:rPr>
                  <a:t> </a:t>
                </a:r>
              </a:p>
            </p:txBody>
          </p:sp>
        </mc:Fallback>
      </mc:AlternateContent>
    </p:spTree>
    <p:extLst>
      <p:ext uri="{BB962C8B-B14F-4D97-AF65-F5344CB8AC3E}">
        <p14:creationId xmlns:p14="http://schemas.microsoft.com/office/powerpoint/2010/main" val="665763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E8993A77-2900-20AD-D60E-310092E8281F}"/>
              </a:ext>
            </a:extLst>
          </p:cNvPr>
          <p:cNvSpPr/>
          <p:nvPr/>
        </p:nvSpPr>
        <p:spPr>
          <a:xfrm>
            <a:off x="745672" y="4800600"/>
            <a:ext cx="6353175" cy="1371600"/>
          </a:xfrm>
          <a:prstGeom prst="roundRect">
            <a:avLst/>
          </a:prstGeom>
          <a:solidFill>
            <a:srgbClr val="A9C0CE"/>
          </a:solidFill>
          <a:ln>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D57BE6E-5319-EAB8-E8C1-9A31A275387D}"/>
              </a:ext>
            </a:extLst>
          </p:cNvPr>
          <p:cNvSpPr>
            <a:spLocks noGrp="1"/>
          </p:cNvSpPr>
          <p:nvPr>
            <p:ph type="title"/>
          </p:nvPr>
        </p:nvSpPr>
        <p:spPr>
          <a:xfrm>
            <a:off x="745672" y="413994"/>
            <a:ext cx="5045528" cy="1371600"/>
          </a:xfrm>
        </p:spPr>
        <p:txBody>
          <a:bodyPr/>
          <a:lstStyle/>
          <a:p>
            <a:r>
              <a:rPr lang="en-GB" dirty="0"/>
              <a:t>30 mosquito model</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A06403A-69E2-7E4C-652B-754BB7437C11}"/>
                  </a:ext>
                </a:extLst>
              </p:cNvPr>
              <p:cNvSpPr>
                <a:spLocks noGrp="1"/>
              </p:cNvSpPr>
              <p:nvPr>
                <p:ph idx="1"/>
              </p:nvPr>
            </p:nvSpPr>
            <p:spPr>
              <a:xfrm>
                <a:off x="959976" y="1785594"/>
                <a:ext cx="5669424" cy="2800350"/>
              </a:xfrm>
            </p:spPr>
            <p:txBody>
              <a:bodyPr>
                <a:noAutofit/>
              </a:bodyPr>
              <a:lstStyle/>
              <a:p>
                <a:r>
                  <a:rPr lang="en-GB" sz="1800" dirty="0"/>
                  <a:t>Up to 30 mosquitoes in a household.</a:t>
                </a:r>
              </a:p>
              <a:p>
                <a:r>
                  <a:rPr lang="en-GB" sz="1800" dirty="0"/>
                  <a:t>All rates defined equivalently to deterministic model.</a:t>
                </a:r>
              </a:p>
              <a:p>
                <a:r>
                  <a:rPr lang="en-GB" sz="1800" dirty="0"/>
                  <a:t>Assume no reversion and </a:t>
                </a:r>
                <a14:m>
                  <m:oMath xmlns:m="http://schemas.openxmlformats.org/officeDocument/2006/math">
                    <m:r>
                      <a:rPr lang="en-GB" sz="1800" b="0" i="1" smtClean="0">
                        <a:latin typeface="Cambria Math" panose="02040503050406030204" pitchFamily="18" charset="0"/>
                      </a:rPr>
                      <m:t>𝜙</m:t>
                    </m:r>
                    <m:r>
                      <a:rPr lang="en-GB" sz="1800" b="0" i="1" smtClean="0">
                        <a:latin typeface="Cambria Math" panose="02040503050406030204" pitchFamily="18" charset="0"/>
                      </a:rPr>
                      <m:t>=0.85</m:t>
                    </m:r>
                  </m:oMath>
                </a14:m>
                <a:r>
                  <a:rPr lang="en-GB" sz="1800" dirty="0"/>
                  <a:t>.</a:t>
                </a:r>
              </a:p>
              <a:p>
                <a:r>
                  <a:rPr lang="en-GB" sz="1800" dirty="0"/>
                  <a:t>3 communicating classes</a:t>
                </a:r>
                <a:r>
                  <a:rPr lang="en-GB" sz="1800" dirty="0">
                    <a:solidFill>
                      <a:srgbClr val="002060"/>
                    </a:solidFill>
                  </a:rPr>
                  <a:t>:</a:t>
                </a:r>
                <a:r>
                  <a:rPr lang="en-GB" sz="1800" dirty="0">
                    <a:solidFill>
                      <a:srgbClr val="FF8000"/>
                    </a:solidFill>
                  </a:rPr>
                  <a:t> </a:t>
                </a:r>
                <a14:m>
                  <m:oMath xmlns:m="http://schemas.openxmlformats.org/officeDocument/2006/math">
                    <m:sSub>
                      <m:sSubPr>
                        <m:ctrlPr>
                          <a:rPr lang="en-GB" sz="1800" b="0" i="1" smtClean="0">
                            <a:solidFill>
                              <a:srgbClr val="FF8000"/>
                            </a:solidFill>
                            <a:latin typeface="Cambria Math" panose="02040503050406030204" pitchFamily="18" charset="0"/>
                            <a:ea typeface="Cambria Math" panose="02040503050406030204" pitchFamily="18" charset="0"/>
                          </a:rPr>
                        </m:ctrlPr>
                      </m:sSubPr>
                      <m:e>
                        <m:r>
                          <a:rPr lang="en-GB" sz="1800" i="1" smtClean="0">
                            <a:solidFill>
                              <a:srgbClr val="FF8000"/>
                            </a:solidFill>
                            <a:latin typeface="Cambria Math" panose="02040503050406030204" pitchFamily="18" charset="0"/>
                            <a:ea typeface="Cambria Math" panose="02040503050406030204" pitchFamily="18" charset="0"/>
                          </a:rPr>
                          <m:t>𝒮</m:t>
                        </m:r>
                      </m:e>
                      <m:sub>
                        <m:r>
                          <a:rPr lang="en-GB" sz="1800" b="0" i="1" smtClean="0">
                            <a:solidFill>
                              <a:srgbClr val="FF8000"/>
                            </a:solidFill>
                            <a:latin typeface="Cambria Math" panose="02040503050406030204" pitchFamily="18" charset="0"/>
                            <a:ea typeface="Cambria Math" panose="02040503050406030204" pitchFamily="18" charset="0"/>
                          </a:rPr>
                          <m:t>1</m:t>
                        </m:r>
                      </m:sub>
                    </m:sSub>
                    <m:r>
                      <a:rPr lang="en-GB" sz="1800" b="0" i="1" smtClean="0">
                        <a:solidFill>
                          <a:srgbClr val="FF8000"/>
                        </a:solidFill>
                        <a:latin typeface="Cambria Math" panose="02040503050406030204" pitchFamily="18" charset="0"/>
                        <a:ea typeface="Cambria Math" panose="02040503050406030204" pitchFamily="18" charset="0"/>
                      </a:rPr>
                      <m:t>=</m:t>
                    </m:r>
                    <m:d>
                      <m:dPr>
                        <m:begChr m:val="{"/>
                        <m:endChr m:val="}"/>
                        <m:ctrlPr>
                          <a:rPr lang="en-GB" sz="1800" b="0" i="1" smtClean="0">
                            <a:solidFill>
                              <a:srgbClr val="FF8000"/>
                            </a:solidFill>
                            <a:latin typeface="Cambria Math" panose="02040503050406030204" pitchFamily="18" charset="0"/>
                            <a:ea typeface="Cambria Math" panose="02040503050406030204" pitchFamily="18" charset="0"/>
                          </a:rPr>
                        </m:ctrlPr>
                      </m:dPr>
                      <m:e>
                        <m:d>
                          <m:dPr>
                            <m:ctrlPr>
                              <a:rPr lang="en-GB" sz="1800" b="0" i="1" smtClean="0">
                                <a:solidFill>
                                  <a:srgbClr val="FF8000"/>
                                </a:solidFill>
                                <a:latin typeface="Cambria Math" panose="02040503050406030204" pitchFamily="18" charset="0"/>
                                <a:ea typeface="Cambria Math" panose="02040503050406030204" pitchFamily="18" charset="0"/>
                              </a:rPr>
                            </m:ctrlPr>
                          </m:dPr>
                          <m:e>
                            <m:r>
                              <a:rPr lang="en-GB" sz="1800" b="0" i="1" smtClean="0">
                                <a:solidFill>
                                  <a:srgbClr val="FF8000"/>
                                </a:solidFill>
                                <a:latin typeface="Cambria Math" panose="02040503050406030204" pitchFamily="18" charset="0"/>
                                <a:ea typeface="Cambria Math" panose="02040503050406030204" pitchFamily="18" charset="0"/>
                              </a:rPr>
                              <m:t>𝑚</m:t>
                            </m:r>
                            <m:r>
                              <a:rPr lang="en-GB" sz="1800" b="0" i="1" smtClean="0">
                                <a:solidFill>
                                  <a:srgbClr val="FF8000"/>
                                </a:solidFill>
                                <a:latin typeface="Cambria Math" panose="02040503050406030204" pitchFamily="18" charset="0"/>
                                <a:ea typeface="Cambria Math" panose="02040503050406030204" pitchFamily="18" charset="0"/>
                              </a:rPr>
                              <m:t>,0</m:t>
                            </m:r>
                          </m:e>
                        </m:d>
                        <m:r>
                          <a:rPr lang="en-GB" sz="1800" b="0" i="1" smtClean="0">
                            <a:solidFill>
                              <a:srgbClr val="FF8000"/>
                            </a:solidFill>
                            <a:latin typeface="Cambria Math" panose="02040503050406030204" pitchFamily="18" charset="0"/>
                            <a:ea typeface="Cambria Math" panose="02040503050406030204" pitchFamily="18" charset="0"/>
                          </a:rPr>
                          <m:t> :0&lt;</m:t>
                        </m:r>
                        <m:r>
                          <a:rPr lang="en-GB" sz="1800" b="0" i="1" smtClean="0">
                            <a:solidFill>
                              <a:srgbClr val="FF8000"/>
                            </a:solidFill>
                            <a:latin typeface="Cambria Math" panose="02040503050406030204" pitchFamily="18" charset="0"/>
                            <a:ea typeface="Cambria Math" panose="02040503050406030204" pitchFamily="18" charset="0"/>
                          </a:rPr>
                          <m:t>𝑚</m:t>
                        </m:r>
                        <m:r>
                          <a:rPr lang="en-GB" sz="1800" b="0" i="1" smtClean="0">
                            <a:solidFill>
                              <a:srgbClr val="FF8000"/>
                            </a:solidFill>
                            <a:latin typeface="Cambria Math" panose="02040503050406030204" pitchFamily="18" charset="0"/>
                            <a:ea typeface="Cambria Math" panose="02040503050406030204" pitchFamily="18" charset="0"/>
                          </a:rPr>
                          <m:t>≤30</m:t>
                        </m:r>
                      </m:e>
                    </m:d>
                    <m:r>
                      <a:rPr lang="en-GB" sz="1800" b="0" i="1" smtClean="0">
                        <a:solidFill>
                          <a:srgbClr val="FF8000"/>
                        </a:solidFill>
                        <a:latin typeface="Cambria Math" panose="02040503050406030204" pitchFamily="18" charset="0"/>
                        <a:ea typeface="Cambria Math" panose="02040503050406030204" pitchFamily="18" charset="0"/>
                      </a:rPr>
                      <m:t>,</m:t>
                    </m:r>
                    <m:r>
                      <a:rPr lang="en-GB" sz="1800" b="0" i="1" smtClean="0">
                        <a:latin typeface="Cambria Math" panose="02040503050406030204" pitchFamily="18" charset="0"/>
                        <a:ea typeface="Cambria Math" panose="02040503050406030204" pitchFamily="18" charset="0"/>
                      </a:rPr>
                      <m:t>  </m:t>
                    </m:r>
                    <m:sSub>
                      <m:sSubPr>
                        <m:ctrlPr>
                          <a:rPr lang="en-GB" sz="1800" i="1" smtClean="0">
                            <a:solidFill>
                              <a:srgbClr val="0000FF"/>
                            </a:solidFill>
                            <a:latin typeface="Cambria Math" panose="02040503050406030204" pitchFamily="18" charset="0"/>
                            <a:ea typeface="Cambria Math" panose="02040503050406030204" pitchFamily="18" charset="0"/>
                          </a:rPr>
                        </m:ctrlPr>
                      </m:sSubPr>
                      <m:e>
                        <m:r>
                          <a:rPr lang="en-GB" sz="1800" i="1">
                            <a:solidFill>
                              <a:srgbClr val="0000FF"/>
                            </a:solidFill>
                            <a:latin typeface="Cambria Math" panose="02040503050406030204" pitchFamily="18" charset="0"/>
                            <a:ea typeface="Cambria Math" panose="02040503050406030204" pitchFamily="18" charset="0"/>
                          </a:rPr>
                          <m:t>𝒮</m:t>
                        </m:r>
                      </m:e>
                      <m:sub>
                        <m:r>
                          <a:rPr lang="en-GB" sz="1800" b="0" i="1" smtClean="0">
                            <a:solidFill>
                              <a:srgbClr val="0000FF"/>
                            </a:solidFill>
                            <a:latin typeface="Cambria Math" panose="02040503050406030204" pitchFamily="18" charset="0"/>
                            <a:ea typeface="Cambria Math" panose="02040503050406030204" pitchFamily="18" charset="0"/>
                          </a:rPr>
                          <m:t>2</m:t>
                        </m:r>
                      </m:sub>
                    </m:sSub>
                    <m:r>
                      <a:rPr lang="en-GB" sz="1800" i="1">
                        <a:solidFill>
                          <a:srgbClr val="0000FF"/>
                        </a:solidFill>
                        <a:latin typeface="Cambria Math" panose="02040503050406030204" pitchFamily="18" charset="0"/>
                        <a:ea typeface="Cambria Math" panose="02040503050406030204" pitchFamily="18" charset="0"/>
                      </a:rPr>
                      <m:t>=</m:t>
                    </m:r>
                    <m:d>
                      <m:dPr>
                        <m:begChr m:val="{"/>
                        <m:endChr m:val="}"/>
                        <m:ctrlPr>
                          <a:rPr lang="en-GB" sz="1800" i="1">
                            <a:solidFill>
                              <a:srgbClr val="0000FF"/>
                            </a:solidFill>
                            <a:latin typeface="Cambria Math" panose="02040503050406030204" pitchFamily="18" charset="0"/>
                            <a:ea typeface="Cambria Math" panose="02040503050406030204" pitchFamily="18" charset="0"/>
                          </a:rPr>
                        </m:ctrlPr>
                      </m:dPr>
                      <m:e>
                        <m:d>
                          <m:dPr>
                            <m:ctrlPr>
                              <a:rPr lang="en-GB" sz="1800" i="1">
                                <a:solidFill>
                                  <a:srgbClr val="0000FF"/>
                                </a:solidFill>
                                <a:latin typeface="Cambria Math" panose="02040503050406030204" pitchFamily="18" charset="0"/>
                                <a:ea typeface="Cambria Math" panose="02040503050406030204" pitchFamily="18" charset="0"/>
                              </a:rPr>
                            </m:ctrlPr>
                          </m:dPr>
                          <m:e>
                            <m:r>
                              <a:rPr lang="en-GB" sz="1800" b="0" i="1" smtClean="0">
                                <a:solidFill>
                                  <a:srgbClr val="0000FF"/>
                                </a:solidFill>
                                <a:latin typeface="Cambria Math" panose="02040503050406030204" pitchFamily="18" charset="0"/>
                                <a:ea typeface="Cambria Math" panose="02040503050406030204" pitchFamily="18" charset="0"/>
                              </a:rPr>
                              <m:t>0</m:t>
                            </m:r>
                            <m:r>
                              <a:rPr lang="en-GB" sz="1800" i="1">
                                <a:solidFill>
                                  <a:srgbClr val="0000FF"/>
                                </a:solidFill>
                                <a:latin typeface="Cambria Math" panose="02040503050406030204" pitchFamily="18" charset="0"/>
                                <a:ea typeface="Cambria Math" panose="02040503050406030204" pitchFamily="18" charset="0"/>
                              </a:rPr>
                              <m:t>,</m:t>
                            </m:r>
                            <m:r>
                              <a:rPr lang="en-GB" sz="1800" b="0" i="1" smtClean="0">
                                <a:solidFill>
                                  <a:srgbClr val="0000FF"/>
                                </a:solidFill>
                                <a:latin typeface="Cambria Math" panose="02040503050406030204" pitchFamily="18" charset="0"/>
                                <a:ea typeface="Cambria Math" panose="02040503050406030204" pitchFamily="18" charset="0"/>
                              </a:rPr>
                              <m:t>𝑤</m:t>
                            </m:r>
                          </m:e>
                        </m:d>
                        <m:r>
                          <a:rPr lang="en-GB" sz="1800" i="1">
                            <a:solidFill>
                              <a:srgbClr val="0000FF"/>
                            </a:solidFill>
                            <a:latin typeface="Cambria Math" panose="02040503050406030204" pitchFamily="18" charset="0"/>
                            <a:ea typeface="Cambria Math" panose="02040503050406030204" pitchFamily="18" charset="0"/>
                          </a:rPr>
                          <m:t> :0&lt;</m:t>
                        </m:r>
                        <m:r>
                          <a:rPr lang="en-GB" sz="1800" b="0" i="1" smtClean="0">
                            <a:solidFill>
                              <a:srgbClr val="0000FF"/>
                            </a:solidFill>
                            <a:latin typeface="Cambria Math" panose="02040503050406030204" pitchFamily="18" charset="0"/>
                            <a:ea typeface="Cambria Math" panose="02040503050406030204" pitchFamily="18" charset="0"/>
                          </a:rPr>
                          <m:t>𝑤</m:t>
                        </m:r>
                        <m:r>
                          <a:rPr lang="en-GB" sz="1800" i="1">
                            <a:solidFill>
                              <a:srgbClr val="0000FF"/>
                            </a:solidFill>
                            <a:latin typeface="Cambria Math" panose="02040503050406030204" pitchFamily="18" charset="0"/>
                            <a:ea typeface="Cambria Math" panose="02040503050406030204" pitchFamily="18" charset="0"/>
                          </a:rPr>
                          <m:t>≤30</m:t>
                        </m:r>
                      </m:e>
                    </m:d>
                  </m:oMath>
                </a14:m>
                <a:r>
                  <a:rPr lang="en-GB" sz="1800" dirty="0">
                    <a:solidFill>
                      <a:srgbClr val="7030A0"/>
                    </a:solidFill>
                  </a:rPr>
                  <a:t> </a:t>
                </a:r>
                <a:r>
                  <a:rPr lang="en-GB" sz="1800" dirty="0"/>
                  <a:t>and </a:t>
                </a:r>
                <a14:m>
                  <m:oMath xmlns:m="http://schemas.openxmlformats.org/officeDocument/2006/math">
                    <m:r>
                      <a:rPr lang="en-GB" sz="1800" b="0" i="0" smtClean="0">
                        <a:solidFill>
                          <a:srgbClr val="00B0F0"/>
                        </a:solidFill>
                        <a:latin typeface="Cambria Math" panose="02040503050406030204" pitchFamily="18" charset="0"/>
                        <a:ea typeface="Cambria Math" panose="02040503050406030204" pitchFamily="18" charset="0"/>
                      </a:rPr>
                      <m:t> </m:t>
                    </m:r>
                    <m:sSub>
                      <m:sSubPr>
                        <m:ctrlPr>
                          <a:rPr lang="en-GB" sz="1800" i="1" smtClean="0">
                            <a:solidFill>
                              <a:srgbClr val="00FF00"/>
                            </a:solidFill>
                            <a:latin typeface="Cambria Math" panose="02040503050406030204" pitchFamily="18" charset="0"/>
                            <a:ea typeface="Cambria Math" panose="02040503050406030204" pitchFamily="18" charset="0"/>
                          </a:rPr>
                        </m:ctrlPr>
                      </m:sSubPr>
                      <m:e>
                        <m:r>
                          <a:rPr lang="en-GB" sz="1800" i="1">
                            <a:solidFill>
                              <a:srgbClr val="00FF00"/>
                            </a:solidFill>
                            <a:latin typeface="Cambria Math" panose="02040503050406030204" pitchFamily="18" charset="0"/>
                            <a:ea typeface="Cambria Math" panose="02040503050406030204" pitchFamily="18" charset="0"/>
                          </a:rPr>
                          <m:t>𝒮</m:t>
                        </m:r>
                      </m:e>
                      <m:sub>
                        <m:r>
                          <a:rPr lang="en-GB" sz="1800" b="0" i="1" smtClean="0">
                            <a:solidFill>
                              <a:srgbClr val="00FF00"/>
                            </a:solidFill>
                            <a:latin typeface="Cambria Math" panose="02040503050406030204" pitchFamily="18" charset="0"/>
                            <a:ea typeface="Cambria Math" panose="02040503050406030204" pitchFamily="18" charset="0"/>
                          </a:rPr>
                          <m:t>3</m:t>
                        </m:r>
                      </m:sub>
                    </m:sSub>
                    <m:r>
                      <a:rPr lang="en-GB" sz="1800" i="1">
                        <a:solidFill>
                          <a:srgbClr val="00FF00"/>
                        </a:solidFill>
                        <a:latin typeface="Cambria Math" panose="02040503050406030204" pitchFamily="18" charset="0"/>
                        <a:ea typeface="Cambria Math" panose="02040503050406030204" pitchFamily="18" charset="0"/>
                      </a:rPr>
                      <m:t>=</m:t>
                    </m:r>
                    <m:d>
                      <m:dPr>
                        <m:begChr m:val="{"/>
                        <m:endChr m:val="}"/>
                        <m:ctrlPr>
                          <a:rPr lang="en-GB" sz="1800" i="1">
                            <a:solidFill>
                              <a:srgbClr val="00FF00"/>
                            </a:solidFill>
                            <a:latin typeface="Cambria Math" panose="02040503050406030204" pitchFamily="18" charset="0"/>
                            <a:ea typeface="Cambria Math" panose="02040503050406030204" pitchFamily="18" charset="0"/>
                          </a:rPr>
                        </m:ctrlPr>
                      </m:dPr>
                      <m:e>
                        <m:d>
                          <m:dPr>
                            <m:ctrlPr>
                              <a:rPr lang="en-GB" sz="1800" i="1">
                                <a:solidFill>
                                  <a:srgbClr val="00FF00"/>
                                </a:solidFill>
                                <a:latin typeface="Cambria Math" panose="02040503050406030204" pitchFamily="18" charset="0"/>
                                <a:ea typeface="Cambria Math" panose="02040503050406030204" pitchFamily="18" charset="0"/>
                              </a:rPr>
                            </m:ctrlPr>
                          </m:dPr>
                          <m:e>
                            <m:r>
                              <a:rPr lang="en-GB" sz="1800" i="1">
                                <a:solidFill>
                                  <a:srgbClr val="00FF00"/>
                                </a:solidFill>
                                <a:latin typeface="Cambria Math" panose="02040503050406030204" pitchFamily="18" charset="0"/>
                                <a:ea typeface="Cambria Math" panose="02040503050406030204" pitchFamily="18" charset="0"/>
                              </a:rPr>
                              <m:t>𝑚</m:t>
                            </m:r>
                            <m:r>
                              <a:rPr lang="en-GB" sz="1800" i="1">
                                <a:solidFill>
                                  <a:srgbClr val="00FF00"/>
                                </a:solidFill>
                                <a:latin typeface="Cambria Math" panose="02040503050406030204" pitchFamily="18" charset="0"/>
                                <a:ea typeface="Cambria Math" panose="02040503050406030204" pitchFamily="18" charset="0"/>
                              </a:rPr>
                              <m:t>,</m:t>
                            </m:r>
                            <m:r>
                              <a:rPr lang="en-GB" sz="1800" b="0" i="1" smtClean="0">
                                <a:solidFill>
                                  <a:srgbClr val="00FF00"/>
                                </a:solidFill>
                                <a:latin typeface="Cambria Math" panose="02040503050406030204" pitchFamily="18" charset="0"/>
                                <a:ea typeface="Cambria Math" panose="02040503050406030204" pitchFamily="18" charset="0"/>
                              </a:rPr>
                              <m:t>𝑤</m:t>
                            </m:r>
                          </m:e>
                        </m:d>
                        <m:r>
                          <a:rPr lang="en-GB" sz="1800" i="1">
                            <a:solidFill>
                              <a:srgbClr val="00FF00"/>
                            </a:solidFill>
                            <a:latin typeface="Cambria Math" panose="02040503050406030204" pitchFamily="18" charset="0"/>
                            <a:ea typeface="Cambria Math" panose="02040503050406030204" pitchFamily="18" charset="0"/>
                          </a:rPr>
                          <m:t> :</m:t>
                        </m:r>
                        <m:r>
                          <a:rPr lang="en-GB" sz="1800" b="0" i="1" smtClean="0">
                            <a:solidFill>
                              <a:srgbClr val="00FF00"/>
                            </a:solidFill>
                            <a:latin typeface="Cambria Math" panose="02040503050406030204" pitchFamily="18" charset="0"/>
                            <a:ea typeface="Cambria Math" panose="02040503050406030204" pitchFamily="18" charset="0"/>
                          </a:rPr>
                          <m:t>𝑚</m:t>
                        </m:r>
                        <m:r>
                          <a:rPr lang="en-GB" sz="1800" b="0" i="1" smtClean="0">
                            <a:solidFill>
                              <a:srgbClr val="00FF00"/>
                            </a:solidFill>
                            <a:latin typeface="Cambria Math" panose="02040503050406030204" pitchFamily="18" charset="0"/>
                            <a:ea typeface="Cambria Math" panose="02040503050406030204" pitchFamily="18" charset="0"/>
                          </a:rPr>
                          <m:t>,</m:t>
                        </m:r>
                        <m:r>
                          <a:rPr lang="en-GB" sz="1800" b="0" i="1" smtClean="0">
                            <a:solidFill>
                              <a:srgbClr val="00FF00"/>
                            </a:solidFill>
                            <a:latin typeface="Cambria Math" panose="02040503050406030204" pitchFamily="18" charset="0"/>
                            <a:ea typeface="Cambria Math" panose="02040503050406030204" pitchFamily="18" charset="0"/>
                          </a:rPr>
                          <m:t>𝑤</m:t>
                        </m:r>
                        <m:r>
                          <a:rPr lang="en-GB" sz="1800" b="0" i="1" smtClean="0">
                            <a:solidFill>
                              <a:srgbClr val="00FF00"/>
                            </a:solidFill>
                            <a:latin typeface="Cambria Math" panose="02040503050406030204" pitchFamily="18" charset="0"/>
                            <a:ea typeface="Cambria Math" panose="02040503050406030204" pitchFamily="18" charset="0"/>
                          </a:rPr>
                          <m:t>&gt;0 </m:t>
                        </m:r>
                        <m:r>
                          <a:rPr lang="en-GB" sz="1800" b="0" i="1" smtClean="0">
                            <a:solidFill>
                              <a:srgbClr val="00FF00"/>
                            </a:solidFill>
                            <a:latin typeface="Cambria Math" panose="02040503050406030204" pitchFamily="18" charset="0"/>
                            <a:ea typeface="Cambria Math" panose="02040503050406030204" pitchFamily="18" charset="0"/>
                          </a:rPr>
                          <m:t>𝑎𝑛𝑑</m:t>
                        </m:r>
                        <m:r>
                          <a:rPr lang="en-GB" sz="1800" b="0" i="1" smtClean="0">
                            <a:solidFill>
                              <a:srgbClr val="00FF00"/>
                            </a:solidFill>
                            <a:latin typeface="Cambria Math" panose="02040503050406030204" pitchFamily="18" charset="0"/>
                            <a:ea typeface="Cambria Math" panose="02040503050406030204" pitchFamily="18" charset="0"/>
                          </a:rPr>
                          <m:t> </m:t>
                        </m:r>
                        <m:r>
                          <a:rPr lang="en-GB" sz="1800" i="1">
                            <a:solidFill>
                              <a:srgbClr val="00FF00"/>
                            </a:solidFill>
                            <a:latin typeface="Cambria Math" panose="02040503050406030204" pitchFamily="18" charset="0"/>
                            <a:ea typeface="Cambria Math" panose="02040503050406030204" pitchFamily="18" charset="0"/>
                          </a:rPr>
                          <m:t>𝑚</m:t>
                        </m:r>
                        <m:r>
                          <a:rPr lang="en-GB" sz="1800" b="0" i="1" smtClean="0">
                            <a:solidFill>
                              <a:srgbClr val="00FF00"/>
                            </a:solidFill>
                            <a:latin typeface="Cambria Math" panose="02040503050406030204" pitchFamily="18" charset="0"/>
                            <a:ea typeface="Cambria Math" panose="02040503050406030204" pitchFamily="18" charset="0"/>
                          </a:rPr>
                          <m:t>+</m:t>
                        </m:r>
                        <m:r>
                          <a:rPr lang="en-GB" sz="1800" b="0" i="1" smtClean="0">
                            <a:solidFill>
                              <a:srgbClr val="00FF00"/>
                            </a:solidFill>
                            <a:latin typeface="Cambria Math" panose="02040503050406030204" pitchFamily="18" charset="0"/>
                            <a:ea typeface="Cambria Math" panose="02040503050406030204" pitchFamily="18" charset="0"/>
                          </a:rPr>
                          <m:t>𝑤</m:t>
                        </m:r>
                        <m:r>
                          <a:rPr lang="en-GB" sz="1800" i="1">
                            <a:solidFill>
                              <a:srgbClr val="00FF00"/>
                            </a:solidFill>
                            <a:latin typeface="Cambria Math" panose="02040503050406030204" pitchFamily="18" charset="0"/>
                            <a:ea typeface="Cambria Math" panose="02040503050406030204" pitchFamily="18" charset="0"/>
                          </a:rPr>
                          <m:t>≤30</m:t>
                        </m:r>
                      </m:e>
                    </m:d>
                  </m:oMath>
                </a14:m>
                <a:endParaRPr lang="en-GB" sz="1800" dirty="0"/>
              </a:p>
            </p:txBody>
          </p:sp>
        </mc:Choice>
        <mc:Fallback xmlns="">
          <p:sp>
            <p:nvSpPr>
              <p:cNvPr id="3" name="Content Placeholder 2">
                <a:extLst>
                  <a:ext uri="{FF2B5EF4-FFF2-40B4-BE49-F238E27FC236}">
                    <a16:creationId xmlns:a16="http://schemas.microsoft.com/office/drawing/2014/main" id="{4A06403A-69E2-7E4C-652B-754BB7437C11}"/>
                  </a:ext>
                </a:extLst>
              </p:cNvPr>
              <p:cNvSpPr>
                <a:spLocks noGrp="1" noRot="1" noChangeAspect="1" noMove="1" noResize="1" noEditPoints="1" noAdjustHandles="1" noChangeArrowheads="1" noChangeShapeType="1" noTextEdit="1"/>
              </p:cNvSpPr>
              <p:nvPr>
                <p:ph idx="1"/>
              </p:nvPr>
            </p:nvSpPr>
            <p:spPr>
              <a:xfrm>
                <a:off x="959976" y="1785594"/>
                <a:ext cx="5669424" cy="2800350"/>
              </a:xfrm>
              <a:blipFill>
                <a:blip r:embed="rId3"/>
                <a:stretch>
                  <a:fillRect l="-752" t="-871" b="-15686"/>
                </a:stretch>
              </a:blipFill>
            </p:spPr>
            <p:txBody>
              <a:bodyPr/>
              <a:lstStyle/>
              <a:p>
                <a:r>
                  <a:rPr lang="en-GB">
                    <a:noFill/>
                  </a:rPr>
                  <a:t> </a:t>
                </a:r>
              </a:p>
            </p:txBody>
          </p:sp>
        </mc:Fallback>
      </mc:AlternateContent>
      <p:pic>
        <p:nvPicPr>
          <p:cNvPr id="5" name="Picture 4">
            <a:extLst>
              <a:ext uri="{FF2B5EF4-FFF2-40B4-BE49-F238E27FC236}">
                <a16:creationId xmlns:a16="http://schemas.microsoft.com/office/drawing/2014/main" id="{6347BCF7-C5D6-3ABF-967D-8AA2AF9AD5DA}"/>
              </a:ext>
            </a:extLst>
          </p:cNvPr>
          <p:cNvPicPr>
            <a:picLocks noChangeAspect="1"/>
          </p:cNvPicPr>
          <p:nvPr/>
        </p:nvPicPr>
        <p:blipFill>
          <a:blip r:embed="rId4"/>
          <a:stretch>
            <a:fillRect/>
          </a:stretch>
        </p:blipFill>
        <p:spPr>
          <a:xfrm>
            <a:off x="7416977" y="3396906"/>
            <a:ext cx="4241104" cy="3035300"/>
          </a:xfrm>
          <a:prstGeom prst="rect">
            <a:avLst/>
          </a:prstGeom>
        </p:spPr>
      </p:pic>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7F9F6B77-727C-AC14-D99D-E273747F6F77}"/>
                  </a:ext>
                </a:extLst>
              </p:cNvPr>
              <p:cNvSpPr txBox="1"/>
              <p:nvPr/>
            </p:nvSpPr>
            <p:spPr>
              <a:xfrm>
                <a:off x="900794" y="4876456"/>
                <a:ext cx="6198053" cy="1219886"/>
              </a:xfrm>
              <a:prstGeom prst="rect">
                <a:avLst/>
              </a:prstGeom>
              <a:noFill/>
            </p:spPr>
            <p:txBody>
              <a:bodyPr wrap="square" rtlCol="0">
                <a:spAutoFit/>
              </a:bodyPr>
              <a:lstStyle/>
              <a:p>
                <a:r>
                  <a:rPr lang="en-GB" b="1" dirty="0"/>
                  <a:t>Figure: </a:t>
                </a:r>
                <a:r>
                  <a:rPr lang="en-GB" dirty="0"/>
                  <a:t>(a) The QSD values for the 30 mosquito model. (b) The probability distribution for being in a wildtype or Wolbachia only state over time, conditioned on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𝑃</m:t>
                        </m:r>
                      </m:e>
                      <m:sub>
                        <m:d>
                          <m:dPr>
                            <m:ctrlPr>
                              <a:rPr lang="en-GB" b="0" i="1" smtClean="0">
                                <a:latin typeface="Cambria Math" panose="02040503050406030204" pitchFamily="18" charset="0"/>
                              </a:rPr>
                            </m:ctrlPr>
                          </m:dPr>
                          <m:e>
                            <m:r>
                              <a:rPr lang="en-GB" b="0" i="1" smtClean="0">
                                <a:latin typeface="Cambria Math" panose="02040503050406030204" pitchFamily="18" charset="0"/>
                              </a:rPr>
                              <m:t>5,5</m:t>
                            </m:r>
                          </m:e>
                        </m:d>
                      </m:sub>
                    </m:sSub>
                    <m:d>
                      <m:dPr>
                        <m:ctrlPr>
                          <a:rPr lang="en-GB" b="0" i="1" smtClean="0">
                            <a:latin typeface="Cambria Math" panose="02040503050406030204" pitchFamily="18" charset="0"/>
                          </a:rPr>
                        </m:ctrlPr>
                      </m:dPr>
                      <m:e>
                        <m:r>
                          <a:rPr lang="en-GB" b="0" i="1" smtClean="0">
                            <a:latin typeface="Cambria Math" panose="02040503050406030204" pitchFamily="18" charset="0"/>
                          </a:rPr>
                          <m:t>0</m:t>
                        </m:r>
                      </m:e>
                    </m:d>
                    <m:r>
                      <a:rPr lang="en-GB" b="0" i="1" smtClean="0">
                        <a:latin typeface="Cambria Math" panose="02040503050406030204" pitchFamily="18" charset="0"/>
                      </a:rPr>
                      <m:t>=1</m:t>
                    </m:r>
                  </m:oMath>
                </a14:m>
                <a:r>
                  <a:rPr lang="en-GB" b="1" dirty="0"/>
                  <a:t> </a:t>
                </a:r>
                <a:r>
                  <a:rPr lang="en-GB" dirty="0"/>
                  <a:t>and non-extinction.</a:t>
                </a:r>
                <a:endParaRPr lang="en-GB" b="1" dirty="0"/>
              </a:p>
            </p:txBody>
          </p:sp>
        </mc:Choice>
        <mc:Fallback xmlns="">
          <p:sp>
            <p:nvSpPr>
              <p:cNvPr id="10" name="TextBox 9">
                <a:extLst>
                  <a:ext uri="{FF2B5EF4-FFF2-40B4-BE49-F238E27FC236}">
                    <a16:creationId xmlns:a16="http://schemas.microsoft.com/office/drawing/2014/main" id="{7F9F6B77-727C-AC14-D99D-E273747F6F77}"/>
                  </a:ext>
                </a:extLst>
              </p:cNvPr>
              <p:cNvSpPr txBox="1">
                <a:spLocks noRot="1" noChangeAspect="1" noMove="1" noResize="1" noEditPoints="1" noAdjustHandles="1" noChangeArrowheads="1" noChangeShapeType="1" noTextEdit="1"/>
              </p:cNvSpPr>
              <p:nvPr/>
            </p:nvSpPr>
            <p:spPr>
              <a:xfrm>
                <a:off x="900794" y="4876456"/>
                <a:ext cx="6198053" cy="1219886"/>
              </a:xfrm>
              <a:prstGeom prst="rect">
                <a:avLst/>
              </a:prstGeom>
              <a:blipFill>
                <a:blip r:embed="rId5"/>
                <a:stretch>
                  <a:fillRect l="-885" t="-2500" b="-6000"/>
                </a:stretch>
              </a:blipFill>
            </p:spPr>
            <p:txBody>
              <a:bodyPr/>
              <a:lstStyle/>
              <a:p>
                <a:r>
                  <a:rPr lang="en-GB">
                    <a:noFill/>
                  </a:rPr>
                  <a:t> </a:t>
                </a:r>
              </a:p>
            </p:txBody>
          </p:sp>
        </mc:Fallback>
      </mc:AlternateContent>
      <p:pic>
        <p:nvPicPr>
          <p:cNvPr id="17" name="Picture 16">
            <a:extLst>
              <a:ext uri="{FF2B5EF4-FFF2-40B4-BE49-F238E27FC236}">
                <a16:creationId xmlns:a16="http://schemas.microsoft.com/office/drawing/2014/main" id="{44C1C93B-08D3-12CE-A629-2572572C9C07}"/>
              </a:ext>
            </a:extLst>
          </p:cNvPr>
          <p:cNvPicPr>
            <a:picLocks noChangeAspect="1"/>
          </p:cNvPicPr>
          <p:nvPr/>
        </p:nvPicPr>
        <p:blipFill>
          <a:blip r:embed="rId6"/>
          <a:stretch>
            <a:fillRect/>
          </a:stretch>
        </p:blipFill>
        <p:spPr>
          <a:xfrm>
            <a:off x="7416977" y="372910"/>
            <a:ext cx="4397027" cy="3056090"/>
          </a:xfrm>
          <a:prstGeom prst="rect">
            <a:avLst/>
          </a:prstGeom>
        </p:spPr>
      </p:pic>
      <p:sp>
        <p:nvSpPr>
          <p:cNvPr id="18" name="TextBox 17">
            <a:extLst>
              <a:ext uri="{FF2B5EF4-FFF2-40B4-BE49-F238E27FC236}">
                <a16:creationId xmlns:a16="http://schemas.microsoft.com/office/drawing/2014/main" id="{2724C4B6-A606-E066-25AF-ECE97A9742DC}"/>
              </a:ext>
            </a:extLst>
          </p:cNvPr>
          <p:cNvSpPr txBox="1"/>
          <p:nvPr/>
        </p:nvSpPr>
        <p:spPr>
          <a:xfrm>
            <a:off x="7158794" y="495512"/>
            <a:ext cx="516367" cy="369332"/>
          </a:xfrm>
          <a:prstGeom prst="rect">
            <a:avLst/>
          </a:prstGeom>
          <a:noFill/>
        </p:spPr>
        <p:txBody>
          <a:bodyPr wrap="square" rtlCol="0">
            <a:spAutoFit/>
          </a:bodyPr>
          <a:lstStyle/>
          <a:p>
            <a:r>
              <a:rPr lang="en-GB" dirty="0"/>
              <a:t>(a)</a:t>
            </a:r>
          </a:p>
        </p:txBody>
      </p:sp>
      <p:sp>
        <p:nvSpPr>
          <p:cNvPr id="19" name="TextBox 18">
            <a:extLst>
              <a:ext uri="{FF2B5EF4-FFF2-40B4-BE49-F238E27FC236}">
                <a16:creationId xmlns:a16="http://schemas.microsoft.com/office/drawing/2014/main" id="{D333F7E6-8262-50C4-C38A-562AB7DA8658}"/>
              </a:ext>
            </a:extLst>
          </p:cNvPr>
          <p:cNvSpPr txBox="1"/>
          <p:nvPr/>
        </p:nvSpPr>
        <p:spPr>
          <a:xfrm>
            <a:off x="7158794" y="3429000"/>
            <a:ext cx="516367" cy="369332"/>
          </a:xfrm>
          <a:prstGeom prst="rect">
            <a:avLst/>
          </a:prstGeom>
          <a:noFill/>
        </p:spPr>
        <p:txBody>
          <a:bodyPr wrap="square" rtlCol="0">
            <a:spAutoFit/>
          </a:bodyPr>
          <a:lstStyle/>
          <a:p>
            <a:r>
              <a:rPr lang="en-GB" dirty="0"/>
              <a:t>(b)</a:t>
            </a:r>
          </a:p>
        </p:txBody>
      </p:sp>
    </p:spTree>
    <p:extLst>
      <p:ext uri="{BB962C8B-B14F-4D97-AF65-F5344CB8AC3E}">
        <p14:creationId xmlns:p14="http://schemas.microsoft.com/office/powerpoint/2010/main" val="754215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A19E256F-D3D6-35DE-EAB7-6EE6551B54B8}"/>
              </a:ext>
            </a:extLst>
          </p:cNvPr>
          <p:cNvSpPr/>
          <p:nvPr/>
        </p:nvSpPr>
        <p:spPr>
          <a:xfrm>
            <a:off x="6237944" y="2146300"/>
            <a:ext cx="4899955" cy="3431480"/>
          </a:xfrm>
          <a:prstGeom prst="roundRect">
            <a:avLst/>
          </a:prstGeom>
          <a:solidFill>
            <a:srgbClr val="A9C0CE"/>
          </a:solidFill>
          <a:ln>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6DEB7186-291E-F04A-4691-FE61C0AB13E0}"/>
              </a:ext>
            </a:extLst>
          </p:cNvPr>
          <p:cNvSpPr>
            <a:spLocks noGrp="1"/>
          </p:cNvSpPr>
          <p:nvPr>
            <p:ph type="title"/>
          </p:nvPr>
        </p:nvSpPr>
        <p:spPr>
          <a:xfrm>
            <a:off x="793791" y="441170"/>
            <a:ext cx="8026359" cy="1371600"/>
          </a:xfrm>
        </p:spPr>
        <p:txBody>
          <a:bodyPr/>
          <a:lstStyle/>
          <a:p>
            <a:r>
              <a:rPr lang="en-GB" dirty="0"/>
              <a:t>The stochastic invasion threshold</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ACD8EFD8-3B5C-0732-BBBD-E1E723C363A6}"/>
                  </a:ext>
                </a:extLst>
              </p:cNvPr>
              <p:cNvSpPr txBox="1"/>
              <p:nvPr/>
            </p:nvSpPr>
            <p:spPr>
              <a:xfrm>
                <a:off x="6495788" y="2430879"/>
                <a:ext cx="4500167" cy="2862322"/>
              </a:xfrm>
              <a:prstGeom prst="rect">
                <a:avLst/>
              </a:prstGeom>
              <a:noFill/>
            </p:spPr>
            <p:txBody>
              <a:bodyPr wrap="square" rtlCol="0">
                <a:spAutoFit/>
              </a:bodyPr>
              <a:lstStyle/>
              <a:p>
                <a:r>
                  <a:rPr lang="en-GB" b="1" dirty="0"/>
                  <a:t>Figure: </a:t>
                </a:r>
                <a:r>
                  <a:rPr lang="en-GB" dirty="0"/>
                  <a:t>Colour plot of the invasion probabilities over a range of initial number of wildtype (females)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𝑁</m:t>
                        </m:r>
                      </m:e>
                      <m:sub>
                        <m:r>
                          <a:rPr lang="en-GB" b="0" i="1" smtClean="0">
                            <a:latin typeface="Cambria Math" panose="02040503050406030204" pitchFamily="18" charset="0"/>
                          </a:rPr>
                          <m:t>𝑚</m:t>
                        </m:r>
                      </m:sub>
                    </m:sSub>
                    <m:d>
                      <m:dPr>
                        <m:ctrlPr>
                          <a:rPr lang="en-GB" b="0" i="1" smtClean="0">
                            <a:latin typeface="Cambria Math" panose="02040503050406030204" pitchFamily="18" charset="0"/>
                          </a:rPr>
                        </m:ctrlPr>
                      </m:dPr>
                      <m:e>
                        <m:r>
                          <a:rPr lang="en-GB" b="0" i="1" smtClean="0">
                            <a:latin typeface="Cambria Math" panose="02040503050406030204" pitchFamily="18" charset="0"/>
                          </a:rPr>
                          <m:t>0</m:t>
                        </m:r>
                      </m:e>
                    </m:d>
                  </m:oMath>
                </a14:m>
                <a:r>
                  <a:rPr lang="en-GB" dirty="0"/>
                  <a:t> and Wolbachia-infected (females)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𝑁</m:t>
                        </m:r>
                      </m:e>
                      <m:sub>
                        <m:r>
                          <a:rPr lang="en-GB" b="0" i="1" smtClean="0">
                            <a:latin typeface="Cambria Math" panose="02040503050406030204" pitchFamily="18" charset="0"/>
                          </a:rPr>
                          <m:t>𝑤</m:t>
                        </m:r>
                      </m:sub>
                    </m:sSub>
                    <m:d>
                      <m:dPr>
                        <m:ctrlPr>
                          <a:rPr lang="en-GB" b="0" i="1" smtClean="0">
                            <a:latin typeface="Cambria Math" panose="02040503050406030204" pitchFamily="18" charset="0"/>
                          </a:rPr>
                        </m:ctrlPr>
                      </m:dPr>
                      <m:e>
                        <m:r>
                          <a:rPr lang="en-GB" b="0" i="1" smtClean="0">
                            <a:latin typeface="Cambria Math" panose="02040503050406030204" pitchFamily="18" charset="0"/>
                          </a:rPr>
                          <m:t>0</m:t>
                        </m:r>
                      </m:e>
                    </m:d>
                  </m:oMath>
                </a14:m>
                <a:r>
                  <a:rPr lang="en-GB" dirty="0"/>
                  <a:t> in the household. </a:t>
                </a:r>
                <a14:m>
                  <m:oMath xmlns:m="http://schemas.openxmlformats.org/officeDocument/2006/math">
                    <m:r>
                      <a:rPr lang="en-GB" b="0" i="1" smtClean="0">
                        <a:latin typeface="Cambria Math" panose="02040503050406030204" pitchFamily="18" charset="0"/>
                      </a:rPr>
                      <m:t>𝜙</m:t>
                    </m:r>
                    <m:r>
                      <a:rPr lang="en-GB" b="0" i="1" smtClean="0">
                        <a:latin typeface="Cambria Math" panose="02040503050406030204" pitchFamily="18" charset="0"/>
                      </a:rPr>
                      <m:t>=0.85</m:t>
                    </m:r>
                  </m:oMath>
                </a14:m>
                <a:r>
                  <a:rPr lang="en-GB" dirty="0"/>
                  <a:t>. </a:t>
                </a:r>
              </a:p>
              <a:p>
                <a:endParaRPr lang="en-GB" dirty="0"/>
              </a:p>
              <a:p>
                <a:r>
                  <a:rPr lang="en-GB" dirty="0"/>
                  <a:t>Overlayed is the deterministic invasion threshold. The red crosses denote the boundary where the probability of invasion is </a:t>
                </a:r>
                <a14:m>
                  <m:oMath xmlns:m="http://schemas.openxmlformats.org/officeDocument/2006/math">
                    <m:r>
                      <a:rPr lang="en-GB" b="0" i="1" smtClean="0">
                        <a:latin typeface="Cambria Math" panose="02040503050406030204" pitchFamily="18" charset="0"/>
                      </a:rPr>
                      <m:t>≥0.9</m:t>
                    </m:r>
                  </m:oMath>
                </a14:m>
                <a:r>
                  <a:rPr lang="en-GB" dirty="0"/>
                  <a:t>.</a:t>
                </a:r>
              </a:p>
            </p:txBody>
          </p:sp>
        </mc:Choice>
        <mc:Fallback xmlns="">
          <p:sp>
            <p:nvSpPr>
              <p:cNvPr id="6" name="TextBox 5">
                <a:extLst>
                  <a:ext uri="{FF2B5EF4-FFF2-40B4-BE49-F238E27FC236}">
                    <a16:creationId xmlns:a16="http://schemas.microsoft.com/office/drawing/2014/main" id="{ACD8EFD8-3B5C-0732-BBBD-E1E723C363A6}"/>
                  </a:ext>
                </a:extLst>
              </p:cNvPr>
              <p:cNvSpPr txBox="1">
                <a:spLocks noRot="1" noChangeAspect="1" noMove="1" noResize="1" noEditPoints="1" noAdjustHandles="1" noChangeArrowheads="1" noChangeShapeType="1" noTextEdit="1"/>
              </p:cNvSpPr>
              <p:nvPr/>
            </p:nvSpPr>
            <p:spPr>
              <a:xfrm>
                <a:off x="6495788" y="2430879"/>
                <a:ext cx="4500167" cy="2862322"/>
              </a:xfrm>
              <a:prstGeom prst="rect">
                <a:avLst/>
              </a:prstGeom>
              <a:blipFill>
                <a:blip r:embed="rId3"/>
                <a:stretch>
                  <a:fillRect l="-1220" t="-1066" b="-2772"/>
                </a:stretch>
              </a:blipFill>
            </p:spPr>
            <p:txBody>
              <a:bodyPr/>
              <a:lstStyle/>
              <a:p>
                <a:r>
                  <a:rPr lang="en-GB">
                    <a:noFill/>
                  </a:rPr>
                  <a:t> </a:t>
                </a:r>
              </a:p>
            </p:txBody>
          </p:sp>
        </mc:Fallback>
      </mc:AlternateContent>
      <p:pic>
        <p:nvPicPr>
          <p:cNvPr id="8" name="Picture 7">
            <a:extLst>
              <a:ext uri="{FF2B5EF4-FFF2-40B4-BE49-F238E27FC236}">
                <a16:creationId xmlns:a16="http://schemas.microsoft.com/office/drawing/2014/main" id="{82679191-4765-0DD5-1EFF-50A154187C02}"/>
              </a:ext>
            </a:extLst>
          </p:cNvPr>
          <p:cNvPicPr>
            <a:picLocks noChangeAspect="1"/>
          </p:cNvPicPr>
          <p:nvPr/>
        </p:nvPicPr>
        <p:blipFill>
          <a:blip r:embed="rId4"/>
          <a:stretch>
            <a:fillRect/>
          </a:stretch>
        </p:blipFill>
        <p:spPr>
          <a:xfrm>
            <a:off x="602093" y="1840665"/>
            <a:ext cx="5225486" cy="4576165"/>
          </a:xfrm>
          <a:prstGeom prst="rect">
            <a:avLst/>
          </a:prstGeom>
        </p:spPr>
      </p:pic>
      <p:sp>
        <p:nvSpPr>
          <p:cNvPr id="3" name="TextBox 2">
            <a:extLst>
              <a:ext uri="{FF2B5EF4-FFF2-40B4-BE49-F238E27FC236}">
                <a16:creationId xmlns:a16="http://schemas.microsoft.com/office/drawing/2014/main" id="{EDCD1C99-5FE8-A03F-A397-73B7C7CC6A7F}"/>
              </a:ext>
            </a:extLst>
          </p:cNvPr>
          <p:cNvSpPr txBox="1"/>
          <p:nvPr/>
        </p:nvSpPr>
        <p:spPr>
          <a:xfrm rot="20978758">
            <a:off x="1835360" y="4994435"/>
            <a:ext cx="2414954" cy="369332"/>
          </a:xfrm>
          <a:prstGeom prst="rect">
            <a:avLst/>
          </a:prstGeom>
          <a:noFill/>
        </p:spPr>
        <p:txBody>
          <a:bodyPr wrap="square" rtlCol="0">
            <a:spAutoFit/>
          </a:bodyPr>
          <a:lstStyle/>
          <a:p>
            <a:r>
              <a:rPr lang="en-GB" dirty="0">
                <a:solidFill>
                  <a:srgbClr val="FF0000"/>
                </a:solidFill>
              </a:rPr>
              <a:t>Invasion threshold</a:t>
            </a:r>
          </a:p>
        </p:txBody>
      </p:sp>
    </p:spTree>
    <p:extLst>
      <p:ext uri="{BB962C8B-B14F-4D97-AF65-F5344CB8AC3E}">
        <p14:creationId xmlns:p14="http://schemas.microsoft.com/office/powerpoint/2010/main" val="3730918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F61553-F19B-1CB7-7374-5A4CD75BB184}"/>
              </a:ext>
            </a:extLst>
          </p:cNvPr>
          <p:cNvSpPr>
            <a:spLocks noGrp="1"/>
          </p:cNvSpPr>
          <p:nvPr>
            <p:ph type="title"/>
          </p:nvPr>
        </p:nvSpPr>
        <p:spPr>
          <a:xfrm>
            <a:off x="981073" y="661644"/>
            <a:ext cx="2611213" cy="1176681"/>
          </a:xfrm>
        </p:spPr>
        <p:txBody>
          <a:bodyPr>
            <a:normAutofit/>
          </a:bodyPr>
          <a:lstStyle/>
          <a:p>
            <a:r>
              <a:rPr lang="en-GB" dirty="0"/>
              <a:t>Reversion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A050E74-1EF6-B062-5956-ED6272368503}"/>
                  </a:ext>
                </a:extLst>
              </p:cNvPr>
              <p:cNvSpPr>
                <a:spLocks noGrp="1"/>
              </p:cNvSpPr>
              <p:nvPr>
                <p:ph idx="1"/>
              </p:nvPr>
            </p:nvSpPr>
            <p:spPr>
              <a:xfrm>
                <a:off x="1054583" y="1852676"/>
                <a:ext cx="5489478" cy="4234972"/>
              </a:xfrm>
            </p:spPr>
            <p:txBody>
              <a:bodyPr>
                <a:normAutofit lnSpcReduction="10000"/>
              </a:bodyPr>
              <a:lstStyle/>
              <a:p>
                <a:r>
                  <a:rPr lang="en-GB" sz="1800" dirty="0"/>
                  <a:t>For </a:t>
                </a:r>
                <a14:m>
                  <m:oMath xmlns:m="http://schemas.openxmlformats.org/officeDocument/2006/math">
                    <m:r>
                      <a:rPr lang="en-GB" sz="1800" b="0" i="1" smtClean="0">
                        <a:latin typeface="Cambria Math" panose="02040503050406030204" pitchFamily="18" charset="0"/>
                      </a:rPr>
                      <m:t>0&lt;</m:t>
                    </m:r>
                    <m:r>
                      <a:rPr lang="en-GB" sz="1800" b="0" i="1" smtClean="0">
                        <a:latin typeface="Cambria Math" panose="02040503050406030204" pitchFamily="18" charset="0"/>
                      </a:rPr>
                      <m:t>𝑣</m:t>
                    </m:r>
                    <m:r>
                      <a:rPr lang="en-GB" sz="1800" b="0" i="1" smtClean="0">
                        <a:latin typeface="Cambria Math" panose="02040503050406030204" pitchFamily="18" charset="0"/>
                      </a:rPr>
                      <m:t>≤1</m:t>
                    </m:r>
                  </m:oMath>
                </a14:m>
                <a:r>
                  <a:rPr lang="en-GB" sz="1800" dirty="0"/>
                  <a:t>, there is a positive probability </a:t>
                </a:r>
                <a14:m>
                  <m:oMath xmlns:m="http://schemas.openxmlformats.org/officeDocument/2006/math">
                    <m:r>
                      <a:rPr lang="en-GB" sz="1800" b="0" i="1" smtClean="0">
                        <a:latin typeface="Cambria Math" panose="02040503050406030204" pitchFamily="18" charset="0"/>
                      </a:rPr>
                      <m:t>1−</m:t>
                    </m:r>
                    <m:r>
                      <a:rPr lang="en-GB" sz="1800" b="0" i="1" smtClean="0">
                        <a:latin typeface="Cambria Math" panose="02040503050406030204" pitchFamily="18" charset="0"/>
                      </a:rPr>
                      <m:t>𝑣</m:t>
                    </m:r>
                  </m:oMath>
                </a14:m>
                <a:r>
                  <a:rPr lang="en-GB" sz="1800" dirty="0"/>
                  <a:t> that infected female offspring are wildtype.</a:t>
                </a:r>
              </a:p>
              <a:p>
                <a:r>
                  <a:rPr lang="en-GB" sz="1800" dirty="0"/>
                  <a:t>We set </a:t>
                </a:r>
                <a14:m>
                  <m:oMath xmlns:m="http://schemas.openxmlformats.org/officeDocument/2006/math">
                    <m:r>
                      <a:rPr lang="en-GB" sz="1800" b="0" i="1" smtClean="0">
                        <a:latin typeface="Cambria Math" panose="02040503050406030204" pitchFamily="18" charset="0"/>
                      </a:rPr>
                      <m:t>𝑣</m:t>
                    </m:r>
                    <m:r>
                      <a:rPr lang="en-GB" sz="1800" b="0" i="1" smtClean="0">
                        <a:latin typeface="Cambria Math" panose="02040503050406030204" pitchFamily="18" charset="0"/>
                      </a:rPr>
                      <m:t>=0.9</m:t>
                    </m:r>
                  </m:oMath>
                </a14:m>
                <a:r>
                  <a:rPr lang="en-GB" sz="1800" dirty="0"/>
                  <a:t> and keep all parameters as previously.</a:t>
                </a:r>
              </a:p>
              <a:p>
                <a:r>
                  <a:rPr lang="en-GB" sz="1800" dirty="0"/>
                  <a:t>The state space </a:t>
                </a:r>
                <a14:m>
                  <m:oMath xmlns:m="http://schemas.openxmlformats.org/officeDocument/2006/math">
                    <m:r>
                      <a:rPr lang="en-GB" sz="1800" i="1" smtClean="0">
                        <a:latin typeface="Cambria Math" panose="02040503050406030204" pitchFamily="18" charset="0"/>
                        <a:ea typeface="Cambria Math" panose="02040503050406030204" pitchFamily="18" charset="0"/>
                      </a:rPr>
                      <m:t>𝒮</m:t>
                    </m:r>
                  </m:oMath>
                </a14:m>
                <a:r>
                  <a:rPr lang="en-GB" sz="1800" dirty="0"/>
                  <a:t> contains only 2 communicating classes, </a:t>
                </a:r>
                <a14:m>
                  <m:oMath xmlns:m="http://schemas.openxmlformats.org/officeDocument/2006/math">
                    <m:sSub>
                      <m:sSubPr>
                        <m:ctrlPr>
                          <a:rPr lang="en-GB" sz="1800" b="0" i="1" smtClean="0">
                            <a:solidFill>
                              <a:srgbClr val="FF8000"/>
                            </a:solidFill>
                            <a:latin typeface="Cambria Math" panose="02040503050406030204" pitchFamily="18" charset="0"/>
                            <a:ea typeface="Cambria Math" panose="02040503050406030204" pitchFamily="18" charset="0"/>
                          </a:rPr>
                        </m:ctrlPr>
                      </m:sSubPr>
                      <m:e>
                        <m:r>
                          <a:rPr lang="en-GB" sz="1800" i="1" smtClean="0">
                            <a:solidFill>
                              <a:srgbClr val="FF8000"/>
                            </a:solidFill>
                            <a:latin typeface="Cambria Math" panose="02040503050406030204" pitchFamily="18" charset="0"/>
                            <a:ea typeface="Cambria Math" panose="02040503050406030204" pitchFamily="18" charset="0"/>
                          </a:rPr>
                          <m:t>𝒮</m:t>
                        </m:r>
                      </m:e>
                      <m:sub>
                        <m:r>
                          <a:rPr lang="en-GB" sz="1800" b="0" i="1" smtClean="0">
                            <a:solidFill>
                              <a:srgbClr val="FF8000"/>
                            </a:solidFill>
                            <a:latin typeface="Cambria Math" panose="02040503050406030204" pitchFamily="18" charset="0"/>
                            <a:ea typeface="Cambria Math" panose="02040503050406030204" pitchFamily="18" charset="0"/>
                          </a:rPr>
                          <m:t>1</m:t>
                        </m:r>
                      </m:sub>
                    </m:sSub>
                    <m:r>
                      <a:rPr lang="en-GB" sz="1800" b="0" i="1" smtClean="0">
                        <a:solidFill>
                          <a:srgbClr val="FF8000"/>
                        </a:solidFill>
                        <a:latin typeface="Cambria Math" panose="02040503050406030204" pitchFamily="18" charset="0"/>
                        <a:ea typeface="Cambria Math" panose="02040503050406030204" pitchFamily="18" charset="0"/>
                      </a:rPr>
                      <m:t>={</m:t>
                    </m:r>
                    <m:d>
                      <m:dPr>
                        <m:ctrlPr>
                          <a:rPr lang="en-GB" sz="1800" b="0" i="1" smtClean="0">
                            <a:solidFill>
                              <a:srgbClr val="FF8000"/>
                            </a:solidFill>
                            <a:latin typeface="Cambria Math" panose="02040503050406030204" pitchFamily="18" charset="0"/>
                            <a:ea typeface="Cambria Math" panose="02040503050406030204" pitchFamily="18" charset="0"/>
                          </a:rPr>
                        </m:ctrlPr>
                      </m:dPr>
                      <m:e>
                        <m:r>
                          <a:rPr lang="en-GB" sz="1800" b="0" i="1" smtClean="0">
                            <a:solidFill>
                              <a:srgbClr val="FF8000"/>
                            </a:solidFill>
                            <a:latin typeface="Cambria Math" panose="02040503050406030204" pitchFamily="18" charset="0"/>
                            <a:ea typeface="Cambria Math" panose="02040503050406030204" pitchFamily="18" charset="0"/>
                          </a:rPr>
                          <m:t>𝑚</m:t>
                        </m:r>
                        <m:r>
                          <a:rPr lang="en-GB" sz="1800" b="0" i="1" smtClean="0">
                            <a:solidFill>
                              <a:srgbClr val="FF8000"/>
                            </a:solidFill>
                            <a:latin typeface="Cambria Math" panose="02040503050406030204" pitchFamily="18" charset="0"/>
                            <a:ea typeface="Cambria Math" panose="02040503050406030204" pitchFamily="18" charset="0"/>
                          </a:rPr>
                          <m:t>,0</m:t>
                        </m:r>
                      </m:e>
                    </m:d>
                    <m:r>
                      <a:rPr lang="en-GB" sz="1800" b="0" i="1" smtClean="0">
                        <a:solidFill>
                          <a:srgbClr val="FF8000"/>
                        </a:solidFill>
                        <a:latin typeface="Cambria Math" panose="02040503050406030204" pitchFamily="18" charset="0"/>
                        <a:ea typeface="Cambria Math" panose="02040503050406030204" pitchFamily="18" charset="0"/>
                      </a:rPr>
                      <m:t> :0&lt;</m:t>
                    </m:r>
                    <m:r>
                      <a:rPr lang="en-GB" sz="1800" b="0" i="1" smtClean="0">
                        <a:solidFill>
                          <a:srgbClr val="FF8000"/>
                        </a:solidFill>
                        <a:latin typeface="Cambria Math" panose="02040503050406030204" pitchFamily="18" charset="0"/>
                        <a:ea typeface="Cambria Math" panose="02040503050406030204" pitchFamily="18" charset="0"/>
                      </a:rPr>
                      <m:t>𝑚</m:t>
                    </m:r>
                    <m:r>
                      <a:rPr lang="en-GB" sz="1800" b="0" i="1" smtClean="0">
                        <a:solidFill>
                          <a:srgbClr val="FF8000"/>
                        </a:solidFill>
                        <a:latin typeface="Cambria Math" panose="02040503050406030204" pitchFamily="18" charset="0"/>
                        <a:ea typeface="Cambria Math" panose="02040503050406030204" pitchFamily="18" charset="0"/>
                      </a:rPr>
                      <m:t>≤30}</m:t>
                    </m:r>
                  </m:oMath>
                </a14:m>
                <a:r>
                  <a:rPr lang="en-GB" sz="1800" dirty="0">
                    <a:solidFill>
                      <a:srgbClr val="00B050"/>
                    </a:solidFill>
                  </a:rPr>
                  <a:t> </a:t>
                </a:r>
                <a:r>
                  <a:rPr lang="en-GB" sz="1800" dirty="0">
                    <a:solidFill>
                      <a:srgbClr val="FF8011"/>
                    </a:solidFill>
                  </a:rPr>
                  <a:t>(the wildtype only) </a:t>
                </a:r>
                <a:r>
                  <a:rPr lang="en-GB" sz="1800" dirty="0"/>
                  <a:t>and </a:t>
                </a:r>
                <a14:m>
                  <m:oMath xmlns:m="http://schemas.openxmlformats.org/officeDocument/2006/math">
                    <m:sSub>
                      <m:sSubPr>
                        <m:ctrlPr>
                          <a:rPr lang="en-GB" sz="1800" b="0" i="1" smtClean="0">
                            <a:solidFill>
                              <a:srgbClr val="0070C0"/>
                            </a:solidFill>
                            <a:latin typeface="Cambria Math" panose="02040503050406030204" pitchFamily="18" charset="0"/>
                            <a:ea typeface="Cambria Math" panose="02040503050406030204" pitchFamily="18" charset="0"/>
                          </a:rPr>
                        </m:ctrlPr>
                      </m:sSubPr>
                      <m:e>
                        <m:r>
                          <a:rPr lang="en-GB" sz="1800" i="1" smtClean="0">
                            <a:solidFill>
                              <a:srgbClr val="0070C0"/>
                            </a:solidFill>
                            <a:latin typeface="Cambria Math" panose="02040503050406030204" pitchFamily="18" charset="0"/>
                            <a:ea typeface="Cambria Math" panose="02040503050406030204" pitchFamily="18" charset="0"/>
                          </a:rPr>
                          <m:t>𝒮</m:t>
                        </m:r>
                      </m:e>
                      <m:sub>
                        <m:r>
                          <a:rPr lang="en-GB" sz="1800" b="0" i="1" smtClean="0">
                            <a:solidFill>
                              <a:srgbClr val="0070C0"/>
                            </a:solidFill>
                            <a:latin typeface="Cambria Math" panose="02040503050406030204" pitchFamily="18" charset="0"/>
                            <a:ea typeface="Cambria Math" panose="02040503050406030204" pitchFamily="18" charset="0"/>
                          </a:rPr>
                          <m:t>2</m:t>
                        </m:r>
                      </m:sub>
                    </m:sSub>
                    <m:r>
                      <a:rPr lang="en-GB" sz="1800" b="0" i="1" smtClean="0">
                        <a:solidFill>
                          <a:srgbClr val="0070C0"/>
                        </a:solidFill>
                        <a:latin typeface="Cambria Math" panose="02040503050406030204" pitchFamily="18" charset="0"/>
                        <a:ea typeface="Cambria Math" panose="02040503050406030204" pitchFamily="18" charset="0"/>
                      </a:rPr>
                      <m:t>=</m:t>
                    </m:r>
                    <m:d>
                      <m:dPr>
                        <m:begChr m:val="{"/>
                        <m:endChr m:val="}"/>
                        <m:ctrlPr>
                          <a:rPr lang="en-GB" sz="1800" b="0" i="1" smtClean="0">
                            <a:solidFill>
                              <a:srgbClr val="0070C0"/>
                            </a:solidFill>
                            <a:latin typeface="Cambria Math" panose="02040503050406030204" pitchFamily="18" charset="0"/>
                            <a:ea typeface="Cambria Math" panose="02040503050406030204" pitchFamily="18" charset="0"/>
                          </a:rPr>
                        </m:ctrlPr>
                      </m:dPr>
                      <m:e>
                        <m:d>
                          <m:dPr>
                            <m:ctrlPr>
                              <a:rPr lang="en-GB" sz="1800" b="0" i="1" smtClean="0">
                                <a:solidFill>
                                  <a:srgbClr val="0070C0"/>
                                </a:solidFill>
                                <a:latin typeface="Cambria Math" panose="02040503050406030204" pitchFamily="18" charset="0"/>
                                <a:ea typeface="Cambria Math" panose="02040503050406030204" pitchFamily="18" charset="0"/>
                              </a:rPr>
                            </m:ctrlPr>
                          </m:dPr>
                          <m:e>
                            <m:r>
                              <a:rPr lang="en-GB" sz="1800" b="0" i="1" smtClean="0">
                                <a:solidFill>
                                  <a:srgbClr val="0070C0"/>
                                </a:solidFill>
                                <a:latin typeface="Cambria Math" panose="02040503050406030204" pitchFamily="18" charset="0"/>
                                <a:ea typeface="Cambria Math" panose="02040503050406030204" pitchFamily="18" charset="0"/>
                              </a:rPr>
                              <m:t>𝑚</m:t>
                            </m:r>
                            <m:r>
                              <a:rPr lang="en-GB" sz="1800" b="0" i="1" smtClean="0">
                                <a:solidFill>
                                  <a:srgbClr val="0070C0"/>
                                </a:solidFill>
                                <a:latin typeface="Cambria Math" panose="02040503050406030204" pitchFamily="18" charset="0"/>
                                <a:ea typeface="Cambria Math" panose="02040503050406030204" pitchFamily="18" charset="0"/>
                              </a:rPr>
                              <m:t>,</m:t>
                            </m:r>
                            <m:r>
                              <a:rPr lang="en-GB" sz="1800" b="0" i="1" smtClean="0">
                                <a:solidFill>
                                  <a:srgbClr val="0070C0"/>
                                </a:solidFill>
                                <a:latin typeface="Cambria Math" panose="02040503050406030204" pitchFamily="18" charset="0"/>
                                <a:ea typeface="Cambria Math" panose="02040503050406030204" pitchFamily="18" charset="0"/>
                              </a:rPr>
                              <m:t>𝑤</m:t>
                            </m:r>
                          </m:e>
                        </m:d>
                        <m:r>
                          <a:rPr lang="en-GB" sz="1800" b="0" i="1" smtClean="0">
                            <a:solidFill>
                              <a:srgbClr val="0070C0"/>
                            </a:solidFill>
                            <a:latin typeface="Cambria Math" panose="02040503050406030204" pitchFamily="18" charset="0"/>
                            <a:ea typeface="Cambria Math" panose="02040503050406030204" pitchFamily="18" charset="0"/>
                          </a:rPr>
                          <m:t>:</m:t>
                        </m:r>
                        <m:r>
                          <a:rPr lang="en-GB" sz="1800" b="0" i="1" smtClean="0">
                            <a:solidFill>
                              <a:srgbClr val="0070C0"/>
                            </a:solidFill>
                            <a:latin typeface="Cambria Math" panose="02040503050406030204" pitchFamily="18" charset="0"/>
                            <a:ea typeface="Cambria Math" panose="02040503050406030204" pitchFamily="18" charset="0"/>
                          </a:rPr>
                          <m:t>𝑚</m:t>
                        </m:r>
                        <m:r>
                          <a:rPr lang="en-GB" sz="1800" b="0" i="1" smtClean="0">
                            <a:solidFill>
                              <a:srgbClr val="0070C0"/>
                            </a:solidFill>
                            <a:latin typeface="Cambria Math" panose="02040503050406030204" pitchFamily="18" charset="0"/>
                            <a:ea typeface="Cambria Math" panose="02040503050406030204" pitchFamily="18" charset="0"/>
                          </a:rPr>
                          <m:t>&gt;0, 0&lt;</m:t>
                        </m:r>
                        <m:r>
                          <a:rPr lang="en-GB" sz="1800" b="0" i="1" smtClean="0">
                            <a:solidFill>
                              <a:srgbClr val="0070C0"/>
                            </a:solidFill>
                            <a:latin typeface="Cambria Math" panose="02040503050406030204" pitchFamily="18" charset="0"/>
                            <a:ea typeface="Cambria Math" panose="02040503050406030204" pitchFamily="18" charset="0"/>
                          </a:rPr>
                          <m:t>𝑚</m:t>
                        </m:r>
                        <m:r>
                          <a:rPr lang="en-GB" sz="1800" b="0" i="1" smtClean="0">
                            <a:solidFill>
                              <a:srgbClr val="0070C0"/>
                            </a:solidFill>
                            <a:latin typeface="Cambria Math" panose="02040503050406030204" pitchFamily="18" charset="0"/>
                            <a:ea typeface="Cambria Math" panose="02040503050406030204" pitchFamily="18" charset="0"/>
                          </a:rPr>
                          <m:t>+</m:t>
                        </m:r>
                        <m:r>
                          <a:rPr lang="en-GB" sz="1800" b="0" i="1" smtClean="0">
                            <a:solidFill>
                              <a:srgbClr val="0070C0"/>
                            </a:solidFill>
                            <a:latin typeface="Cambria Math" panose="02040503050406030204" pitchFamily="18" charset="0"/>
                            <a:ea typeface="Cambria Math" panose="02040503050406030204" pitchFamily="18" charset="0"/>
                          </a:rPr>
                          <m:t>𝑤</m:t>
                        </m:r>
                        <m:r>
                          <a:rPr lang="en-GB" sz="1800" b="0" i="1" smtClean="0">
                            <a:solidFill>
                              <a:srgbClr val="0070C0"/>
                            </a:solidFill>
                            <a:latin typeface="Cambria Math" panose="02040503050406030204" pitchFamily="18" charset="0"/>
                            <a:ea typeface="Cambria Math" panose="02040503050406030204" pitchFamily="18" charset="0"/>
                          </a:rPr>
                          <m:t>≤30</m:t>
                        </m:r>
                      </m:e>
                    </m:d>
                  </m:oMath>
                </a14:m>
                <a:r>
                  <a:rPr lang="en-GB" sz="1800" b="0" dirty="0">
                    <a:solidFill>
                      <a:srgbClr val="0070C0"/>
                    </a:solidFill>
                    <a:ea typeface="Cambria Math" panose="02040503050406030204" pitchFamily="18" charset="0"/>
                  </a:rPr>
                  <a:t> (the Wolbachia only and mixed states).</a:t>
                </a:r>
              </a:p>
              <a:p>
                <a:r>
                  <a:rPr lang="en-GB" sz="1800" b="0" dirty="0">
                    <a:ea typeface="Cambria Math" panose="02040503050406030204" pitchFamily="18" charset="0"/>
                  </a:rPr>
                  <a:t>The probabilities of reversion from any state in </a:t>
                </a:r>
                <a14:m>
                  <m:oMath xmlns:m="http://schemas.openxmlformats.org/officeDocument/2006/math">
                    <m:sSub>
                      <m:sSubPr>
                        <m:ctrlPr>
                          <a:rPr lang="en-GB" sz="1800" i="1">
                            <a:solidFill>
                              <a:srgbClr val="0070C0"/>
                            </a:solidFill>
                            <a:latin typeface="Cambria Math" panose="02040503050406030204" pitchFamily="18" charset="0"/>
                            <a:ea typeface="Cambria Math" panose="02040503050406030204" pitchFamily="18" charset="0"/>
                          </a:rPr>
                        </m:ctrlPr>
                      </m:sSubPr>
                      <m:e>
                        <m:r>
                          <a:rPr lang="en-GB" sz="1800" i="1">
                            <a:solidFill>
                              <a:srgbClr val="0070C0"/>
                            </a:solidFill>
                            <a:latin typeface="Cambria Math" panose="02040503050406030204" pitchFamily="18" charset="0"/>
                            <a:ea typeface="Cambria Math" panose="02040503050406030204" pitchFamily="18" charset="0"/>
                          </a:rPr>
                          <m:t>𝒮</m:t>
                        </m:r>
                      </m:e>
                      <m:sub>
                        <m:r>
                          <a:rPr lang="en-GB" sz="1800" i="1">
                            <a:solidFill>
                              <a:srgbClr val="0070C0"/>
                            </a:solidFill>
                            <a:latin typeface="Cambria Math" panose="02040503050406030204" pitchFamily="18" charset="0"/>
                            <a:ea typeface="Cambria Math" panose="02040503050406030204" pitchFamily="18" charset="0"/>
                          </a:rPr>
                          <m:t>2</m:t>
                        </m:r>
                      </m:sub>
                    </m:sSub>
                  </m:oMath>
                </a14:m>
                <a:r>
                  <a:rPr lang="en-GB" sz="1800" b="0" dirty="0">
                    <a:ea typeface="Cambria Math" panose="02040503050406030204" pitchFamily="18" charset="0"/>
                  </a:rPr>
                  <a:t> to wildtype only state </a:t>
                </a:r>
                <a14:m>
                  <m:oMath xmlns:m="http://schemas.openxmlformats.org/officeDocument/2006/math">
                    <m:r>
                      <a:rPr lang="en-GB" sz="1800" b="0" i="1" smtClean="0">
                        <a:latin typeface="Cambria Math" panose="02040503050406030204" pitchFamily="18" charset="0"/>
                        <a:ea typeface="Cambria Math" panose="02040503050406030204" pitchFamily="18" charset="0"/>
                      </a:rPr>
                      <m:t>(</m:t>
                    </m:r>
                    <m:sSup>
                      <m:sSupPr>
                        <m:ctrlPr>
                          <a:rPr lang="en-GB" sz="1800" b="0" i="1" smtClean="0">
                            <a:latin typeface="Cambria Math" panose="02040503050406030204" pitchFamily="18" charset="0"/>
                            <a:ea typeface="Cambria Math" panose="02040503050406030204" pitchFamily="18" charset="0"/>
                          </a:rPr>
                        </m:ctrlPr>
                      </m:sSupPr>
                      <m:e>
                        <m:r>
                          <a:rPr lang="en-GB" sz="1800" b="0" i="1" smtClean="0">
                            <a:latin typeface="Cambria Math" panose="02040503050406030204" pitchFamily="18" charset="0"/>
                            <a:ea typeface="Cambria Math" panose="02040503050406030204" pitchFamily="18" charset="0"/>
                          </a:rPr>
                          <m:t>𝑚</m:t>
                        </m:r>
                      </m:e>
                      <m:sup>
                        <m:r>
                          <a:rPr lang="en-GB" sz="1800" b="0" i="1" smtClean="0">
                            <a:latin typeface="Cambria Math" panose="02040503050406030204" pitchFamily="18" charset="0"/>
                            <a:ea typeface="Cambria Math" panose="02040503050406030204" pitchFamily="18" charset="0"/>
                          </a:rPr>
                          <m:t>′</m:t>
                        </m:r>
                      </m:sup>
                    </m:sSup>
                    <m:r>
                      <a:rPr lang="en-GB" sz="1800" b="0" i="1" smtClean="0">
                        <a:latin typeface="Cambria Math" panose="02040503050406030204" pitchFamily="18" charset="0"/>
                        <a:ea typeface="Cambria Math" panose="02040503050406030204" pitchFamily="18" charset="0"/>
                      </a:rPr>
                      <m:t>,0)</m:t>
                    </m:r>
                  </m:oMath>
                </a14:m>
                <a:r>
                  <a:rPr lang="en-GB" sz="1800" b="0" dirty="0">
                    <a:ea typeface="Cambria Math" panose="02040503050406030204" pitchFamily="18" charset="0"/>
                  </a:rPr>
                  <a:t> are given by the vector </a:t>
                </a:r>
                <a14:m>
                  <m:oMath xmlns:m="http://schemas.openxmlformats.org/officeDocument/2006/math">
                    <m:r>
                      <a:rPr lang="en-GB" sz="1800" b="1" i="1">
                        <a:latin typeface="Cambria Math" panose="02040503050406030204" pitchFamily="18" charset="0"/>
                      </a:rPr>
                      <m:t>𝒂</m:t>
                    </m:r>
                    <m:r>
                      <a:rPr lang="en-GB" sz="1800" i="1">
                        <a:latin typeface="Cambria Math" panose="02040503050406030204" pitchFamily="18" charset="0"/>
                      </a:rPr>
                      <m:t>(</m:t>
                    </m:r>
                    <m:sSup>
                      <m:sSupPr>
                        <m:ctrlPr>
                          <a:rPr lang="en-GB" sz="1800" i="1">
                            <a:latin typeface="Cambria Math" panose="02040503050406030204" pitchFamily="18" charset="0"/>
                          </a:rPr>
                        </m:ctrlPr>
                      </m:sSupPr>
                      <m:e>
                        <m:r>
                          <a:rPr lang="en-GB" sz="1800" i="1">
                            <a:latin typeface="Cambria Math" panose="02040503050406030204" pitchFamily="18" charset="0"/>
                          </a:rPr>
                          <m:t>𝑚</m:t>
                        </m:r>
                      </m:e>
                      <m:sup>
                        <m:r>
                          <a:rPr lang="en-GB" sz="1800" i="1">
                            <a:latin typeface="Cambria Math" panose="02040503050406030204" pitchFamily="18" charset="0"/>
                          </a:rPr>
                          <m:t>′</m:t>
                        </m:r>
                      </m:sup>
                    </m:sSup>
                    <m:r>
                      <a:rPr lang="en-GB" sz="1800" i="1">
                        <a:latin typeface="Cambria Math" panose="02040503050406030204" pitchFamily="18" charset="0"/>
                      </a:rPr>
                      <m:t>,0)</m:t>
                    </m:r>
                  </m:oMath>
                </a14:m>
                <a:r>
                  <a:rPr lang="en-GB" sz="1800" dirty="0"/>
                  <a:t>. </a:t>
                </a:r>
              </a:p>
              <a:p>
                <a:r>
                  <a:rPr lang="en-GB" sz="1800" b="0" dirty="0">
                    <a:ea typeface="Cambria Math" panose="02040503050406030204" pitchFamily="18" charset="0"/>
                  </a:rPr>
                  <a:t>It is the solution of the linear system </a:t>
                </a:r>
                <a14:m>
                  <m:oMath xmlns:m="http://schemas.openxmlformats.org/officeDocument/2006/math">
                    <m:r>
                      <a:rPr lang="en-GB" sz="1800" b="0" i="1" smtClean="0">
                        <a:latin typeface="Cambria Math" panose="02040503050406030204" pitchFamily="18" charset="0"/>
                        <a:ea typeface="Cambria Math" panose="02040503050406030204" pitchFamily="18" charset="0"/>
                      </a:rPr>
                      <m:t>−</m:t>
                    </m:r>
                    <m:sSub>
                      <m:sSubPr>
                        <m:ctrlPr>
                          <a:rPr lang="en-GB" sz="1800" b="0" i="1" smtClean="0">
                            <a:latin typeface="Cambria Math" panose="02040503050406030204" pitchFamily="18" charset="0"/>
                            <a:ea typeface="Cambria Math" panose="02040503050406030204" pitchFamily="18" charset="0"/>
                          </a:rPr>
                        </m:ctrlPr>
                      </m:sSubPr>
                      <m:e>
                        <m:r>
                          <a:rPr lang="en-GB" sz="1800" b="0" i="1" smtClean="0">
                            <a:latin typeface="Cambria Math" panose="02040503050406030204" pitchFamily="18" charset="0"/>
                            <a:ea typeface="Cambria Math" panose="02040503050406030204" pitchFamily="18" charset="0"/>
                          </a:rPr>
                          <m:t>𝑄</m:t>
                        </m:r>
                      </m:e>
                      <m:sub>
                        <m:r>
                          <a:rPr lang="en-GB" sz="1800" b="0" i="1" smtClean="0">
                            <a:latin typeface="Cambria Math" panose="02040503050406030204" pitchFamily="18" charset="0"/>
                            <a:ea typeface="Cambria Math" panose="02040503050406030204" pitchFamily="18" charset="0"/>
                          </a:rPr>
                          <m:t>2</m:t>
                        </m:r>
                      </m:sub>
                    </m:sSub>
                    <m:r>
                      <a:rPr lang="en-GB" sz="1800" b="1" i="1">
                        <a:latin typeface="Cambria Math" panose="02040503050406030204" pitchFamily="18" charset="0"/>
                      </a:rPr>
                      <m:t>𝒂</m:t>
                    </m:r>
                    <m:d>
                      <m:dPr>
                        <m:ctrlPr>
                          <a:rPr lang="en-GB" sz="1800" b="1" i="1">
                            <a:latin typeface="Cambria Math" panose="02040503050406030204" pitchFamily="18" charset="0"/>
                          </a:rPr>
                        </m:ctrlPr>
                      </m:dPr>
                      <m:e>
                        <m:sSup>
                          <m:sSupPr>
                            <m:ctrlPr>
                              <a:rPr lang="en-GB" sz="1800" i="1">
                                <a:latin typeface="Cambria Math" panose="02040503050406030204" pitchFamily="18" charset="0"/>
                              </a:rPr>
                            </m:ctrlPr>
                          </m:sSupPr>
                          <m:e>
                            <m:r>
                              <a:rPr lang="en-GB" sz="1800" i="1">
                                <a:latin typeface="Cambria Math" panose="02040503050406030204" pitchFamily="18" charset="0"/>
                              </a:rPr>
                              <m:t>𝑚</m:t>
                            </m:r>
                          </m:e>
                          <m:sup>
                            <m:r>
                              <a:rPr lang="en-GB" sz="1800" i="1">
                                <a:latin typeface="Cambria Math" panose="02040503050406030204" pitchFamily="18" charset="0"/>
                              </a:rPr>
                              <m:t>′</m:t>
                            </m:r>
                          </m:sup>
                        </m:sSup>
                        <m:r>
                          <a:rPr lang="en-GB" sz="1800" i="1">
                            <a:latin typeface="Cambria Math" panose="02040503050406030204" pitchFamily="18" charset="0"/>
                          </a:rPr>
                          <m:t>,0</m:t>
                        </m:r>
                      </m:e>
                    </m:d>
                    <m:r>
                      <a:rPr lang="en-GB" sz="1800" b="0" i="1" smtClean="0">
                        <a:latin typeface="Cambria Math" panose="02040503050406030204" pitchFamily="18" charset="0"/>
                      </a:rPr>
                      <m:t>=</m:t>
                    </m:r>
                    <m:r>
                      <a:rPr lang="en-GB" sz="1800" b="1" i="1" smtClean="0">
                        <a:latin typeface="Cambria Math" panose="02040503050406030204" pitchFamily="18" charset="0"/>
                      </a:rPr>
                      <m:t>𝒒</m:t>
                    </m:r>
                    <m:r>
                      <a:rPr lang="en-GB" sz="1800" b="0" i="1" smtClean="0">
                        <a:latin typeface="Cambria Math" panose="02040503050406030204" pitchFamily="18" charset="0"/>
                      </a:rPr>
                      <m:t>(</m:t>
                    </m:r>
                    <m:sSup>
                      <m:sSupPr>
                        <m:ctrlPr>
                          <a:rPr lang="en-GB" sz="1800" b="0" i="1" smtClean="0">
                            <a:latin typeface="Cambria Math" panose="02040503050406030204" pitchFamily="18" charset="0"/>
                          </a:rPr>
                        </m:ctrlPr>
                      </m:sSupPr>
                      <m:e>
                        <m:r>
                          <a:rPr lang="en-GB" sz="1800" b="0" i="1" smtClean="0">
                            <a:latin typeface="Cambria Math" panose="02040503050406030204" pitchFamily="18" charset="0"/>
                          </a:rPr>
                          <m:t>𝑚</m:t>
                        </m:r>
                      </m:e>
                      <m:sup>
                        <m:r>
                          <a:rPr lang="en-GB" sz="1800" b="0" i="1" smtClean="0">
                            <a:latin typeface="Cambria Math" panose="02040503050406030204" pitchFamily="18" charset="0"/>
                          </a:rPr>
                          <m:t>′</m:t>
                        </m:r>
                      </m:sup>
                    </m:sSup>
                    <m:r>
                      <a:rPr lang="en-GB" sz="1800" b="0" i="1" smtClean="0">
                        <a:latin typeface="Cambria Math" panose="02040503050406030204" pitchFamily="18" charset="0"/>
                      </a:rPr>
                      <m:t>,0)</m:t>
                    </m:r>
                  </m:oMath>
                </a14:m>
                <a:r>
                  <a:rPr lang="en-GB" sz="1800" b="0" dirty="0">
                    <a:ea typeface="Cambria Math" panose="02040503050406030204" pitchFamily="18" charset="0"/>
                  </a:rPr>
                  <a:t>.</a:t>
                </a:r>
              </a:p>
              <a:p>
                <a:endParaRPr lang="en-GB" sz="1600" dirty="0"/>
              </a:p>
            </p:txBody>
          </p:sp>
        </mc:Choice>
        <mc:Fallback xmlns="">
          <p:sp>
            <p:nvSpPr>
              <p:cNvPr id="3" name="Content Placeholder 2">
                <a:extLst>
                  <a:ext uri="{FF2B5EF4-FFF2-40B4-BE49-F238E27FC236}">
                    <a16:creationId xmlns:a16="http://schemas.microsoft.com/office/drawing/2014/main" id="{2A050E74-1EF6-B062-5956-ED6272368503}"/>
                  </a:ext>
                </a:extLst>
              </p:cNvPr>
              <p:cNvSpPr>
                <a:spLocks noGrp="1" noRot="1" noChangeAspect="1" noMove="1" noResize="1" noEditPoints="1" noAdjustHandles="1" noChangeArrowheads="1" noChangeShapeType="1" noTextEdit="1"/>
              </p:cNvSpPr>
              <p:nvPr>
                <p:ph idx="1"/>
              </p:nvPr>
            </p:nvSpPr>
            <p:spPr>
              <a:xfrm>
                <a:off x="1054583" y="1852676"/>
                <a:ext cx="5489478" cy="4234972"/>
              </a:xfrm>
              <a:blipFill>
                <a:blip r:embed="rId3"/>
                <a:stretch>
                  <a:fillRect l="-777" t="-719" r="-1443"/>
                </a:stretch>
              </a:blipFill>
            </p:spPr>
            <p:txBody>
              <a:bodyPr/>
              <a:lstStyle/>
              <a:p>
                <a:r>
                  <a:rPr lang="en-GB">
                    <a:noFill/>
                  </a:rPr>
                  <a:t> </a:t>
                </a:r>
              </a:p>
            </p:txBody>
          </p:sp>
        </mc:Fallback>
      </mc:AlternateContent>
      <p:grpSp>
        <p:nvGrpSpPr>
          <p:cNvPr id="21" name="Group 20">
            <a:extLst>
              <a:ext uri="{FF2B5EF4-FFF2-40B4-BE49-F238E27FC236}">
                <a16:creationId xmlns:a16="http://schemas.microsoft.com/office/drawing/2014/main" id="{A056E2D2-9DCA-29A3-5B18-B723048ED19C}"/>
              </a:ext>
            </a:extLst>
          </p:cNvPr>
          <p:cNvGrpSpPr/>
          <p:nvPr/>
        </p:nvGrpSpPr>
        <p:grpSpPr>
          <a:xfrm>
            <a:off x="8939436" y="4668519"/>
            <a:ext cx="969171" cy="1176681"/>
            <a:chOff x="8749145" y="3879480"/>
            <a:chExt cx="2109356" cy="2213632"/>
          </a:xfrm>
        </p:grpSpPr>
        <p:sp>
          <p:nvSpPr>
            <p:cNvPr id="22" name="Rectangle 21">
              <a:extLst>
                <a:ext uri="{FF2B5EF4-FFF2-40B4-BE49-F238E27FC236}">
                  <a16:creationId xmlns:a16="http://schemas.microsoft.com/office/drawing/2014/main" id="{C6C1D0E3-9796-C94E-5261-719CD431F650}"/>
                </a:ext>
              </a:extLst>
            </p:cNvPr>
            <p:cNvSpPr/>
            <p:nvPr/>
          </p:nvSpPr>
          <p:spPr>
            <a:xfrm>
              <a:off x="8749146" y="4660260"/>
              <a:ext cx="2109355" cy="143285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rgbClr val="DDEFF9"/>
                </a:solidFill>
              </a:endParaRPr>
            </a:p>
          </p:txBody>
        </p:sp>
        <p:sp>
          <p:nvSpPr>
            <p:cNvPr id="23" name="Isosceles Triangle 22">
              <a:extLst>
                <a:ext uri="{FF2B5EF4-FFF2-40B4-BE49-F238E27FC236}">
                  <a16:creationId xmlns:a16="http://schemas.microsoft.com/office/drawing/2014/main" id="{818CF07B-E108-38A5-EE0E-D11FDC6D06B4}"/>
                </a:ext>
              </a:extLst>
            </p:cNvPr>
            <p:cNvSpPr/>
            <p:nvPr/>
          </p:nvSpPr>
          <p:spPr>
            <a:xfrm>
              <a:off x="8749145" y="3879480"/>
              <a:ext cx="2109355" cy="780780"/>
            </a:xfrm>
            <a:prstGeom prst="triangle">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rgbClr val="DDEFF9"/>
                </a:solidFill>
              </a:endParaRPr>
            </a:p>
          </p:txBody>
        </p:sp>
        <p:pic>
          <p:nvPicPr>
            <p:cNvPr id="24" name="Graphic 23" descr="Mosquito with solid fill">
              <a:extLst>
                <a:ext uri="{FF2B5EF4-FFF2-40B4-BE49-F238E27FC236}">
                  <a16:creationId xmlns:a16="http://schemas.microsoft.com/office/drawing/2014/main" id="{245289BB-F551-F90C-FE0E-4046000D153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953713" y="4784658"/>
              <a:ext cx="657741" cy="657741"/>
            </a:xfrm>
            <a:prstGeom prst="rect">
              <a:avLst/>
            </a:prstGeom>
          </p:spPr>
        </p:pic>
        <p:pic>
          <p:nvPicPr>
            <p:cNvPr id="25" name="Graphic 24" descr="Mosquito with solid fill">
              <a:extLst>
                <a:ext uri="{FF2B5EF4-FFF2-40B4-BE49-F238E27FC236}">
                  <a16:creationId xmlns:a16="http://schemas.microsoft.com/office/drawing/2014/main" id="{B3378BD5-BE27-9E8E-ACE0-29D7CB3189D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422417" y="5376686"/>
              <a:ext cx="657741" cy="657741"/>
            </a:xfrm>
            <a:prstGeom prst="rect">
              <a:avLst/>
            </a:prstGeom>
          </p:spPr>
        </p:pic>
        <p:pic>
          <p:nvPicPr>
            <p:cNvPr id="26" name="Graphic 25" descr="Mosquito with solid fill">
              <a:extLst>
                <a:ext uri="{FF2B5EF4-FFF2-40B4-BE49-F238E27FC236}">
                  <a16:creationId xmlns:a16="http://schemas.microsoft.com/office/drawing/2014/main" id="{DB0FE13A-94D3-88A6-5E0D-0A5D2D634A9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948090" y="4753644"/>
              <a:ext cx="657741" cy="657741"/>
            </a:xfrm>
            <a:prstGeom prst="rect">
              <a:avLst/>
            </a:prstGeom>
          </p:spPr>
        </p:pic>
      </p:grpSp>
      <p:grpSp>
        <p:nvGrpSpPr>
          <p:cNvPr id="27" name="Group 26">
            <a:extLst>
              <a:ext uri="{FF2B5EF4-FFF2-40B4-BE49-F238E27FC236}">
                <a16:creationId xmlns:a16="http://schemas.microsoft.com/office/drawing/2014/main" id="{2922E2C6-B1E5-2C9A-3167-522A56FFF6FA}"/>
              </a:ext>
            </a:extLst>
          </p:cNvPr>
          <p:cNvGrpSpPr/>
          <p:nvPr/>
        </p:nvGrpSpPr>
        <p:grpSpPr>
          <a:xfrm>
            <a:off x="8912740" y="2964567"/>
            <a:ext cx="969171" cy="1176681"/>
            <a:chOff x="8749145" y="3879480"/>
            <a:chExt cx="2109356" cy="2213632"/>
          </a:xfrm>
        </p:grpSpPr>
        <p:sp>
          <p:nvSpPr>
            <p:cNvPr id="28" name="Rectangle 27">
              <a:extLst>
                <a:ext uri="{FF2B5EF4-FFF2-40B4-BE49-F238E27FC236}">
                  <a16:creationId xmlns:a16="http://schemas.microsoft.com/office/drawing/2014/main" id="{57A266F0-04B1-DABE-43E2-9A72317B9E90}"/>
                </a:ext>
              </a:extLst>
            </p:cNvPr>
            <p:cNvSpPr/>
            <p:nvPr/>
          </p:nvSpPr>
          <p:spPr>
            <a:xfrm>
              <a:off x="8749146" y="4660260"/>
              <a:ext cx="2109355" cy="143285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rgbClr val="DDEFF9"/>
                </a:solidFill>
              </a:endParaRPr>
            </a:p>
          </p:txBody>
        </p:sp>
        <p:sp>
          <p:nvSpPr>
            <p:cNvPr id="29" name="Isosceles Triangle 28">
              <a:extLst>
                <a:ext uri="{FF2B5EF4-FFF2-40B4-BE49-F238E27FC236}">
                  <a16:creationId xmlns:a16="http://schemas.microsoft.com/office/drawing/2014/main" id="{D66E6D62-C5FC-9C94-2E0A-47AFE0551D80}"/>
                </a:ext>
              </a:extLst>
            </p:cNvPr>
            <p:cNvSpPr/>
            <p:nvPr/>
          </p:nvSpPr>
          <p:spPr>
            <a:xfrm>
              <a:off x="8749145" y="3879480"/>
              <a:ext cx="2109355" cy="780780"/>
            </a:xfrm>
            <a:prstGeom prst="triangle">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rgbClr val="DDEFF9"/>
                </a:solidFill>
              </a:endParaRPr>
            </a:p>
          </p:txBody>
        </p:sp>
        <p:pic>
          <p:nvPicPr>
            <p:cNvPr id="30" name="Graphic 29" descr="Mosquito with solid fill">
              <a:extLst>
                <a:ext uri="{FF2B5EF4-FFF2-40B4-BE49-F238E27FC236}">
                  <a16:creationId xmlns:a16="http://schemas.microsoft.com/office/drawing/2014/main" id="{B025C053-62BF-2EB0-76A8-4493D59FFB5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953713" y="4784658"/>
              <a:ext cx="657741" cy="657741"/>
            </a:xfrm>
            <a:prstGeom prst="rect">
              <a:avLst/>
            </a:prstGeom>
          </p:spPr>
        </p:pic>
        <p:pic>
          <p:nvPicPr>
            <p:cNvPr id="31" name="Graphic 30" descr="Mosquito with solid fill">
              <a:extLst>
                <a:ext uri="{FF2B5EF4-FFF2-40B4-BE49-F238E27FC236}">
                  <a16:creationId xmlns:a16="http://schemas.microsoft.com/office/drawing/2014/main" id="{9AA877C3-DCA5-A4F4-0A28-169E41A00DA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422417" y="5376686"/>
              <a:ext cx="657741" cy="657741"/>
            </a:xfrm>
            <a:prstGeom prst="rect">
              <a:avLst/>
            </a:prstGeom>
          </p:spPr>
        </p:pic>
        <p:pic>
          <p:nvPicPr>
            <p:cNvPr id="32" name="Graphic 31" descr="Mosquito with solid fill">
              <a:extLst>
                <a:ext uri="{FF2B5EF4-FFF2-40B4-BE49-F238E27FC236}">
                  <a16:creationId xmlns:a16="http://schemas.microsoft.com/office/drawing/2014/main" id="{DCB3A78E-D5A5-63C0-3655-7BD65D228FC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948090" y="4753644"/>
              <a:ext cx="657741" cy="657741"/>
            </a:xfrm>
            <a:prstGeom prst="rect">
              <a:avLst/>
            </a:prstGeom>
          </p:spPr>
        </p:pic>
      </p:grpSp>
      <p:grpSp>
        <p:nvGrpSpPr>
          <p:cNvPr id="33" name="Group 32">
            <a:extLst>
              <a:ext uri="{FF2B5EF4-FFF2-40B4-BE49-F238E27FC236}">
                <a16:creationId xmlns:a16="http://schemas.microsoft.com/office/drawing/2014/main" id="{88E8F315-E1ED-DE66-F988-B21B611190F2}"/>
              </a:ext>
            </a:extLst>
          </p:cNvPr>
          <p:cNvGrpSpPr/>
          <p:nvPr/>
        </p:nvGrpSpPr>
        <p:grpSpPr>
          <a:xfrm>
            <a:off x="8898679" y="1259072"/>
            <a:ext cx="969171" cy="1176681"/>
            <a:chOff x="8749145" y="3879480"/>
            <a:chExt cx="2109356" cy="2213632"/>
          </a:xfrm>
        </p:grpSpPr>
        <p:sp>
          <p:nvSpPr>
            <p:cNvPr id="34" name="Rectangle 33">
              <a:extLst>
                <a:ext uri="{FF2B5EF4-FFF2-40B4-BE49-F238E27FC236}">
                  <a16:creationId xmlns:a16="http://schemas.microsoft.com/office/drawing/2014/main" id="{858F1B5E-7A5F-1BD0-6695-D2F80B9364E7}"/>
                </a:ext>
              </a:extLst>
            </p:cNvPr>
            <p:cNvSpPr/>
            <p:nvPr/>
          </p:nvSpPr>
          <p:spPr>
            <a:xfrm>
              <a:off x="8749146" y="4660260"/>
              <a:ext cx="2109355" cy="143285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rgbClr val="DDEFF9"/>
                </a:solidFill>
              </a:endParaRPr>
            </a:p>
          </p:txBody>
        </p:sp>
        <p:sp>
          <p:nvSpPr>
            <p:cNvPr id="35" name="Isosceles Triangle 34">
              <a:extLst>
                <a:ext uri="{FF2B5EF4-FFF2-40B4-BE49-F238E27FC236}">
                  <a16:creationId xmlns:a16="http://schemas.microsoft.com/office/drawing/2014/main" id="{F5AE9211-8158-0AE9-EDC0-74381B0517F5}"/>
                </a:ext>
              </a:extLst>
            </p:cNvPr>
            <p:cNvSpPr/>
            <p:nvPr/>
          </p:nvSpPr>
          <p:spPr>
            <a:xfrm>
              <a:off x="8749145" y="3879480"/>
              <a:ext cx="2109355" cy="780780"/>
            </a:xfrm>
            <a:prstGeom prst="triangle">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rgbClr val="DDEFF9"/>
                </a:solidFill>
              </a:endParaRPr>
            </a:p>
          </p:txBody>
        </p:sp>
        <p:pic>
          <p:nvPicPr>
            <p:cNvPr id="36" name="Graphic 35" descr="Mosquito with solid fill">
              <a:extLst>
                <a:ext uri="{FF2B5EF4-FFF2-40B4-BE49-F238E27FC236}">
                  <a16:creationId xmlns:a16="http://schemas.microsoft.com/office/drawing/2014/main" id="{F9A5DF1D-72CD-086F-6135-B119EB6157E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953713" y="4784658"/>
              <a:ext cx="657741" cy="657741"/>
            </a:xfrm>
            <a:prstGeom prst="rect">
              <a:avLst/>
            </a:prstGeom>
          </p:spPr>
        </p:pic>
        <p:pic>
          <p:nvPicPr>
            <p:cNvPr id="37" name="Graphic 36" descr="Mosquito with solid fill">
              <a:extLst>
                <a:ext uri="{FF2B5EF4-FFF2-40B4-BE49-F238E27FC236}">
                  <a16:creationId xmlns:a16="http://schemas.microsoft.com/office/drawing/2014/main" id="{9CC11933-B4C0-53AF-D86A-26F2ADCB829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422417" y="5376686"/>
              <a:ext cx="657741" cy="657741"/>
            </a:xfrm>
            <a:prstGeom prst="rect">
              <a:avLst/>
            </a:prstGeom>
          </p:spPr>
        </p:pic>
        <p:pic>
          <p:nvPicPr>
            <p:cNvPr id="38" name="Graphic 37" descr="Mosquito with solid fill">
              <a:extLst>
                <a:ext uri="{FF2B5EF4-FFF2-40B4-BE49-F238E27FC236}">
                  <a16:creationId xmlns:a16="http://schemas.microsoft.com/office/drawing/2014/main" id="{5BE71A2B-8BE7-8B9D-779F-9684680F272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948090" y="4753644"/>
              <a:ext cx="657741" cy="657741"/>
            </a:xfrm>
            <a:prstGeom prst="rect">
              <a:avLst/>
            </a:prstGeom>
          </p:spPr>
        </p:pic>
      </p:grpSp>
      <p:sp>
        <p:nvSpPr>
          <p:cNvPr id="39" name="Arrow: Curved Down 38">
            <a:extLst>
              <a:ext uri="{FF2B5EF4-FFF2-40B4-BE49-F238E27FC236}">
                <a16:creationId xmlns:a16="http://schemas.microsoft.com/office/drawing/2014/main" id="{3776DDF2-F968-B930-4920-E34707CE0BF6}"/>
              </a:ext>
            </a:extLst>
          </p:cNvPr>
          <p:cNvSpPr/>
          <p:nvPr/>
        </p:nvSpPr>
        <p:spPr>
          <a:xfrm rot="5400000">
            <a:off x="9775063" y="2597621"/>
            <a:ext cx="969171" cy="415032"/>
          </a:xfrm>
          <a:prstGeom prst="curvedDownArrow">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0" name="Arrow: Curved Down 39">
            <a:extLst>
              <a:ext uri="{FF2B5EF4-FFF2-40B4-BE49-F238E27FC236}">
                <a16:creationId xmlns:a16="http://schemas.microsoft.com/office/drawing/2014/main" id="{518E7B22-11AD-4DED-9766-D9578C1503CB}"/>
              </a:ext>
            </a:extLst>
          </p:cNvPr>
          <p:cNvSpPr/>
          <p:nvPr/>
        </p:nvSpPr>
        <p:spPr>
          <a:xfrm rot="5400000">
            <a:off x="9858800" y="4461003"/>
            <a:ext cx="969171" cy="415032"/>
          </a:xfrm>
          <a:prstGeom prst="curvedDownArrow">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2" name="Arrow: Curved Down 41">
            <a:extLst>
              <a:ext uri="{FF2B5EF4-FFF2-40B4-BE49-F238E27FC236}">
                <a16:creationId xmlns:a16="http://schemas.microsoft.com/office/drawing/2014/main" id="{BECF9C42-D516-430A-A2BD-22782DDF8EC6}"/>
              </a:ext>
            </a:extLst>
          </p:cNvPr>
          <p:cNvSpPr/>
          <p:nvPr/>
        </p:nvSpPr>
        <p:spPr>
          <a:xfrm rot="16368481">
            <a:off x="7969887" y="4431504"/>
            <a:ext cx="969171" cy="415032"/>
          </a:xfrm>
          <a:prstGeom prst="curved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3" name="Arrow: Curved Down 42">
            <a:extLst>
              <a:ext uri="{FF2B5EF4-FFF2-40B4-BE49-F238E27FC236}">
                <a16:creationId xmlns:a16="http://schemas.microsoft.com/office/drawing/2014/main" id="{D07E1F47-75B3-3039-40A3-1E637E2A07A2}"/>
              </a:ext>
            </a:extLst>
          </p:cNvPr>
          <p:cNvSpPr/>
          <p:nvPr/>
        </p:nvSpPr>
        <p:spPr>
          <a:xfrm rot="16200000">
            <a:off x="7979111" y="2597620"/>
            <a:ext cx="969171" cy="415032"/>
          </a:xfrm>
          <a:prstGeom prst="curved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46" name="Graphic 45" descr="Close with solid fill">
            <a:extLst>
              <a:ext uri="{FF2B5EF4-FFF2-40B4-BE49-F238E27FC236}">
                <a16:creationId xmlns:a16="http://schemas.microsoft.com/office/drawing/2014/main" id="{53958FCD-E85F-6686-A6C8-77208CFEA60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898058" y="4218790"/>
            <a:ext cx="914400" cy="914400"/>
          </a:xfrm>
          <a:prstGeom prst="rect">
            <a:avLst/>
          </a:prstGeom>
        </p:spPr>
      </p:pic>
      <p:sp>
        <p:nvSpPr>
          <p:cNvPr id="47" name="TextBox 46">
            <a:extLst>
              <a:ext uri="{FF2B5EF4-FFF2-40B4-BE49-F238E27FC236}">
                <a16:creationId xmlns:a16="http://schemas.microsoft.com/office/drawing/2014/main" id="{4F5DD858-6B6B-4C2F-9E04-4FA1BD03709F}"/>
              </a:ext>
            </a:extLst>
          </p:cNvPr>
          <p:cNvSpPr txBox="1"/>
          <p:nvPr/>
        </p:nvSpPr>
        <p:spPr>
          <a:xfrm>
            <a:off x="10205781" y="1583485"/>
            <a:ext cx="1275539" cy="738664"/>
          </a:xfrm>
          <a:prstGeom prst="rect">
            <a:avLst/>
          </a:prstGeom>
          <a:noFill/>
        </p:spPr>
        <p:txBody>
          <a:bodyPr wrap="square" rtlCol="0">
            <a:spAutoFit/>
          </a:bodyPr>
          <a:lstStyle/>
          <a:p>
            <a:r>
              <a:rPr lang="en-GB" sz="1400" dirty="0"/>
              <a:t>Unsuccessful transmission at birth</a:t>
            </a:r>
          </a:p>
        </p:txBody>
      </p:sp>
      <p:sp>
        <p:nvSpPr>
          <p:cNvPr id="50" name="TextBox 49">
            <a:extLst>
              <a:ext uri="{FF2B5EF4-FFF2-40B4-BE49-F238E27FC236}">
                <a16:creationId xmlns:a16="http://schemas.microsoft.com/office/drawing/2014/main" id="{BD23E720-E199-20FD-0EF6-4189EEED1BCB}"/>
              </a:ext>
            </a:extLst>
          </p:cNvPr>
          <p:cNvSpPr txBox="1"/>
          <p:nvPr/>
        </p:nvSpPr>
        <p:spPr>
          <a:xfrm>
            <a:off x="7270473" y="5175019"/>
            <a:ext cx="1620688" cy="738664"/>
          </a:xfrm>
          <a:prstGeom prst="rect">
            <a:avLst/>
          </a:prstGeom>
          <a:noFill/>
        </p:spPr>
        <p:txBody>
          <a:bodyPr wrap="square" rtlCol="0">
            <a:spAutoFit/>
          </a:bodyPr>
          <a:lstStyle/>
          <a:p>
            <a:r>
              <a:rPr lang="en-GB" sz="1400" dirty="0"/>
              <a:t>Wildtypes cannot produce infected offspring</a:t>
            </a:r>
          </a:p>
        </p:txBody>
      </p:sp>
    </p:spTree>
    <p:extLst>
      <p:ext uri="{BB962C8B-B14F-4D97-AF65-F5344CB8AC3E}">
        <p14:creationId xmlns:p14="http://schemas.microsoft.com/office/powerpoint/2010/main" val="29819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2E0F50B2-E095-7E39-557B-6F3AFEA0AAD6}"/>
              </a:ext>
            </a:extLst>
          </p:cNvPr>
          <p:cNvSpPr/>
          <p:nvPr/>
        </p:nvSpPr>
        <p:spPr>
          <a:xfrm>
            <a:off x="719137" y="4884727"/>
            <a:ext cx="10753725" cy="1507184"/>
          </a:xfrm>
          <a:prstGeom prst="roundRect">
            <a:avLst/>
          </a:prstGeom>
          <a:solidFill>
            <a:srgbClr val="A9C0CE"/>
          </a:solidFill>
          <a:ln>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01C21FDC-987B-7AA8-C0AF-E6532DEA0097}"/>
              </a:ext>
            </a:extLst>
          </p:cNvPr>
          <p:cNvSpPr>
            <a:spLocks noGrp="1"/>
          </p:cNvSpPr>
          <p:nvPr>
            <p:ph type="title"/>
          </p:nvPr>
        </p:nvSpPr>
        <p:spPr>
          <a:xfrm>
            <a:off x="530786" y="347208"/>
            <a:ext cx="10753725" cy="1371600"/>
          </a:xfrm>
        </p:spPr>
        <p:txBody>
          <a:bodyPr/>
          <a:lstStyle/>
          <a:p>
            <a:r>
              <a:rPr lang="en-GB" dirty="0"/>
              <a:t>Probability and expected time until reversion</a:t>
            </a:r>
          </a:p>
        </p:txBody>
      </p:sp>
      <p:sp>
        <p:nvSpPr>
          <p:cNvPr id="8" name="TextBox 7">
            <a:extLst>
              <a:ext uri="{FF2B5EF4-FFF2-40B4-BE49-F238E27FC236}">
                <a16:creationId xmlns:a16="http://schemas.microsoft.com/office/drawing/2014/main" id="{CE617B18-A28E-595B-75AF-0EE44EA597E9}"/>
              </a:ext>
            </a:extLst>
          </p:cNvPr>
          <p:cNvSpPr txBox="1"/>
          <p:nvPr/>
        </p:nvSpPr>
        <p:spPr>
          <a:xfrm>
            <a:off x="1069361" y="1526208"/>
            <a:ext cx="563209" cy="369332"/>
          </a:xfrm>
          <a:prstGeom prst="rect">
            <a:avLst/>
          </a:prstGeom>
          <a:noFill/>
        </p:spPr>
        <p:txBody>
          <a:bodyPr wrap="square" rtlCol="0">
            <a:spAutoFit/>
          </a:bodyPr>
          <a:lstStyle/>
          <a:p>
            <a:r>
              <a:rPr lang="en-GB" dirty="0"/>
              <a:t>(a)</a:t>
            </a:r>
          </a:p>
        </p:txBody>
      </p:sp>
      <p:sp>
        <p:nvSpPr>
          <p:cNvPr id="9" name="TextBox 8">
            <a:extLst>
              <a:ext uri="{FF2B5EF4-FFF2-40B4-BE49-F238E27FC236}">
                <a16:creationId xmlns:a16="http://schemas.microsoft.com/office/drawing/2014/main" id="{5235C2A7-2DC0-F549-B3FE-B5D67FFC5F87}"/>
              </a:ext>
            </a:extLst>
          </p:cNvPr>
          <p:cNvSpPr txBox="1"/>
          <p:nvPr/>
        </p:nvSpPr>
        <p:spPr>
          <a:xfrm>
            <a:off x="6088632" y="1526208"/>
            <a:ext cx="563209" cy="369332"/>
          </a:xfrm>
          <a:prstGeom prst="rect">
            <a:avLst/>
          </a:prstGeom>
          <a:noFill/>
        </p:spPr>
        <p:txBody>
          <a:bodyPr wrap="square" rtlCol="0">
            <a:spAutoFit/>
          </a:bodyPr>
          <a:lstStyle/>
          <a:p>
            <a:r>
              <a:rPr lang="en-GB" dirty="0"/>
              <a:t>(b)</a:t>
            </a: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DC1A7BBB-B7B7-8848-282E-13155D595D59}"/>
                  </a:ext>
                </a:extLst>
              </p:cNvPr>
              <p:cNvSpPr txBox="1"/>
              <p:nvPr/>
            </p:nvSpPr>
            <p:spPr>
              <a:xfrm>
                <a:off x="766655" y="5038155"/>
                <a:ext cx="10951029" cy="1200329"/>
              </a:xfrm>
              <a:prstGeom prst="rect">
                <a:avLst/>
              </a:prstGeom>
              <a:noFill/>
            </p:spPr>
            <p:txBody>
              <a:bodyPr wrap="square" rtlCol="0">
                <a:spAutoFit/>
              </a:bodyPr>
              <a:lstStyle/>
              <a:p>
                <a:r>
                  <a:rPr lang="en-GB" b="1" dirty="0"/>
                  <a:t>Figure: </a:t>
                </a:r>
                <a:r>
                  <a:rPr lang="en-GB" dirty="0"/>
                  <a:t>30 mosquito model with rates comparable to the mean-field model and reversion included, </a:t>
                </a:r>
                <a14:m>
                  <m:oMath xmlns:m="http://schemas.openxmlformats.org/officeDocument/2006/math">
                    <m:r>
                      <a:rPr lang="en-GB" b="0" i="1" smtClean="0">
                        <a:latin typeface="Cambria Math" panose="02040503050406030204" pitchFamily="18" charset="0"/>
                      </a:rPr>
                      <m:t>𝜙</m:t>
                    </m:r>
                    <m:r>
                      <a:rPr lang="en-GB" b="0" i="1" smtClean="0">
                        <a:latin typeface="Cambria Math" panose="02040503050406030204" pitchFamily="18" charset="0"/>
                      </a:rPr>
                      <m:t>=0.85</m:t>
                    </m:r>
                  </m:oMath>
                </a14:m>
                <a:r>
                  <a:rPr lang="en-GB" dirty="0"/>
                  <a:t>. (a) Plot of the probabilities of reversion versus the vertical transmission probability </a:t>
                </a:r>
                <a14:m>
                  <m:oMath xmlns:m="http://schemas.openxmlformats.org/officeDocument/2006/math">
                    <m:r>
                      <a:rPr lang="en-GB" b="0" i="1" smtClean="0">
                        <a:latin typeface="Cambria Math" panose="02040503050406030204" pitchFamily="18" charset="0"/>
                      </a:rPr>
                      <m:t>𝑣</m:t>
                    </m:r>
                    <m:r>
                      <a:rPr lang="en-GB" b="0" i="1" smtClean="0">
                        <a:latin typeface="Cambria Math" panose="02040503050406030204" pitchFamily="18" charset="0"/>
                      </a:rPr>
                      <m:t>=</m:t>
                    </m:r>
                    <m:d>
                      <m:dPr>
                        <m:begChr m:val="["/>
                        <m:endChr m:val="]"/>
                        <m:ctrlPr>
                          <a:rPr lang="en-GB" b="0" i="1" smtClean="0">
                            <a:latin typeface="Cambria Math" panose="02040503050406030204" pitchFamily="18" charset="0"/>
                          </a:rPr>
                        </m:ctrlPr>
                      </m:dPr>
                      <m:e>
                        <m:r>
                          <a:rPr lang="en-GB" b="0" i="1" smtClean="0">
                            <a:latin typeface="Cambria Math" panose="02040503050406030204" pitchFamily="18" charset="0"/>
                          </a:rPr>
                          <m:t>0,1</m:t>
                        </m:r>
                      </m:e>
                    </m:d>
                  </m:oMath>
                </a14:m>
                <a:r>
                  <a:rPr lang="en-GB" dirty="0"/>
                  <a:t>.  (b) Plot of the expected times until reversion versus the vertical transmission probability </a:t>
                </a:r>
                <a14:m>
                  <m:oMath xmlns:m="http://schemas.openxmlformats.org/officeDocument/2006/math">
                    <m:r>
                      <a:rPr lang="en-GB" b="0" i="1" smtClean="0">
                        <a:latin typeface="Cambria Math" panose="02040503050406030204" pitchFamily="18" charset="0"/>
                      </a:rPr>
                      <m:t>𝑣</m:t>
                    </m:r>
                    <m:r>
                      <a:rPr lang="en-GB" b="0" i="1" smtClean="0">
                        <a:latin typeface="Cambria Math" panose="02040503050406030204" pitchFamily="18" charset="0"/>
                      </a:rPr>
                      <m:t>=[0,0.9]</m:t>
                    </m:r>
                  </m:oMath>
                </a14:m>
                <a:r>
                  <a:rPr lang="en-GB" dirty="0"/>
                  <a:t>. Note the expected reversion time for </a:t>
                </a:r>
                <a14:m>
                  <m:oMath xmlns:m="http://schemas.openxmlformats.org/officeDocument/2006/math">
                    <m:r>
                      <a:rPr lang="en-GB" b="0" i="1" smtClean="0">
                        <a:latin typeface="Cambria Math" panose="02040503050406030204" pitchFamily="18" charset="0"/>
                      </a:rPr>
                      <m:t>𝑣</m:t>
                    </m:r>
                    <m:r>
                      <a:rPr lang="en-GB" b="0" i="1" smtClean="0">
                        <a:latin typeface="Cambria Math" panose="02040503050406030204" pitchFamily="18" charset="0"/>
                      </a:rPr>
                      <m:t>=1</m:t>
                    </m:r>
                  </m:oMath>
                </a14:m>
                <a:r>
                  <a:rPr lang="en-GB" dirty="0"/>
                  <a:t> is infinite so not shown here.</a:t>
                </a:r>
              </a:p>
            </p:txBody>
          </p:sp>
        </mc:Choice>
        <mc:Fallback xmlns="">
          <p:sp>
            <p:nvSpPr>
              <p:cNvPr id="10" name="TextBox 9">
                <a:extLst>
                  <a:ext uri="{FF2B5EF4-FFF2-40B4-BE49-F238E27FC236}">
                    <a16:creationId xmlns:a16="http://schemas.microsoft.com/office/drawing/2014/main" id="{DC1A7BBB-B7B7-8848-282E-13155D595D59}"/>
                  </a:ext>
                </a:extLst>
              </p:cNvPr>
              <p:cNvSpPr txBox="1">
                <a:spLocks noRot="1" noChangeAspect="1" noMove="1" noResize="1" noEditPoints="1" noAdjustHandles="1" noChangeArrowheads="1" noChangeShapeType="1" noTextEdit="1"/>
              </p:cNvSpPr>
              <p:nvPr/>
            </p:nvSpPr>
            <p:spPr>
              <a:xfrm>
                <a:off x="766655" y="5038155"/>
                <a:ext cx="10951029" cy="1200329"/>
              </a:xfrm>
              <a:prstGeom prst="rect">
                <a:avLst/>
              </a:prstGeom>
              <a:blipFill>
                <a:blip r:embed="rId3"/>
                <a:stretch>
                  <a:fillRect l="-501" t="-2030" b="-7614"/>
                </a:stretch>
              </a:blipFill>
            </p:spPr>
            <p:txBody>
              <a:bodyPr/>
              <a:lstStyle/>
              <a:p>
                <a:r>
                  <a:rPr lang="en-GB">
                    <a:noFill/>
                  </a:rPr>
                  <a:t> </a:t>
                </a:r>
              </a:p>
            </p:txBody>
          </p:sp>
        </mc:Fallback>
      </mc:AlternateContent>
      <p:pic>
        <p:nvPicPr>
          <p:cNvPr id="14" name="Picture 13">
            <a:extLst>
              <a:ext uri="{FF2B5EF4-FFF2-40B4-BE49-F238E27FC236}">
                <a16:creationId xmlns:a16="http://schemas.microsoft.com/office/drawing/2014/main" id="{52419CDA-1739-0743-6A4F-604ED0A47C2C}"/>
              </a:ext>
            </a:extLst>
          </p:cNvPr>
          <p:cNvPicPr>
            <a:picLocks noChangeAspect="1"/>
          </p:cNvPicPr>
          <p:nvPr/>
        </p:nvPicPr>
        <p:blipFill>
          <a:blip r:embed="rId4"/>
          <a:stretch>
            <a:fillRect/>
          </a:stretch>
        </p:blipFill>
        <p:spPr>
          <a:xfrm>
            <a:off x="6430410" y="1633029"/>
            <a:ext cx="4591976" cy="3144877"/>
          </a:xfrm>
          <a:prstGeom prst="rect">
            <a:avLst/>
          </a:prstGeom>
        </p:spPr>
      </p:pic>
      <p:pic>
        <p:nvPicPr>
          <p:cNvPr id="16" name="Picture 15">
            <a:extLst>
              <a:ext uri="{FF2B5EF4-FFF2-40B4-BE49-F238E27FC236}">
                <a16:creationId xmlns:a16="http://schemas.microsoft.com/office/drawing/2014/main" id="{0734D2A7-E3AA-133A-48E8-1696C9F0BBF3}"/>
              </a:ext>
            </a:extLst>
          </p:cNvPr>
          <p:cNvPicPr>
            <a:picLocks noChangeAspect="1"/>
          </p:cNvPicPr>
          <p:nvPr/>
        </p:nvPicPr>
        <p:blipFill>
          <a:blip r:embed="rId5"/>
          <a:stretch>
            <a:fillRect/>
          </a:stretch>
        </p:blipFill>
        <p:spPr>
          <a:xfrm>
            <a:off x="1382741" y="1633029"/>
            <a:ext cx="4535002" cy="3144876"/>
          </a:xfrm>
          <a:prstGeom prst="rect">
            <a:avLst/>
          </a:prstGeom>
        </p:spPr>
      </p:pic>
    </p:spTree>
    <p:extLst>
      <p:ext uri="{BB962C8B-B14F-4D97-AF65-F5344CB8AC3E}">
        <p14:creationId xmlns:p14="http://schemas.microsoft.com/office/powerpoint/2010/main" val="17883769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Rounded Corners 20">
            <a:extLst>
              <a:ext uri="{FF2B5EF4-FFF2-40B4-BE49-F238E27FC236}">
                <a16:creationId xmlns:a16="http://schemas.microsoft.com/office/drawing/2014/main" id="{536E87C8-7B11-E275-C1B2-02A58837E8E5}"/>
              </a:ext>
            </a:extLst>
          </p:cNvPr>
          <p:cNvSpPr/>
          <p:nvPr/>
        </p:nvSpPr>
        <p:spPr>
          <a:xfrm>
            <a:off x="7278311" y="1034952"/>
            <a:ext cx="3949155" cy="1808091"/>
          </a:xfrm>
          <a:prstGeom prst="roundRect">
            <a:avLst/>
          </a:prstGeom>
          <a:solidFill>
            <a:srgbClr val="A9C0CE"/>
          </a:solidFill>
          <a:ln>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1">
            <a:extLst>
              <a:ext uri="{FF2B5EF4-FFF2-40B4-BE49-F238E27FC236}">
                <a16:creationId xmlns:a16="http://schemas.microsoft.com/office/drawing/2014/main" id="{43CE9C45-DF07-8B08-43D4-1CED03102E71}"/>
              </a:ext>
            </a:extLst>
          </p:cNvPr>
          <p:cNvSpPr txBox="1">
            <a:spLocks/>
          </p:cNvSpPr>
          <p:nvPr/>
        </p:nvSpPr>
        <p:spPr>
          <a:xfrm>
            <a:off x="852332" y="490164"/>
            <a:ext cx="10058400" cy="1371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a:lstStyle>
          <a:p>
            <a:r>
              <a:rPr lang="en-GB" dirty="0"/>
              <a:t>Thanks for listening!</a:t>
            </a:r>
          </a:p>
        </p:txBody>
      </p:sp>
      <p:pic>
        <p:nvPicPr>
          <p:cNvPr id="5" name="Graphic 4" descr="Email with solid fill">
            <a:extLst>
              <a:ext uri="{FF2B5EF4-FFF2-40B4-BE49-F238E27FC236}">
                <a16:creationId xmlns:a16="http://schemas.microsoft.com/office/drawing/2014/main" id="{3EE8A8FA-A56F-F38F-BB00-71D3C086CBF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11804" y="3488184"/>
            <a:ext cx="687759" cy="687759"/>
          </a:xfrm>
          <a:prstGeom prst="rect">
            <a:avLst/>
          </a:prstGeom>
        </p:spPr>
      </p:pic>
      <p:sp>
        <p:nvSpPr>
          <p:cNvPr id="6" name="TextBox 5">
            <a:extLst>
              <a:ext uri="{FF2B5EF4-FFF2-40B4-BE49-F238E27FC236}">
                <a16:creationId xmlns:a16="http://schemas.microsoft.com/office/drawing/2014/main" id="{AB9E3548-7487-273E-1B89-7175BB93EB0E}"/>
              </a:ext>
            </a:extLst>
          </p:cNvPr>
          <p:cNvSpPr txBox="1"/>
          <p:nvPr/>
        </p:nvSpPr>
        <p:spPr>
          <a:xfrm>
            <a:off x="7999563" y="3410950"/>
            <a:ext cx="3261396" cy="369332"/>
          </a:xfrm>
          <a:prstGeom prst="rect">
            <a:avLst/>
          </a:prstGeom>
          <a:noFill/>
        </p:spPr>
        <p:txBody>
          <a:bodyPr wrap="square" rtlCol="0">
            <a:spAutoFit/>
          </a:bodyPr>
          <a:lstStyle/>
          <a:p>
            <a:r>
              <a:rPr lang="en-GB"/>
              <a:t>Email: ahb48@bath.ac.uk</a:t>
            </a:r>
          </a:p>
        </p:txBody>
      </p:sp>
      <p:pic>
        <p:nvPicPr>
          <p:cNvPr id="10" name="Picture 9">
            <a:extLst>
              <a:ext uri="{FF2B5EF4-FFF2-40B4-BE49-F238E27FC236}">
                <a16:creationId xmlns:a16="http://schemas.microsoft.com/office/drawing/2014/main" id="{F014A7BC-96B5-3AF2-4A02-08C2A3139C0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20361" y="4654824"/>
            <a:ext cx="2559944" cy="788316"/>
          </a:xfrm>
          <a:prstGeom prst="rect">
            <a:avLst/>
          </a:prstGeom>
        </p:spPr>
      </p:pic>
      <p:pic>
        <p:nvPicPr>
          <p:cNvPr id="11" name="Picture 10">
            <a:extLst>
              <a:ext uri="{FF2B5EF4-FFF2-40B4-BE49-F238E27FC236}">
                <a16:creationId xmlns:a16="http://schemas.microsoft.com/office/drawing/2014/main" id="{FCC8598D-2393-1E05-3510-DBEB843ECF6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87979" y="5443140"/>
            <a:ext cx="1624708" cy="664997"/>
          </a:xfrm>
          <a:prstGeom prst="rect">
            <a:avLst/>
          </a:prstGeom>
        </p:spPr>
      </p:pic>
      <p:sp>
        <p:nvSpPr>
          <p:cNvPr id="12" name="TextBox 11">
            <a:extLst>
              <a:ext uri="{FF2B5EF4-FFF2-40B4-BE49-F238E27FC236}">
                <a16:creationId xmlns:a16="http://schemas.microsoft.com/office/drawing/2014/main" id="{DECF5CFB-F140-CD22-805D-E24D911894E9}"/>
              </a:ext>
            </a:extLst>
          </p:cNvPr>
          <p:cNvSpPr txBox="1"/>
          <p:nvPr/>
        </p:nvSpPr>
        <p:spPr>
          <a:xfrm>
            <a:off x="8032279" y="3729377"/>
            <a:ext cx="3261396" cy="523220"/>
          </a:xfrm>
          <a:prstGeom prst="rect">
            <a:avLst/>
          </a:prstGeom>
          <a:noFill/>
        </p:spPr>
        <p:txBody>
          <a:bodyPr wrap="square" rtlCol="0">
            <a:spAutoFit/>
          </a:bodyPr>
          <a:lstStyle/>
          <a:p>
            <a:r>
              <a:rPr lang="en-GB" sz="1400" dirty="0"/>
              <a:t>Webpage: people.bath.ac.uk/ahb48/index.html</a:t>
            </a:r>
          </a:p>
        </p:txBody>
      </p:sp>
      <p:pic>
        <p:nvPicPr>
          <p:cNvPr id="1026" name="Picture 2">
            <a:extLst>
              <a:ext uri="{FF2B5EF4-FFF2-40B4-BE49-F238E27FC236}">
                <a16:creationId xmlns:a16="http://schemas.microsoft.com/office/drawing/2014/main" id="{E9126B6C-17E3-2A10-6A7A-3E86D5F8355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850622" y="1236511"/>
            <a:ext cx="1177636" cy="141316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2A7C2DA2-870B-417C-5637-9CACFEC6FA95}"/>
              </a:ext>
            </a:extLst>
          </p:cNvPr>
          <p:cNvPicPr>
            <a:picLocks noChangeAspect="1"/>
          </p:cNvPicPr>
          <p:nvPr/>
        </p:nvPicPr>
        <p:blipFill>
          <a:blip r:embed="rId8"/>
          <a:stretch>
            <a:fillRect/>
          </a:stretch>
        </p:blipFill>
        <p:spPr>
          <a:xfrm>
            <a:off x="707617" y="2024420"/>
            <a:ext cx="5088675" cy="4456354"/>
          </a:xfrm>
          <a:prstGeom prst="rect">
            <a:avLst/>
          </a:prstGeom>
        </p:spPr>
      </p:pic>
      <p:sp>
        <p:nvSpPr>
          <p:cNvPr id="14" name="TextBox 13">
            <a:extLst>
              <a:ext uri="{FF2B5EF4-FFF2-40B4-BE49-F238E27FC236}">
                <a16:creationId xmlns:a16="http://schemas.microsoft.com/office/drawing/2014/main" id="{4FFCB1AC-552D-6420-BCEA-44C23FE4A626}"/>
              </a:ext>
            </a:extLst>
          </p:cNvPr>
          <p:cNvSpPr txBox="1"/>
          <p:nvPr/>
        </p:nvSpPr>
        <p:spPr>
          <a:xfrm>
            <a:off x="7452475" y="1594721"/>
            <a:ext cx="2223983" cy="769441"/>
          </a:xfrm>
          <a:prstGeom prst="rect">
            <a:avLst/>
          </a:prstGeom>
          <a:noFill/>
        </p:spPr>
        <p:txBody>
          <a:bodyPr wrap="square" rtlCol="0">
            <a:spAutoFit/>
          </a:bodyPr>
          <a:lstStyle/>
          <a:p>
            <a:r>
              <a:rPr lang="en-GB" sz="1100" b="1" dirty="0"/>
              <a:t>Collaborators:</a:t>
            </a:r>
          </a:p>
          <a:p>
            <a:r>
              <a:rPr lang="en-GB" sz="1100" dirty="0"/>
              <a:t>Dr Ben Adams (supervisor),</a:t>
            </a:r>
          </a:p>
          <a:p>
            <a:r>
              <a:rPr lang="en-GB" sz="1100" dirty="0"/>
              <a:t>University of Bath,</a:t>
            </a:r>
          </a:p>
          <a:p>
            <a:r>
              <a:rPr lang="en-GB" sz="1100" dirty="0"/>
              <a:t>Dept. of mathematical sciences</a:t>
            </a:r>
          </a:p>
        </p:txBody>
      </p:sp>
      <p:pic>
        <p:nvPicPr>
          <p:cNvPr id="20" name="Picture 19" descr="A black background with a black square&#10;&#10;Description automatically generated with medium confidence">
            <a:extLst>
              <a:ext uri="{FF2B5EF4-FFF2-40B4-BE49-F238E27FC236}">
                <a16:creationId xmlns:a16="http://schemas.microsoft.com/office/drawing/2014/main" id="{1F945DCA-49F0-B05D-A563-B24B770DC80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540391" y="4424826"/>
            <a:ext cx="1844942" cy="1844942"/>
          </a:xfrm>
          <a:prstGeom prst="rect">
            <a:avLst/>
          </a:prstGeom>
        </p:spPr>
      </p:pic>
    </p:spTree>
    <p:extLst>
      <p:ext uri="{BB962C8B-B14F-4D97-AF65-F5344CB8AC3E}">
        <p14:creationId xmlns:p14="http://schemas.microsoft.com/office/powerpoint/2010/main" val="25471960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A9C0CE"/>
        </a:solidFill>
        <a:effectLst/>
      </p:bgPr>
    </p:bg>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5D635871-4016-B568-19B1-866864DA7D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615" y="2115632"/>
            <a:ext cx="7605603" cy="391685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33302317-5CB8-49C4-90E6-4AFACF68BC77}"/>
              </a:ext>
            </a:extLst>
          </p:cNvPr>
          <p:cNvSpPr>
            <a:spLocks noGrp="1"/>
          </p:cNvSpPr>
          <p:nvPr>
            <p:ph type="title"/>
          </p:nvPr>
        </p:nvSpPr>
        <p:spPr>
          <a:xfrm>
            <a:off x="701071" y="473296"/>
            <a:ext cx="2931819" cy="1204085"/>
          </a:xfrm>
        </p:spPr>
        <p:txBody>
          <a:bodyPr>
            <a:normAutofit fontScale="90000"/>
          </a:bodyPr>
          <a:lstStyle/>
          <a:p>
            <a:r>
              <a:rPr lang="en-GB" dirty="0"/>
              <a:t>Dengue and Wolbachia</a:t>
            </a:r>
          </a:p>
        </p:txBody>
      </p:sp>
      <p:sp>
        <p:nvSpPr>
          <p:cNvPr id="73" name="TextBox 72">
            <a:extLst>
              <a:ext uri="{FF2B5EF4-FFF2-40B4-BE49-F238E27FC236}">
                <a16:creationId xmlns:a16="http://schemas.microsoft.com/office/drawing/2014/main" id="{62F12338-17B1-ADFF-4B0A-272A827803AC}"/>
              </a:ext>
            </a:extLst>
          </p:cNvPr>
          <p:cNvSpPr txBox="1"/>
          <p:nvPr/>
        </p:nvSpPr>
        <p:spPr>
          <a:xfrm>
            <a:off x="2447781" y="5183056"/>
            <a:ext cx="4826797" cy="246221"/>
          </a:xfrm>
          <a:prstGeom prst="rect">
            <a:avLst/>
          </a:prstGeom>
          <a:noFill/>
        </p:spPr>
        <p:txBody>
          <a:bodyPr wrap="square">
            <a:spAutoFit/>
          </a:bodyPr>
          <a:lstStyle/>
          <a:p>
            <a:r>
              <a:rPr lang="en-GB" sz="1000" dirty="0"/>
              <a:t>https://www.who.int/emergencies/disease-outbreak-news/item/2023-DON498</a:t>
            </a:r>
          </a:p>
        </p:txBody>
      </p:sp>
      <p:sp>
        <p:nvSpPr>
          <p:cNvPr id="76" name="TextBox 75">
            <a:extLst>
              <a:ext uri="{FF2B5EF4-FFF2-40B4-BE49-F238E27FC236}">
                <a16:creationId xmlns:a16="http://schemas.microsoft.com/office/drawing/2014/main" id="{E6872433-313D-1544-7B5D-30DB10AE3AE5}"/>
              </a:ext>
            </a:extLst>
          </p:cNvPr>
          <p:cNvSpPr txBox="1"/>
          <p:nvPr/>
        </p:nvSpPr>
        <p:spPr>
          <a:xfrm>
            <a:off x="7771507" y="4248230"/>
            <a:ext cx="1539694" cy="246221"/>
          </a:xfrm>
          <a:prstGeom prst="rect">
            <a:avLst/>
          </a:prstGeom>
          <a:noFill/>
        </p:spPr>
        <p:txBody>
          <a:bodyPr wrap="square">
            <a:spAutoFit/>
          </a:bodyPr>
          <a:lstStyle/>
          <a:p>
            <a:r>
              <a:rPr lang="en-GB" sz="500" dirty="0"/>
              <a:t>https://edition.cnn.com/2019/09/18/health/dengue-asia-outbreak-climate-intl-hnk/index.html</a:t>
            </a:r>
          </a:p>
        </p:txBody>
      </p:sp>
      <p:sp>
        <p:nvSpPr>
          <p:cNvPr id="80" name="TextBox 79">
            <a:extLst>
              <a:ext uri="{FF2B5EF4-FFF2-40B4-BE49-F238E27FC236}">
                <a16:creationId xmlns:a16="http://schemas.microsoft.com/office/drawing/2014/main" id="{7FCDE42B-629C-7148-9255-F9D98752B5FD}"/>
              </a:ext>
            </a:extLst>
          </p:cNvPr>
          <p:cNvSpPr txBox="1"/>
          <p:nvPr/>
        </p:nvSpPr>
        <p:spPr>
          <a:xfrm>
            <a:off x="359227" y="6054295"/>
            <a:ext cx="8654143" cy="430887"/>
          </a:xfrm>
          <a:prstGeom prst="rect">
            <a:avLst/>
          </a:prstGeom>
          <a:noFill/>
        </p:spPr>
        <p:txBody>
          <a:bodyPr wrap="square">
            <a:spAutoFit/>
          </a:bodyPr>
          <a:lstStyle/>
          <a:p>
            <a:r>
              <a:rPr lang="en-GB" sz="1100" b="0" i="0" dirty="0">
                <a:effectLst/>
              </a:rPr>
              <a:t>Zeng, Z., Zhan, J., Chen, L., Chen, H., Cheng, S.: Global, regional, and national dengue burden from 1990 to 2017: A systematic analysis based on the global burden of disease study 2017. </a:t>
            </a:r>
            <a:r>
              <a:rPr lang="en-GB" sz="1100" b="0" i="0" dirty="0" err="1">
                <a:effectLst/>
              </a:rPr>
              <a:t>EClinicalMedicine</a:t>
            </a:r>
            <a:r>
              <a:rPr lang="en-GB" sz="1100" b="0" i="0" dirty="0">
                <a:effectLst/>
              </a:rPr>
              <a:t> 32 (2021)</a:t>
            </a:r>
            <a:endParaRPr lang="en-GB" sz="1100" dirty="0"/>
          </a:p>
        </p:txBody>
      </p:sp>
      <p:pic>
        <p:nvPicPr>
          <p:cNvPr id="3" name="Picture 4" descr="Wolbachia mosquito control initiative - the results are in">
            <a:extLst>
              <a:ext uri="{FF2B5EF4-FFF2-40B4-BE49-F238E27FC236}">
                <a16:creationId xmlns:a16="http://schemas.microsoft.com/office/drawing/2014/main" id="{DAADD899-8E1B-6756-EACC-5C8AAC6F18E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9035" r="18292" b="4391"/>
          <a:stretch/>
        </p:blipFill>
        <p:spPr bwMode="auto">
          <a:xfrm>
            <a:off x="9079561" y="1589074"/>
            <a:ext cx="2187258" cy="161863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7BA274F-ECA5-5C14-3FC5-0014E7757C0A}"/>
              </a:ext>
            </a:extLst>
          </p:cNvPr>
          <p:cNvSpPr txBox="1"/>
          <p:nvPr/>
        </p:nvSpPr>
        <p:spPr>
          <a:xfrm>
            <a:off x="9036883" y="1310787"/>
            <a:ext cx="2272613" cy="307777"/>
          </a:xfrm>
          <a:prstGeom prst="rect">
            <a:avLst/>
          </a:prstGeom>
          <a:noFill/>
        </p:spPr>
        <p:txBody>
          <a:bodyPr wrap="square">
            <a:spAutoFit/>
          </a:bodyPr>
          <a:lstStyle/>
          <a:p>
            <a:r>
              <a:rPr lang="en-GB" sz="700" dirty="0"/>
              <a:t>https://www.miamidade.gov/global/news-item.page?Mduid_news=news1561568226336963</a:t>
            </a:r>
          </a:p>
        </p:txBody>
      </p:sp>
      <p:grpSp>
        <p:nvGrpSpPr>
          <p:cNvPr id="5" name="Group 4">
            <a:extLst>
              <a:ext uri="{FF2B5EF4-FFF2-40B4-BE49-F238E27FC236}">
                <a16:creationId xmlns:a16="http://schemas.microsoft.com/office/drawing/2014/main" id="{B992397D-C94A-4083-63B5-26E2393D8122}"/>
              </a:ext>
            </a:extLst>
          </p:cNvPr>
          <p:cNvGrpSpPr/>
          <p:nvPr/>
        </p:nvGrpSpPr>
        <p:grpSpPr>
          <a:xfrm>
            <a:off x="9367541" y="3683668"/>
            <a:ext cx="2109356" cy="2213632"/>
            <a:chOff x="8749145" y="3879480"/>
            <a:chExt cx="2109356" cy="2213632"/>
          </a:xfrm>
        </p:grpSpPr>
        <p:sp>
          <p:nvSpPr>
            <p:cNvPr id="6" name="Rectangle 5">
              <a:extLst>
                <a:ext uri="{FF2B5EF4-FFF2-40B4-BE49-F238E27FC236}">
                  <a16:creationId xmlns:a16="http://schemas.microsoft.com/office/drawing/2014/main" id="{C354293E-97CF-B0DB-D414-774B5627F442}"/>
                </a:ext>
              </a:extLst>
            </p:cNvPr>
            <p:cNvSpPr/>
            <p:nvPr/>
          </p:nvSpPr>
          <p:spPr>
            <a:xfrm>
              <a:off x="8749146" y="4660260"/>
              <a:ext cx="2109355" cy="143285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DDEFF9"/>
                </a:solidFill>
              </a:endParaRPr>
            </a:p>
          </p:txBody>
        </p:sp>
        <p:sp>
          <p:nvSpPr>
            <p:cNvPr id="7" name="Isosceles Triangle 6">
              <a:extLst>
                <a:ext uri="{FF2B5EF4-FFF2-40B4-BE49-F238E27FC236}">
                  <a16:creationId xmlns:a16="http://schemas.microsoft.com/office/drawing/2014/main" id="{D60D2866-279D-D659-ACDB-EF1AF114A956}"/>
                </a:ext>
              </a:extLst>
            </p:cNvPr>
            <p:cNvSpPr/>
            <p:nvPr/>
          </p:nvSpPr>
          <p:spPr>
            <a:xfrm>
              <a:off x="8749145" y="3879480"/>
              <a:ext cx="2109355" cy="780780"/>
            </a:xfrm>
            <a:prstGeom prst="triangle">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rgbClr val="DDEFF9"/>
                </a:solidFill>
              </a:endParaRPr>
            </a:p>
          </p:txBody>
        </p:sp>
        <p:pic>
          <p:nvPicPr>
            <p:cNvPr id="8" name="Graphic 7" descr="Mosquito with solid fill">
              <a:extLst>
                <a:ext uri="{FF2B5EF4-FFF2-40B4-BE49-F238E27FC236}">
                  <a16:creationId xmlns:a16="http://schemas.microsoft.com/office/drawing/2014/main" id="{8D894FD8-8679-ECED-40BE-E1E977DD9D8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953713" y="4784658"/>
              <a:ext cx="657741" cy="657741"/>
            </a:xfrm>
            <a:prstGeom prst="rect">
              <a:avLst/>
            </a:prstGeom>
          </p:spPr>
        </p:pic>
        <p:pic>
          <p:nvPicPr>
            <p:cNvPr id="9" name="Graphic 8" descr="Mosquito with solid fill">
              <a:extLst>
                <a:ext uri="{FF2B5EF4-FFF2-40B4-BE49-F238E27FC236}">
                  <a16:creationId xmlns:a16="http://schemas.microsoft.com/office/drawing/2014/main" id="{AEB6EA54-107E-948E-8A02-7F838089366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422417" y="5376686"/>
              <a:ext cx="657741" cy="657741"/>
            </a:xfrm>
            <a:prstGeom prst="rect">
              <a:avLst/>
            </a:prstGeom>
          </p:spPr>
        </p:pic>
        <p:pic>
          <p:nvPicPr>
            <p:cNvPr id="10" name="Graphic 9" descr="Mosquito with solid fill">
              <a:extLst>
                <a:ext uri="{FF2B5EF4-FFF2-40B4-BE49-F238E27FC236}">
                  <a16:creationId xmlns:a16="http://schemas.microsoft.com/office/drawing/2014/main" id="{9B13CD05-3E85-D6E2-3366-2047EBC1ED7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948090" y="4753644"/>
              <a:ext cx="657741" cy="657741"/>
            </a:xfrm>
            <a:prstGeom prst="rect">
              <a:avLst/>
            </a:prstGeom>
          </p:spPr>
        </p:pic>
      </p:grpSp>
      <p:sp>
        <p:nvSpPr>
          <p:cNvPr id="11" name="Oval 10">
            <a:extLst>
              <a:ext uri="{FF2B5EF4-FFF2-40B4-BE49-F238E27FC236}">
                <a16:creationId xmlns:a16="http://schemas.microsoft.com/office/drawing/2014/main" id="{5662AB0F-BCF0-913B-BF4D-29165EA07C35}"/>
              </a:ext>
            </a:extLst>
          </p:cNvPr>
          <p:cNvSpPr/>
          <p:nvPr/>
        </p:nvSpPr>
        <p:spPr>
          <a:xfrm>
            <a:off x="2510708" y="1712517"/>
            <a:ext cx="1239985" cy="79586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78A20B07-6379-9F10-B5E5-45229D153305}"/>
              </a:ext>
            </a:extLst>
          </p:cNvPr>
          <p:cNvSpPr txBox="1"/>
          <p:nvPr/>
        </p:nvSpPr>
        <p:spPr>
          <a:xfrm>
            <a:off x="3931485" y="700115"/>
            <a:ext cx="5309354" cy="400110"/>
          </a:xfrm>
          <a:prstGeom prst="rect">
            <a:avLst/>
          </a:prstGeom>
          <a:noFill/>
        </p:spPr>
        <p:txBody>
          <a:bodyPr wrap="square">
            <a:spAutoFit/>
          </a:bodyPr>
          <a:lstStyle/>
          <a:p>
            <a:pPr marL="0" indent="0">
              <a:buNone/>
            </a:pPr>
            <a:r>
              <a:rPr lang="en-GB" sz="1000" b="0" i="0" dirty="0" err="1">
                <a:effectLst/>
              </a:rPr>
              <a:t>Dorigatti</a:t>
            </a:r>
            <a:r>
              <a:rPr lang="en-GB" sz="1000" b="0" i="0" dirty="0">
                <a:effectLst/>
              </a:rPr>
              <a:t>, Ilaria, et al. "Using Wolbachia for dengue control: insights from modelling." </a:t>
            </a:r>
            <a:r>
              <a:rPr lang="en-GB" sz="1000" b="0" i="1" dirty="0">
                <a:effectLst/>
              </a:rPr>
              <a:t>Trends in parasitology</a:t>
            </a:r>
            <a:r>
              <a:rPr lang="en-GB" sz="1000" b="0" i="0" dirty="0">
                <a:effectLst/>
              </a:rPr>
              <a:t> 34.2 (2018): 102-113.</a:t>
            </a:r>
          </a:p>
        </p:txBody>
      </p:sp>
      <p:sp>
        <p:nvSpPr>
          <p:cNvPr id="14" name="TextBox 13">
            <a:extLst>
              <a:ext uri="{FF2B5EF4-FFF2-40B4-BE49-F238E27FC236}">
                <a16:creationId xmlns:a16="http://schemas.microsoft.com/office/drawing/2014/main" id="{601D4279-AB1A-4EE9-53D1-B04CD9A23BA7}"/>
              </a:ext>
            </a:extLst>
          </p:cNvPr>
          <p:cNvSpPr txBox="1"/>
          <p:nvPr/>
        </p:nvSpPr>
        <p:spPr>
          <a:xfrm>
            <a:off x="2660602" y="1787282"/>
            <a:ext cx="860278" cy="646331"/>
          </a:xfrm>
          <a:prstGeom prst="rect">
            <a:avLst/>
          </a:prstGeom>
          <a:noFill/>
        </p:spPr>
        <p:txBody>
          <a:bodyPr wrap="square" rtlCol="0">
            <a:spAutoFit/>
          </a:bodyPr>
          <a:lstStyle/>
          <a:p>
            <a:r>
              <a:rPr lang="en-GB" dirty="0"/>
              <a:t>The CI effect</a:t>
            </a:r>
          </a:p>
        </p:txBody>
      </p:sp>
      <p:pic>
        <p:nvPicPr>
          <p:cNvPr id="3078" name="Picture 6" descr="Mosquito larvae in a plastic bottle cap">
            <a:extLst>
              <a:ext uri="{FF2B5EF4-FFF2-40B4-BE49-F238E27FC236}">
                <a16:creationId xmlns:a16="http://schemas.microsoft.com/office/drawing/2014/main" id="{9D463E77-0656-865F-13FE-873169F01663}"/>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7231" r="13099"/>
          <a:stretch/>
        </p:blipFill>
        <p:spPr bwMode="auto">
          <a:xfrm>
            <a:off x="7771507" y="2817022"/>
            <a:ext cx="1539694" cy="1474005"/>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FF9834B2-8C0E-C6C7-EAC9-DF1ACBB6290C}"/>
              </a:ext>
            </a:extLst>
          </p:cNvPr>
          <p:cNvSpPr txBox="1"/>
          <p:nvPr/>
        </p:nvSpPr>
        <p:spPr>
          <a:xfrm>
            <a:off x="9189857" y="5925659"/>
            <a:ext cx="2464721" cy="369332"/>
          </a:xfrm>
          <a:prstGeom prst="rect">
            <a:avLst/>
          </a:prstGeom>
          <a:noFill/>
        </p:spPr>
        <p:txBody>
          <a:bodyPr wrap="square" rtlCol="0">
            <a:spAutoFit/>
          </a:bodyPr>
          <a:lstStyle/>
          <a:p>
            <a:r>
              <a:rPr lang="en-GB" dirty="0"/>
              <a:t>Household structure</a:t>
            </a:r>
          </a:p>
        </p:txBody>
      </p:sp>
      <p:grpSp>
        <p:nvGrpSpPr>
          <p:cNvPr id="13" name="Group 12">
            <a:extLst>
              <a:ext uri="{FF2B5EF4-FFF2-40B4-BE49-F238E27FC236}">
                <a16:creationId xmlns:a16="http://schemas.microsoft.com/office/drawing/2014/main" id="{5B684164-239B-5386-6184-535C118D65EB}"/>
              </a:ext>
            </a:extLst>
          </p:cNvPr>
          <p:cNvGrpSpPr/>
          <p:nvPr/>
        </p:nvGrpSpPr>
        <p:grpSpPr>
          <a:xfrm>
            <a:off x="3861782" y="1283813"/>
            <a:ext cx="4826797" cy="1427466"/>
            <a:chOff x="3861782" y="1283813"/>
            <a:chExt cx="4826797" cy="1427466"/>
          </a:xfrm>
        </p:grpSpPr>
        <p:sp>
          <p:nvSpPr>
            <p:cNvPr id="16" name="Rectangle: Rounded Corners 15">
              <a:extLst>
                <a:ext uri="{FF2B5EF4-FFF2-40B4-BE49-F238E27FC236}">
                  <a16:creationId xmlns:a16="http://schemas.microsoft.com/office/drawing/2014/main" id="{2A5DE986-2472-3B81-E968-6916D1999B94}"/>
                </a:ext>
              </a:extLst>
            </p:cNvPr>
            <p:cNvSpPr/>
            <p:nvPr/>
          </p:nvSpPr>
          <p:spPr>
            <a:xfrm>
              <a:off x="3861782" y="1283813"/>
              <a:ext cx="4826797" cy="142746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3" name="Group 22">
              <a:extLst>
                <a:ext uri="{FF2B5EF4-FFF2-40B4-BE49-F238E27FC236}">
                  <a16:creationId xmlns:a16="http://schemas.microsoft.com/office/drawing/2014/main" id="{08F11CAF-539E-4102-757A-FE96276D406E}"/>
                </a:ext>
              </a:extLst>
            </p:cNvPr>
            <p:cNvGrpSpPr/>
            <p:nvPr/>
          </p:nvGrpSpPr>
          <p:grpSpPr>
            <a:xfrm>
              <a:off x="4591780" y="1401819"/>
              <a:ext cx="307467" cy="297160"/>
              <a:chOff x="4394533" y="1321362"/>
              <a:chExt cx="642037" cy="594319"/>
            </a:xfrm>
          </p:grpSpPr>
          <p:sp>
            <p:nvSpPr>
              <p:cNvPr id="21" name="Oval 20">
                <a:extLst>
                  <a:ext uri="{FF2B5EF4-FFF2-40B4-BE49-F238E27FC236}">
                    <a16:creationId xmlns:a16="http://schemas.microsoft.com/office/drawing/2014/main" id="{9F2A1146-DBD1-80F0-1268-2186E1F8F76B}"/>
                  </a:ext>
                </a:extLst>
              </p:cNvPr>
              <p:cNvSpPr/>
              <p:nvPr/>
            </p:nvSpPr>
            <p:spPr>
              <a:xfrm>
                <a:off x="4394533" y="1321362"/>
                <a:ext cx="642037" cy="594319"/>
              </a:xfrm>
              <a:prstGeom prst="ellipse">
                <a:avLst/>
              </a:prstGeom>
              <a:solidFill>
                <a:srgbClr val="F5662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8" name="Graphic 17" descr="Male with solid fill">
                <a:extLst>
                  <a:ext uri="{FF2B5EF4-FFF2-40B4-BE49-F238E27FC236}">
                    <a16:creationId xmlns:a16="http://schemas.microsoft.com/office/drawing/2014/main" id="{6A1D3735-4F88-94D7-3FA3-C4B56860083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478394" y="1332291"/>
                <a:ext cx="536334" cy="536334"/>
              </a:xfrm>
              <a:prstGeom prst="rect">
                <a:avLst/>
              </a:prstGeom>
            </p:spPr>
          </p:pic>
        </p:grpSp>
        <p:grpSp>
          <p:nvGrpSpPr>
            <p:cNvPr id="25" name="Group 24">
              <a:extLst>
                <a:ext uri="{FF2B5EF4-FFF2-40B4-BE49-F238E27FC236}">
                  <a16:creationId xmlns:a16="http://schemas.microsoft.com/office/drawing/2014/main" id="{B6CA9D9E-D4B5-3154-4BE2-CF4D8BB4132C}"/>
                </a:ext>
              </a:extLst>
            </p:cNvPr>
            <p:cNvGrpSpPr/>
            <p:nvPr/>
          </p:nvGrpSpPr>
          <p:grpSpPr>
            <a:xfrm>
              <a:off x="4048875" y="1389237"/>
              <a:ext cx="307467" cy="297160"/>
              <a:chOff x="-1016210" y="2348789"/>
              <a:chExt cx="642037" cy="594319"/>
            </a:xfrm>
          </p:grpSpPr>
          <p:sp>
            <p:nvSpPr>
              <p:cNvPr id="24" name="Oval 23">
                <a:extLst>
                  <a:ext uri="{FF2B5EF4-FFF2-40B4-BE49-F238E27FC236}">
                    <a16:creationId xmlns:a16="http://schemas.microsoft.com/office/drawing/2014/main" id="{A6527B12-09CE-BCEF-B6EC-D55F6326A2C0}"/>
                  </a:ext>
                </a:extLst>
              </p:cNvPr>
              <p:cNvSpPr/>
              <p:nvPr/>
            </p:nvSpPr>
            <p:spPr>
              <a:xfrm>
                <a:off x="-1016210" y="2348789"/>
                <a:ext cx="642037" cy="594319"/>
              </a:xfrm>
              <a:prstGeom prst="ellipse">
                <a:avLst/>
              </a:prstGeom>
              <a:solidFill>
                <a:srgbClr val="F5662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0" name="Graphic 19" descr="Female with solid fill">
                <a:extLst>
                  <a:ext uri="{FF2B5EF4-FFF2-40B4-BE49-F238E27FC236}">
                    <a16:creationId xmlns:a16="http://schemas.microsoft.com/office/drawing/2014/main" id="{F48FF97A-962F-B8A2-E95C-2DA7ED222D99}"/>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58471" y="2382670"/>
                <a:ext cx="526558" cy="526558"/>
              </a:xfrm>
              <a:prstGeom prst="rect">
                <a:avLst/>
              </a:prstGeom>
            </p:spPr>
          </p:pic>
        </p:grpSp>
        <p:grpSp>
          <p:nvGrpSpPr>
            <p:cNvPr id="26" name="Group 25">
              <a:extLst>
                <a:ext uri="{FF2B5EF4-FFF2-40B4-BE49-F238E27FC236}">
                  <a16:creationId xmlns:a16="http://schemas.microsoft.com/office/drawing/2014/main" id="{5E8451D4-1901-D365-922B-7F1E689CDA36}"/>
                </a:ext>
              </a:extLst>
            </p:cNvPr>
            <p:cNvGrpSpPr/>
            <p:nvPr/>
          </p:nvGrpSpPr>
          <p:grpSpPr>
            <a:xfrm>
              <a:off x="6393423" y="1401819"/>
              <a:ext cx="307467" cy="297160"/>
              <a:chOff x="-1016210" y="2348789"/>
              <a:chExt cx="642037" cy="594319"/>
            </a:xfrm>
          </p:grpSpPr>
          <p:sp>
            <p:nvSpPr>
              <p:cNvPr id="27" name="Oval 26">
                <a:extLst>
                  <a:ext uri="{FF2B5EF4-FFF2-40B4-BE49-F238E27FC236}">
                    <a16:creationId xmlns:a16="http://schemas.microsoft.com/office/drawing/2014/main" id="{B54D4834-B15E-4F37-ED77-B914BD2B8CAE}"/>
                  </a:ext>
                </a:extLst>
              </p:cNvPr>
              <p:cNvSpPr/>
              <p:nvPr/>
            </p:nvSpPr>
            <p:spPr>
              <a:xfrm>
                <a:off x="-1016210" y="2348789"/>
                <a:ext cx="642037" cy="594319"/>
              </a:xfrm>
              <a:prstGeom prst="ellipse">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8" name="Graphic 27" descr="Female with solid fill">
                <a:extLst>
                  <a:ext uri="{FF2B5EF4-FFF2-40B4-BE49-F238E27FC236}">
                    <a16:creationId xmlns:a16="http://schemas.microsoft.com/office/drawing/2014/main" id="{DA410552-D33C-5BDE-7B5C-740B21C96ED5}"/>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58471" y="2382670"/>
                <a:ext cx="526558" cy="526558"/>
              </a:xfrm>
              <a:prstGeom prst="rect">
                <a:avLst/>
              </a:prstGeom>
            </p:spPr>
          </p:pic>
        </p:grpSp>
        <p:grpSp>
          <p:nvGrpSpPr>
            <p:cNvPr id="29" name="Group 28">
              <a:extLst>
                <a:ext uri="{FF2B5EF4-FFF2-40B4-BE49-F238E27FC236}">
                  <a16:creationId xmlns:a16="http://schemas.microsoft.com/office/drawing/2014/main" id="{8FCA5587-BE5A-102A-8BEC-D69DDC886CD9}"/>
                </a:ext>
              </a:extLst>
            </p:cNvPr>
            <p:cNvGrpSpPr/>
            <p:nvPr/>
          </p:nvGrpSpPr>
          <p:grpSpPr>
            <a:xfrm>
              <a:off x="5757683" y="1402490"/>
              <a:ext cx="307467" cy="297160"/>
              <a:chOff x="4394533" y="1321362"/>
              <a:chExt cx="642037" cy="594319"/>
            </a:xfrm>
          </p:grpSpPr>
          <p:sp>
            <p:nvSpPr>
              <p:cNvPr id="30" name="Oval 29">
                <a:extLst>
                  <a:ext uri="{FF2B5EF4-FFF2-40B4-BE49-F238E27FC236}">
                    <a16:creationId xmlns:a16="http://schemas.microsoft.com/office/drawing/2014/main" id="{4A05DA8D-9318-F171-B9AD-6DDD3780B021}"/>
                  </a:ext>
                </a:extLst>
              </p:cNvPr>
              <p:cNvSpPr/>
              <p:nvPr/>
            </p:nvSpPr>
            <p:spPr>
              <a:xfrm>
                <a:off x="4394533" y="1321362"/>
                <a:ext cx="642037" cy="594319"/>
              </a:xfrm>
              <a:prstGeom prst="ellipse">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1" name="Graphic 30" descr="Male with solid fill">
                <a:extLst>
                  <a:ext uri="{FF2B5EF4-FFF2-40B4-BE49-F238E27FC236}">
                    <a16:creationId xmlns:a16="http://schemas.microsoft.com/office/drawing/2014/main" id="{B4D872F1-850F-2643-6701-C4936CB10FA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478394" y="1332291"/>
                <a:ext cx="536334" cy="536334"/>
              </a:xfrm>
              <a:prstGeom prst="rect">
                <a:avLst/>
              </a:prstGeom>
            </p:spPr>
          </p:pic>
        </p:grpSp>
        <mc:AlternateContent xmlns:mc="http://schemas.openxmlformats.org/markup-compatibility/2006">
          <mc:Choice xmlns:a14="http://schemas.microsoft.com/office/drawing/2010/main" Requires="a14">
            <p:sp>
              <p:nvSpPr>
                <p:cNvPr id="32" name="TextBox 31">
                  <a:extLst>
                    <a:ext uri="{FF2B5EF4-FFF2-40B4-BE49-F238E27FC236}">
                      <a16:creationId xmlns:a16="http://schemas.microsoft.com/office/drawing/2014/main" id="{2417F04E-21F1-0A4E-EA74-F40894549CE9}"/>
                    </a:ext>
                  </a:extLst>
                </p:cNvPr>
                <p:cNvSpPr txBox="1"/>
                <p:nvPr/>
              </p:nvSpPr>
              <p:spPr>
                <a:xfrm>
                  <a:off x="5478538" y="1353151"/>
                  <a:ext cx="3662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m:t>
                        </m:r>
                      </m:oMath>
                    </m:oMathPara>
                  </a14:m>
                  <a:endParaRPr lang="en-GB" dirty="0"/>
                </a:p>
              </p:txBody>
            </p:sp>
          </mc:Choice>
          <mc:Fallback>
            <p:sp>
              <p:nvSpPr>
                <p:cNvPr id="32" name="TextBox 31">
                  <a:extLst>
                    <a:ext uri="{FF2B5EF4-FFF2-40B4-BE49-F238E27FC236}">
                      <a16:creationId xmlns:a16="http://schemas.microsoft.com/office/drawing/2014/main" id="{2417F04E-21F1-0A4E-EA74-F40894549CE9}"/>
                    </a:ext>
                  </a:extLst>
                </p:cNvPr>
                <p:cNvSpPr txBox="1">
                  <a:spLocks noRot="1" noChangeAspect="1" noMove="1" noResize="1" noEditPoints="1" noAdjustHandles="1" noChangeArrowheads="1" noChangeShapeType="1" noTextEdit="1"/>
                </p:cNvSpPr>
                <p:nvPr/>
              </p:nvSpPr>
              <p:spPr>
                <a:xfrm>
                  <a:off x="5478538" y="1353151"/>
                  <a:ext cx="366240" cy="369332"/>
                </a:xfrm>
                <a:prstGeom prst="rect">
                  <a:avLst/>
                </a:prstGeom>
                <a:blipFill>
                  <a:blip r:embed="rId12"/>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33" name="TextBox 32">
                  <a:extLst>
                    <a:ext uri="{FF2B5EF4-FFF2-40B4-BE49-F238E27FC236}">
                      <a16:creationId xmlns:a16="http://schemas.microsoft.com/office/drawing/2014/main" id="{A56CE572-CBD3-E652-6C92-CF6A72E01968}"/>
                    </a:ext>
                  </a:extLst>
                </p:cNvPr>
                <p:cNvSpPr txBox="1"/>
                <p:nvPr/>
              </p:nvSpPr>
              <p:spPr>
                <a:xfrm>
                  <a:off x="4308087" y="1341311"/>
                  <a:ext cx="3662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m:t>
                        </m:r>
                      </m:oMath>
                    </m:oMathPara>
                  </a14:m>
                  <a:endParaRPr lang="en-GB" dirty="0"/>
                </a:p>
              </p:txBody>
            </p:sp>
          </mc:Choice>
          <mc:Fallback>
            <p:sp>
              <p:nvSpPr>
                <p:cNvPr id="33" name="TextBox 32">
                  <a:extLst>
                    <a:ext uri="{FF2B5EF4-FFF2-40B4-BE49-F238E27FC236}">
                      <a16:creationId xmlns:a16="http://schemas.microsoft.com/office/drawing/2014/main" id="{A56CE572-CBD3-E652-6C92-CF6A72E01968}"/>
                    </a:ext>
                  </a:extLst>
                </p:cNvPr>
                <p:cNvSpPr txBox="1">
                  <a:spLocks noRot="1" noChangeAspect="1" noMove="1" noResize="1" noEditPoints="1" noAdjustHandles="1" noChangeArrowheads="1" noChangeShapeType="1" noTextEdit="1"/>
                </p:cNvSpPr>
                <p:nvPr/>
              </p:nvSpPr>
              <p:spPr>
                <a:xfrm>
                  <a:off x="4308087" y="1341311"/>
                  <a:ext cx="366240" cy="369332"/>
                </a:xfrm>
                <a:prstGeom prst="rect">
                  <a:avLst/>
                </a:prstGeom>
                <a:blipFill>
                  <a:blip r:embed="rId13"/>
                  <a:stretch>
                    <a:fillRect/>
                  </a:stretch>
                </a:blipFill>
              </p:spPr>
              <p:txBody>
                <a:bodyPr/>
                <a:lstStyle/>
                <a:p>
                  <a:r>
                    <a:rPr lang="en-GB">
                      <a:noFill/>
                    </a:rPr>
                    <a:t> </a:t>
                  </a:r>
                </a:p>
              </p:txBody>
            </p:sp>
          </mc:Fallback>
        </mc:AlternateContent>
        <p:grpSp>
          <p:nvGrpSpPr>
            <p:cNvPr id="34" name="Group 33">
              <a:extLst>
                <a:ext uri="{FF2B5EF4-FFF2-40B4-BE49-F238E27FC236}">
                  <a16:creationId xmlns:a16="http://schemas.microsoft.com/office/drawing/2014/main" id="{7D1D924B-1467-7D78-CB33-94FFB6681255}"/>
                </a:ext>
              </a:extLst>
            </p:cNvPr>
            <p:cNvGrpSpPr/>
            <p:nvPr/>
          </p:nvGrpSpPr>
          <p:grpSpPr>
            <a:xfrm>
              <a:off x="3957169" y="1960705"/>
              <a:ext cx="307467" cy="297160"/>
              <a:chOff x="-1016210" y="2348789"/>
              <a:chExt cx="642037" cy="594319"/>
            </a:xfrm>
          </p:grpSpPr>
          <p:sp>
            <p:nvSpPr>
              <p:cNvPr id="35" name="Oval 34">
                <a:extLst>
                  <a:ext uri="{FF2B5EF4-FFF2-40B4-BE49-F238E27FC236}">
                    <a16:creationId xmlns:a16="http://schemas.microsoft.com/office/drawing/2014/main" id="{B0E79FFE-666B-052E-E00F-06B69C2BCD46}"/>
                  </a:ext>
                </a:extLst>
              </p:cNvPr>
              <p:cNvSpPr/>
              <p:nvPr/>
            </p:nvSpPr>
            <p:spPr>
              <a:xfrm>
                <a:off x="-1016210" y="2348789"/>
                <a:ext cx="642037" cy="594319"/>
              </a:xfrm>
              <a:prstGeom prst="ellipse">
                <a:avLst/>
              </a:prstGeom>
              <a:solidFill>
                <a:srgbClr val="F5662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6" name="Graphic 35" descr="Female with solid fill">
                <a:extLst>
                  <a:ext uri="{FF2B5EF4-FFF2-40B4-BE49-F238E27FC236}">
                    <a16:creationId xmlns:a16="http://schemas.microsoft.com/office/drawing/2014/main" id="{E91024B1-DCE4-E0D4-43A5-5D4F201BF293}"/>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58471" y="2382670"/>
                <a:ext cx="526558" cy="526558"/>
              </a:xfrm>
              <a:prstGeom prst="rect">
                <a:avLst/>
              </a:prstGeom>
            </p:spPr>
          </p:pic>
        </p:grpSp>
        <p:grpSp>
          <p:nvGrpSpPr>
            <p:cNvPr id="37" name="Group 36">
              <a:extLst>
                <a:ext uri="{FF2B5EF4-FFF2-40B4-BE49-F238E27FC236}">
                  <a16:creationId xmlns:a16="http://schemas.microsoft.com/office/drawing/2014/main" id="{EE89EA93-6FC3-F7EE-CC9B-8597FF64C078}"/>
                </a:ext>
              </a:extLst>
            </p:cNvPr>
            <p:cNvGrpSpPr/>
            <p:nvPr/>
          </p:nvGrpSpPr>
          <p:grpSpPr>
            <a:xfrm>
              <a:off x="4674126" y="1971712"/>
              <a:ext cx="307467" cy="297160"/>
              <a:chOff x="-1016210" y="2348789"/>
              <a:chExt cx="642037" cy="594319"/>
            </a:xfrm>
          </p:grpSpPr>
          <p:sp>
            <p:nvSpPr>
              <p:cNvPr id="38" name="Oval 37">
                <a:extLst>
                  <a:ext uri="{FF2B5EF4-FFF2-40B4-BE49-F238E27FC236}">
                    <a16:creationId xmlns:a16="http://schemas.microsoft.com/office/drawing/2014/main" id="{45067E38-BB9D-559D-EF8C-3CF85601FEAC}"/>
                  </a:ext>
                </a:extLst>
              </p:cNvPr>
              <p:cNvSpPr/>
              <p:nvPr/>
            </p:nvSpPr>
            <p:spPr>
              <a:xfrm>
                <a:off x="-1016210" y="2348789"/>
                <a:ext cx="642037" cy="594319"/>
              </a:xfrm>
              <a:prstGeom prst="ellipse">
                <a:avLst/>
              </a:prstGeom>
              <a:solidFill>
                <a:srgbClr val="F5662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9" name="Graphic 38" descr="Female with solid fill">
                <a:extLst>
                  <a:ext uri="{FF2B5EF4-FFF2-40B4-BE49-F238E27FC236}">
                    <a16:creationId xmlns:a16="http://schemas.microsoft.com/office/drawing/2014/main" id="{2E3756B7-4A5D-6CD5-9746-CEC579E6791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58471" y="2382670"/>
                <a:ext cx="526558" cy="526558"/>
              </a:xfrm>
              <a:prstGeom prst="rect">
                <a:avLst/>
              </a:prstGeom>
            </p:spPr>
          </p:pic>
        </p:grpSp>
        <p:grpSp>
          <p:nvGrpSpPr>
            <p:cNvPr id="40" name="Group 39">
              <a:extLst>
                <a:ext uri="{FF2B5EF4-FFF2-40B4-BE49-F238E27FC236}">
                  <a16:creationId xmlns:a16="http://schemas.microsoft.com/office/drawing/2014/main" id="{5CC68DA3-1507-9F9B-4A9D-615802393E1B}"/>
                </a:ext>
              </a:extLst>
            </p:cNvPr>
            <p:cNvGrpSpPr/>
            <p:nvPr/>
          </p:nvGrpSpPr>
          <p:grpSpPr>
            <a:xfrm>
              <a:off x="4309780" y="1960705"/>
              <a:ext cx="307467" cy="297160"/>
              <a:chOff x="-1016210" y="2348789"/>
              <a:chExt cx="642037" cy="594319"/>
            </a:xfrm>
          </p:grpSpPr>
          <p:sp>
            <p:nvSpPr>
              <p:cNvPr id="41" name="Oval 40">
                <a:extLst>
                  <a:ext uri="{FF2B5EF4-FFF2-40B4-BE49-F238E27FC236}">
                    <a16:creationId xmlns:a16="http://schemas.microsoft.com/office/drawing/2014/main" id="{510ADDA3-175D-1E9C-B088-6129AE604DE3}"/>
                  </a:ext>
                </a:extLst>
              </p:cNvPr>
              <p:cNvSpPr/>
              <p:nvPr/>
            </p:nvSpPr>
            <p:spPr>
              <a:xfrm>
                <a:off x="-1016210" y="2348789"/>
                <a:ext cx="642037" cy="594319"/>
              </a:xfrm>
              <a:prstGeom prst="ellipse">
                <a:avLst/>
              </a:prstGeom>
              <a:solidFill>
                <a:srgbClr val="F5662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2" name="Graphic 41" descr="Female with solid fill">
                <a:extLst>
                  <a:ext uri="{FF2B5EF4-FFF2-40B4-BE49-F238E27FC236}">
                    <a16:creationId xmlns:a16="http://schemas.microsoft.com/office/drawing/2014/main" id="{0CAF6DBB-C181-4C0C-4DAC-803E17739CC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58471" y="2382670"/>
                <a:ext cx="526558" cy="526558"/>
              </a:xfrm>
              <a:prstGeom prst="rect">
                <a:avLst/>
              </a:prstGeom>
            </p:spPr>
          </p:pic>
        </p:grpSp>
        <p:grpSp>
          <p:nvGrpSpPr>
            <p:cNvPr id="43" name="Group 42">
              <a:extLst>
                <a:ext uri="{FF2B5EF4-FFF2-40B4-BE49-F238E27FC236}">
                  <a16:creationId xmlns:a16="http://schemas.microsoft.com/office/drawing/2014/main" id="{DD6B8AD2-3F43-FC01-42D9-1D557B083D00}"/>
                </a:ext>
              </a:extLst>
            </p:cNvPr>
            <p:cNvGrpSpPr/>
            <p:nvPr/>
          </p:nvGrpSpPr>
          <p:grpSpPr>
            <a:xfrm>
              <a:off x="5244528" y="1971712"/>
              <a:ext cx="307467" cy="297160"/>
              <a:chOff x="-1016210" y="2348789"/>
              <a:chExt cx="642037" cy="594319"/>
            </a:xfrm>
          </p:grpSpPr>
          <p:sp>
            <p:nvSpPr>
              <p:cNvPr id="44" name="Oval 43">
                <a:extLst>
                  <a:ext uri="{FF2B5EF4-FFF2-40B4-BE49-F238E27FC236}">
                    <a16:creationId xmlns:a16="http://schemas.microsoft.com/office/drawing/2014/main" id="{64CB2465-6B18-8C38-501C-448B1AEF5F8A}"/>
                  </a:ext>
                </a:extLst>
              </p:cNvPr>
              <p:cNvSpPr/>
              <p:nvPr/>
            </p:nvSpPr>
            <p:spPr>
              <a:xfrm>
                <a:off x="-1016210" y="2348789"/>
                <a:ext cx="642037" cy="594319"/>
              </a:xfrm>
              <a:prstGeom prst="ellipse">
                <a:avLst/>
              </a:prstGeom>
              <a:solidFill>
                <a:srgbClr val="F5662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5" name="Graphic 44" descr="Female with solid fill">
                <a:extLst>
                  <a:ext uri="{FF2B5EF4-FFF2-40B4-BE49-F238E27FC236}">
                    <a16:creationId xmlns:a16="http://schemas.microsoft.com/office/drawing/2014/main" id="{A15D7A86-711E-5B43-5335-23AEE557B77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58471" y="2382670"/>
                <a:ext cx="526558" cy="526558"/>
              </a:xfrm>
              <a:prstGeom prst="rect">
                <a:avLst/>
              </a:prstGeom>
            </p:spPr>
          </p:pic>
        </p:grpSp>
        <p:grpSp>
          <p:nvGrpSpPr>
            <p:cNvPr id="62" name="Group 61">
              <a:extLst>
                <a:ext uri="{FF2B5EF4-FFF2-40B4-BE49-F238E27FC236}">
                  <a16:creationId xmlns:a16="http://schemas.microsoft.com/office/drawing/2014/main" id="{FEFF493D-79C9-40A6-8A98-5C7DEF4D56F6}"/>
                </a:ext>
              </a:extLst>
            </p:cNvPr>
            <p:cNvGrpSpPr/>
            <p:nvPr/>
          </p:nvGrpSpPr>
          <p:grpSpPr>
            <a:xfrm>
              <a:off x="5232338" y="2292877"/>
              <a:ext cx="307467" cy="297160"/>
              <a:chOff x="4394533" y="1321362"/>
              <a:chExt cx="642037" cy="594319"/>
            </a:xfrm>
          </p:grpSpPr>
          <p:sp>
            <p:nvSpPr>
              <p:cNvPr id="63" name="Oval 62">
                <a:extLst>
                  <a:ext uri="{FF2B5EF4-FFF2-40B4-BE49-F238E27FC236}">
                    <a16:creationId xmlns:a16="http://schemas.microsoft.com/office/drawing/2014/main" id="{E46907C4-E163-7771-F536-9AC5F2086DFF}"/>
                  </a:ext>
                </a:extLst>
              </p:cNvPr>
              <p:cNvSpPr/>
              <p:nvPr/>
            </p:nvSpPr>
            <p:spPr>
              <a:xfrm>
                <a:off x="4394533" y="1321362"/>
                <a:ext cx="642037" cy="594319"/>
              </a:xfrm>
              <a:prstGeom prst="ellipse">
                <a:avLst/>
              </a:prstGeom>
              <a:solidFill>
                <a:srgbClr val="F5662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4" name="Graphic 63" descr="Male with solid fill">
                <a:extLst>
                  <a:ext uri="{FF2B5EF4-FFF2-40B4-BE49-F238E27FC236}">
                    <a16:creationId xmlns:a16="http://schemas.microsoft.com/office/drawing/2014/main" id="{3BF4B5FB-74AE-5358-FD0B-4DF2617F0DC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478394" y="1332291"/>
                <a:ext cx="536334" cy="536334"/>
              </a:xfrm>
              <a:prstGeom prst="rect">
                <a:avLst/>
              </a:prstGeom>
            </p:spPr>
          </p:pic>
        </p:grpSp>
        <p:grpSp>
          <p:nvGrpSpPr>
            <p:cNvPr id="65" name="Group 64">
              <a:extLst>
                <a:ext uri="{FF2B5EF4-FFF2-40B4-BE49-F238E27FC236}">
                  <a16:creationId xmlns:a16="http://schemas.microsoft.com/office/drawing/2014/main" id="{EAA82A8A-4B83-F3F3-878F-868BF135C825}"/>
                </a:ext>
              </a:extLst>
            </p:cNvPr>
            <p:cNvGrpSpPr/>
            <p:nvPr/>
          </p:nvGrpSpPr>
          <p:grpSpPr>
            <a:xfrm>
              <a:off x="4663539" y="2287977"/>
              <a:ext cx="307467" cy="297160"/>
              <a:chOff x="4394533" y="1321362"/>
              <a:chExt cx="642037" cy="594319"/>
            </a:xfrm>
          </p:grpSpPr>
          <p:sp>
            <p:nvSpPr>
              <p:cNvPr id="66" name="Oval 65">
                <a:extLst>
                  <a:ext uri="{FF2B5EF4-FFF2-40B4-BE49-F238E27FC236}">
                    <a16:creationId xmlns:a16="http://schemas.microsoft.com/office/drawing/2014/main" id="{9ADE8AF6-C763-60D0-C651-0E6750A2A816}"/>
                  </a:ext>
                </a:extLst>
              </p:cNvPr>
              <p:cNvSpPr/>
              <p:nvPr/>
            </p:nvSpPr>
            <p:spPr>
              <a:xfrm>
                <a:off x="4394533" y="1321362"/>
                <a:ext cx="642037" cy="594319"/>
              </a:xfrm>
              <a:prstGeom prst="ellipse">
                <a:avLst/>
              </a:prstGeom>
              <a:solidFill>
                <a:srgbClr val="F5662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7" name="Graphic 66" descr="Male with solid fill">
                <a:extLst>
                  <a:ext uri="{FF2B5EF4-FFF2-40B4-BE49-F238E27FC236}">
                    <a16:creationId xmlns:a16="http://schemas.microsoft.com/office/drawing/2014/main" id="{5045DE0D-262D-A5ED-D84B-409C62C55F7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478394" y="1332291"/>
                <a:ext cx="536334" cy="536334"/>
              </a:xfrm>
              <a:prstGeom prst="rect">
                <a:avLst/>
              </a:prstGeom>
            </p:spPr>
          </p:pic>
        </p:grpSp>
        <p:grpSp>
          <p:nvGrpSpPr>
            <p:cNvPr id="68" name="Group 67">
              <a:extLst>
                <a:ext uri="{FF2B5EF4-FFF2-40B4-BE49-F238E27FC236}">
                  <a16:creationId xmlns:a16="http://schemas.microsoft.com/office/drawing/2014/main" id="{C01A3056-17B5-9A53-D749-01A21E96D667}"/>
                </a:ext>
              </a:extLst>
            </p:cNvPr>
            <p:cNvGrpSpPr/>
            <p:nvPr/>
          </p:nvGrpSpPr>
          <p:grpSpPr>
            <a:xfrm>
              <a:off x="4300262" y="2287412"/>
              <a:ext cx="307467" cy="297160"/>
              <a:chOff x="4394533" y="1321362"/>
              <a:chExt cx="642037" cy="594319"/>
            </a:xfrm>
          </p:grpSpPr>
          <p:sp>
            <p:nvSpPr>
              <p:cNvPr id="69" name="Oval 68">
                <a:extLst>
                  <a:ext uri="{FF2B5EF4-FFF2-40B4-BE49-F238E27FC236}">
                    <a16:creationId xmlns:a16="http://schemas.microsoft.com/office/drawing/2014/main" id="{ED414385-AABA-99E5-3A49-6E2FBD48824B}"/>
                  </a:ext>
                </a:extLst>
              </p:cNvPr>
              <p:cNvSpPr/>
              <p:nvPr/>
            </p:nvSpPr>
            <p:spPr>
              <a:xfrm>
                <a:off x="4394533" y="1321362"/>
                <a:ext cx="642037" cy="594319"/>
              </a:xfrm>
              <a:prstGeom prst="ellipse">
                <a:avLst/>
              </a:prstGeom>
              <a:solidFill>
                <a:srgbClr val="F5662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0" name="Graphic 69" descr="Male with solid fill">
                <a:extLst>
                  <a:ext uri="{FF2B5EF4-FFF2-40B4-BE49-F238E27FC236}">
                    <a16:creationId xmlns:a16="http://schemas.microsoft.com/office/drawing/2014/main" id="{5F7A99AF-4DB5-75EC-D470-301262386EC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478394" y="1332291"/>
                <a:ext cx="536334" cy="536334"/>
              </a:xfrm>
              <a:prstGeom prst="rect">
                <a:avLst/>
              </a:prstGeom>
            </p:spPr>
          </p:pic>
        </p:grpSp>
        <p:grpSp>
          <p:nvGrpSpPr>
            <p:cNvPr id="72" name="Group 71">
              <a:extLst>
                <a:ext uri="{FF2B5EF4-FFF2-40B4-BE49-F238E27FC236}">
                  <a16:creationId xmlns:a16="http://schemas.microsoft.com/office/drawing/2014/main" id="{BE98B42F-AB27-4365-B4AA-4F4935068E37}"/>
                </a:ext>
              </a:extLst>
            </p:cNvPr>
            <p:cNvGrpSpPr/>
            <p:nvPr/>
          </p:nvGrpSpPr>
          <p:grpSpPr>
            <a:xfrm>
              <a:off x="3957169" y="2287412"/>
              <a:ext cx="307467" cy="297160"/>
              <a:chOff x="4394533" y="1321362"/>
              <a:chExt cx="642037" cy="594319"/>
            </a:xfrm>
          </p:grpSpPr>
          <p:sp>
            <p:nvSpPr>
              <p:cNvPr id="75" name="Oval 74">
                <a:extLst>
                  <a:ext uri="{FF2B5EF4-FFF2-40B4-BE49-F238E27FC236}">
                    <a16:creationId xmlns:a16="http://schemas.microsoft.com/office/drawing/2014/main" id="{C75E279C-8332-8FD4-9A9D-95A90BE046BE}"/>
                  </a:ext>
                </a:extLst>
              </p:cNvPr>
              <p:cNvSpPr/>
              <p:nvPr/>
            </p:nvSpPr>
            <p:spPr>
              <a:xfrm>
                <a:off x="4394533" y="1321362"/>
                <a:ext cx="642037" cy="594319"/>
              </a:xfrm>
              <a:prstGeom prst="ellipse">
                <a:avLst/>
              </a:prstGeom>
              <a:solidFill>
                <a:srgbClr val="F5662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7" name="Graphic 76" descr="Male with solid fill">
                <a:extLst>
                  <a:ext uri="{FF2B5EF4-FFF2-40B4-BE49-F238E27FC236}">
                    <a16:creationId xmlns:a16="http://schemas.microsoft.com/office/drawing/2014/main" id="{02705225-D8F2-3903-EC02-043FD1AECD5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478394" y="1332291"/>
                <a:ext cx="536334" cy="536334"/>
              </a:xfrm>
              <a:prstGeom prst="rect">
                <a:avLst/>
              </a:prstGeom>
            </p:spPr>
          </p:pic>
        </p:grpSp>
        <p:grpSp>
          <p:nvGrpSpPr>
            <p:cNvPr id="78" name="Group 77">
              <a:extLst>
                <a:ext uri="{FF2B5EF4-FFF2-40B4-BE49-F238E27FC236}">
                  <a16:creationId xmlns:a16="http://schemas.microsoft.com/office/drawing/2014/main" id="{DB29C83A-1C2B-20A6-7995-254CCF107199}"/>
                </a:ext>
              </a:extLst>
            </p:cNvPr>
            <p:cNvGrpSpPr/>
            <p:nvPr/>
          </p:nvGrpSpPr>
          <p:grpSpPr>
            <a:xfrm>
              <a:off x="5230515" y="1412413"/>
              <a:ext cx="307467" cy="297160"/>
              <a:chOff x="-1016210" y="2348789"/>
              <a:chExt cx="642037" cy="594319"/>
            </a:xfrm>
          </p:grpSpPr>
          <p:sp>
            <p:nvSpPr>
              <p:cNvPr id="79" name="Oval 78">
                <a:extLst>
                  <a:ext uri="{FF2B5EF4-FFF2-40B4-BE49-F238E27FC236}">
                    <a16:creationId xmlns:a16="http://schemas.microsoft.com/office/drawing/2014/main" id="{B980A941-8026-7492-D97A-03E3C3E1C7E9}"/>
                  </a:ext>
                </a:extLst>
              </p:cNvPr>
              <p:cNvSpPr/>
              <p:nvPr/>
            </p:nvSpPr>
            <p:spPr>
              <a:xfrm>
                <a:off x="-1016210" y="2348789"/>
                <a:ext cx="642037" cy="594319"/>
              </a:xfrm>
              <a:prstGeom prst="ellipse">
                <a:avLst/>
              </a:prstGeom>
              <a:solidFill>
                <a:srgbClr val="F5662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1" name="Graphic 80" descr="Female with solid fill">
                <a:extLst>
                  <a:ext uri="{FF2B5EF4-FFF2-40B4-BE49-F238E27FC236}">
                    <a16:creationId xmlns:a16="http://schemas.microsoft.com/office/drawing/2014/main" id="{1B717DDF-59BE-D84D-C776-70D0C315F773}"/>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58471" y="2382670"/>
                <a:ext cx="526558" cy="526558"/>
              </a:xfrm>
              <a:prstGeom prst="rect">
                <a:avLst/>
              </a:prstGeom>
            </p:spPr>
          </p:pic>
        </p:grpSp>
        <mc:AlternateContent xmlns:mc="http://schemas.openxmlformats.org/markup-compatibility/2006">
          <mc:Choice xmlns:a14="http://schemas.microsoft.com/office/drawing/2010/main" Requires="a14">
            <p:sp>
              <p:nvSpPr>
                <p:cNvPr id="82" name="TextBox 81">
                  <a:extLst>
                    <a:ext uri="{FF2B5EF4-FFF2-40B4-BE49-F238E27FC236}">
                      <a16:creationId xmlns:a16="http://schemas.microsoft.com/office/drawing/2014/main" id="{AAB5E66E-E3A9-F74C-DAF1-E5F04F198CD2}"/>
                    </a:ext>
                  </a:extLst>
                </p:cNvPr>
                <p:cNvSpPr txBox="1"/>
                <p:nvPr/>
              </p:nvSpPr>
              <p:spPr>
                <a:xfrm>
                  <a:off x="7943261" y="1353151"/>
                  <a:ext cx="3662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m:t>
                        </m:r>
                      </m:oMath>
                    </m:oMathPara>
                  </a14:m>
                  <a:endParaRPr lang="en-GB" dirty="0"/>
                </a:p>
              </p:txBody>
            </p:sp>
          </mc:Choice>
          <mc:Fallback>
            <p:sp>
              <p:nvSpPr>
                <p:cNvPr id="82" name="TextBox 81">
                  <a:extLst>
                    <a:ext uri="{FF2B5EF4-FFF2-40B4-BE49-F238E27FC236}">
                      <a16:creationId xmlns:a16="http://schemas.microsoft.com/office/drawing/2014/main" id="{AAB5E66E-E3A9-F74C-DAF1-E5F04F198CD2}"/>
                    </a:ext>
                  </a:extLst>
                </p:cNvPr>
                <p:cNvSpPr txBox="1">
                  <a:spLocks noRot="1" noChangeAspect="1" noMove="1" noResize="1" noEditPoints="1" noAdjustHandles="1" noChangeArrowheads="1" noChangeShapeType="1" noTextEdit="1"/>
                </p:cNvSpPr>
                <p:nvPr/>
              </p:nvSpPr>
              <p:spPr>
                <a:xfrm>
                  <a:off x="7943261" y="1353151"/>
                  <a:ext cx="366240" cy="369332"/>
                </a:xfrm>
                <a:prstGeom prst="rect">
                  <a:avLst/>
                </a:prstGeom>
                <a:blipFill>
                  <a:blip r:embed="rId14"/>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83" name="TextBox 82">
                  <a:extLst>
                    <a:ext uri="{FF2B5EF4-FFF2-40B4-BE49-F238E27FC236}">
                      <a16:creationId xmlns:a16="http://schemas.microsoft.com/office/drawing/2014/main" id="{5A159C64-FD08-092C-D0AE-9324CAAB4219}"/>
                    </a:ext>
                  </a:extLst>
                </p:cNvPr>
                <p:cNvSpPr txBox="1"/>
                <p:nvPr/>
              </p:nvSpPr>
              <p:spPr>
                <a:xfrm>
                  <a:off x="6640625" y="1365060"/>
                  <a:ext cx="3662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m:t>
                        </m:r>
                      </m:oMath>
                    </m:oMathPara>
                  </a14:m>
                  <a:endParaRPr lang="en-GB" dirty="0"/>
                </a:p>
              </p:txBody>
            </p:sp>
          </mc:Choice>
          <mc:Fallback>
            <p:sp>
              <p:nvSpPr>
                <p:cNvPr id="83" name="TextBox 82">
                  <a:extLst>
                    <a:ext uri="{FF2B5EF4-FFF2-40B4-BE49-F238E27FC236}">
                      <a16:creationId xmlns:a16="http://schemas.microsoft.com/office/drawing/2014/main" id="{5A159C64-FD08-092C-D0AE-9324CAAB4219}"/>
                    </a:ext>
                  </a:extLst>
                </p:cNvPr>
                <p:cNvSpPr txBox="1">
                  <a:spLocks noRot="1" noChangeAspect="1" noMove="1" noResize="1" noEditPoints="1" noAdjustHandles="1" noChangeArrowheads="1" noChangeShapeType="1" noTextEdit="1"/>
                </p:cNvSpPr>
                <p:nvPr/>
              </p:nvSpPr>
              <p:spPr>
                <a:xfrm>
                  <a:off x="6640625" y="1365060"/>
                  <a:ext cx="366240" cy="369332"/>
                </a:xfrm>
                <a:prstGeom prst="rect">
                  <a:avLst/>
                </a:prstGeom>
                <a:blipFill>
                  <a:blip r:embed="rId15"/>
                  <a:stretch>
                    <a:fillRect/>
                  </a:stretch>
                </a:blipFill>
              </p:spPr>
              <p:txBody>
                <a:bodyPr/>
                <a:lstStyle/>
                <a:p>
                  <a:r>
                    <a:rPr lang="en-GB">
                      <a:noFill/>
                    </a:rPr>
                    <a:t> </a:t>
                  </a:r>
                </a:p>
              </p:txBody>
            </p:sp>
          </mc:Fallback>
        </mc:AlternateContent>
        <p:grpSp>
          <p:nvGrpSpPr>
            <p:cNvPr id="84" name="Group 83">
              <a:extLst>
                <a:ext uri="{FF2B5EF4-FFF2-40B4-BE49-F238E27FC236}">
                  <a16:creationId xmlns:a16="http://schemas.microsoft.com/office/drawing/2014/main" id="{83126E64-62EA-6CD0-CF9F-0A361CFFD7BA}"/>
                </a:ext>
              </a:extLst>
            </p:cNvPr>
            <p:cNvGrpSpPr/>
            <p:nvPr/>
          </p:nvGrpSpPr>
          <p:grpSpPr>
            <a:xfrm>
              <a:off x="6967525" y="1411464"/>
              <a:ext cx="307467" cy="297160"/>
              <a:chOff x="4394533" y="1321362"/>
              <a:chExt cx="642037" cy="594319"/>
            </a:xfrm>
          </p:grpSpPr>
          <p:sp>
            <p:nvSpPr>
              <p:cNvPr id="85" name="Oval 84">
                <a:extLst>
                  <a:ext uri="{FF2B5EF4-FFF2-40B4-BE49-F238E27FC236}">
                    <a16:creationId xmlns:a16="http://schemas.microsoft.com/office/drawing/2014/main" id="{8E3D71ED-AFF7-66EC-1D14-190BD7010C29}"/>
                  </a:ext>
                </a:extLst>
              </p:cNvPr>
              <p:cNvSpPr/>
              <p:nvPr/>
            </p:nvSpPr>
            <p:spPr>
              <a:xfrm>
                <a:off x="4394533" y="1321362"/>
                <a:ext cx="642037" cy="594319"/>
              </a:xfrm>
              <a:prstGeom prst="ellipse">
                <a:avLst/>
              </a:prstGeom>
              <a:solidFill>
                <a:srgbClr val="F5662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6" name="Graphic 85" descr="Male with solid fill">
                <a:extLst>
                  <a:ext uri="{FF2B5EF4-FFF2-40B4-BE49-F238E27FC236}">
                    <a16:creationId xmlns:a16="http://schemas.microsoft.com/office/drawing/2014/main" id="{B54401C5-2D23-531A-2339-D690CE07A41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478394" y="1332291"/>
                <a:ext cx="536334" cy="536334"/>
              </a:xfrm>
              <a:prstGeom prst="rect">
                <a:avLst/>
              </a:prstGeom>
            </p:spPr>
          </p:pic>
        </p:grpSp>
        <p:grpSp>
          <p:nvGrpSpPr>
            <p:cNvPr id="87" name="Group 86">
              <a:extLst>
                <a:ext uri="{FF2B5EF4-FFF2-40B4-BE49-F238E27FC236}">
                  <a16:creationId xmlns:a16="http://schemas.microsoft.com/office/drawing/2014/main" id="{0A60E640-2063-7178-3F53-696B17845877}"/>
                </a:ext>
              </a:extLst>
            </p:cNvPr>
            <p:cNvGrpSpPr/>
            <p:nvPr/>
          </p:nvGrpSpPr>
          <p:grpSpPr>
            <a:xfrm>
              <a:off x="7681381" y="1418760"/>
              <a:ext cx="307467" cy="297160"/>
              <a:chOff x="-1016210" y="2348789"/>
              <a:chExt cx="642037" cy="594319"/>
            </a:xfrm>
          </p:grpSpPr>
          <p:sp>
            <p:nvSpPr>
              <p:cNvPr id="88" name="Oval 87">
                <a:extLst>
                  <a:ext uri="{FF2B5EF4-FFF2-40B4-BE49-F238E27FC236}">
                    <a16:creationId xmlns:a16="http://schemas.microsoft.com/office/drawing/2014/main" id="{E8F6D901-C202-D2C0-D773-7E327CB77F7A}"/>
                  </a:ext>
                </a:extLst>
              </p:cNvPr>
              <p:cNvSpPr/>
              <p:nvPr/>
            </p:nvSpPr>
            <p:spPr>
              <a:xfrm>
                <a:off x="-1016210" y="2348789"/>
                <a:ext cx="642037" cy="594319"/>
              </a:xfrm>
              <a:prstGeom prst="ellipse">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9" name="Graphic 88" descr="Female with solid fill">
                <a:extLst>
                  <a:ext uri="{FF2B5EF4-FFF2-40B4-BE49-F238E27FC236}">
                    <a16:creationId xmlns:a16="http://schemas.microsoft.com/office/drawing/2014/main" id="{0C6FE27F-2984-8ABA-EC40-790A47CB1005}"/>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58471" y="2382670"/>
                <a:ext cx="526558" cy="526558"/>
              </a:xfrm>
              <a:prstGeom prst="rect">
                <a:avLst/>
              </a:prstGeom>
            </p:spPr>
          </p:pic>
        </p:grpSp>
        <p:grpSp>
          <p:nvGrpSpPr>
            <p:cNvPr id="90" name="Group 89">
              <a:extLst>
                <a:ext uri="{FF2B5EF4-FFF2-40B4-BE49-F238E27FC236}">
                  <a16:creationId xmlns:a16="http://schemas.microsoft.com/office/drawing/2014/main" id="{ECCF90B5-6707-3302-E57C-FBAFF1D7E576}"/>
                </a:ext>
              </a:extLst>
            </p:cNvPr>
            <p:cNvGrpSpPr/>
            <p:nvPr/>
          </p:nvGrpSpPr>
          <p:grpSpPr>
            <a:xfrm>
              <a:off x="8225690" y="1429985"/>
              <a:ext cx="307467" cy="297160"/>
              <a:chOff x="4394533" y="1321362"/>
              <a:chExt cx="642037" cy="594319"/>
            </a:xfrm>
          </p:grpSpPr>
          <p:sp>
            <p:nvSpPr>
              <p:cNvPr id="91" name="Oval 90">
                <a:extLst>
                  <a:ext uri="{FF2B5EF4-FFF2-40B4-BE49-F238E27FC236}">
                    <a16:creationId xmlns:a16="http://schemas.microsoft.com/office/drawing/2014/main" id="{6E5FF559-C846-EBBA-8382-4DF6CEA0A8D7}"/>
                  </a:ext>
                </a:extLst>
              </p:cNvPr>
              <p:cNvSpPr/>
              <p:nvPr/>
            </p:nvSpPr>
            <p:spPr>
              <a:xfrm>
                <a:off x="4394533" y="1321362"/>
                <a:ext cx="642037" cy="594319"/>
              </a:xfrm>
              <a:prstGeom prst="ellipse">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92" name="Graphic 91" descr="Male with solid fill">
                <a:extLst>
                  <a:ext uri="{FF2B5EF4-FFF2-40B4-BE49-F238E27FC236}">
                    <a16:creationId xmlns:a16="http://schemas.microsoft.com/office/drawing/2014/main" id="{EF7FAE53-C523-67A5-FE24-FB59401362F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478394" y="1332291"/>
                <a:ext cx="536334" cy="536334"/>
              </a:xfrm>
              <a:prstGeom prst="rect">
                <a:avLst/>
              </a:prstGeom>
            </p:spPr>
          </p:pic>
        </p:grpSp>
        <p:grpSp>
          <p:nvGrpSpPr>
            <p:cNvPr id="93" name="Group 92">
              <a:extLst>
                <a:ext uri="{FF2B5EF4-FFF2-40B4-BE49-F238E27FC236}">
                  <a16:creationId xmlns:a16="http://schemas.microsoft.com/office/drawing/2014/main" id="{F69FC35C-ED49-176C-97BF-C686825D3707}"/>
                </a:ext>
              </a:extLst>
            </p:cNvPr>
            <p:cNvGrpSpPr/>
            <p:nvPr/>
          </p:nvGrpSpPr>
          <p:grpSpPr>
            <a:xfrm>
              <a:off x="5578151" y="1969120"/>
              <a:ext cx="307467" cy="297160"/>
              <a:chOff x="-1016210" y="2348789"/>
              <a:chExt cx="642037" cy="594319"/>
            </a:xfrm>
          </p:grpSpPr>
          <p:sp>
            <p:nvSpPr>
              <p:cNvPr id="94" name="Oval 93">
                <a:extLst>
                  <a:ext uri="{FF2B5EF4-FFF2-40B4-BE49-F238E27FC236}">
                    <a16:creationId xmlns:a16="http://schemas.microsoft.com/office/drawing/2014/main" id="{A06FEB8D-D2C3-5B21-13AA-59DF4AABF748}"/>
                  </a:ext>
                </a:extLst>
              </p:cNvPr>
              <p:cNvSpPr/>
              <p:nvPr/>
            </p:nvSpPr>
            <p:spPr>
              <a:xfrm>
                <a:off x="-1016210" y="2348789"/>
                <a:ext cx="642037" cy="594319"/>
              </a:xfrm>
              <a:prstGeom prst="ellipse">
                <a:avLst/>
              </a:prstGeom>
              <a:solidFill>
                <a:srgbClr val="F5662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95" name="Graphic 94" descr="Female with solid fill">
                <a:extLst>
                  <a:ext uri="{FF2B5EF4-FFF2-40B4-BE49-F238E27FC236}">
                    <a16:creationId xmlns:a16="http://schemas.microsoft.com/office/drawing/2014/main" id="{4560AE53-C3A9-909E-EF23-E7CAA0E794FF}"/>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58471" y="2382670"/>
                <a:ext cx="526558" cy="526558"/>
              </a:xfrm>
              <a:prstGeom prst="rect">
                <a:avLst/>
              </a:prstGeom>
            </p:spPr>
          </p:pic>
        </p:grpSp>
        <p:grpSp>
          <p:nvGrpSpPr>
            <p:cNvPr id="99" name="Group 98">
              <a:extLst>
                <a:ext uri="{FF2B5EF4-FFF2-40B4-BE49-F238E27FC236}">
                  <a16:creationId xmlns:a16="http://schemas.microsoft.com/office/drawing/2014/main" id="{97671317-7769-7439-A47D-0394FD468DF5}"/>
                </a:ext>
              </a:extLst>
            </p:cNvPr>
            <p:cNvGrpSpPr/>
            <p:nvPr/>
          </p:nvGrpSpPr>
          <p:grpSpPr>
            <a:xfrm>
              <a:off x="5930762" y="1969120"/>
              <a:ext cx="307467" cy="297160"/>
              <a:chOff x="-1016210" y="2348789"/>
              <a:chExt cx="642037" cy="594319"/>
            </a:xfrm>
          </p:grpSpPr>
          <p:sp>
            <p:nvSpPr>
              <p:cNvPr id="100" name="Oval 99">
                <a:extLst>
                  <a:ext uri="{FF2B5EF4-FFF2-40B4-BE49-F238E27FC236}">
                    <a16:creationId xmlns:a16="http://schemas.microsoft.com/office/drawing/2014/main" id="{A401F1DE-1EC7-173A-F4D2-99E33554BF57}"/>
                  </a:ext>
                </a:extLst>
              </p:cNvPr>
              <p:cNvSpPr/>
              <p:nvPr/>
            </p:nvSpPr>
            <p:spPr>
              <a:xfrm>
                <a:off x="-1016210" y="2348789"/>
                <a:ext cx="642037" cy="594319"/>
              </a:xfrm>
              <a:prstGeom prst="ellipse">
                <a:avLst/>
              </a:prstGeom>
              <a:solidFill>
                <a:srgbClr val="F5662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1" name="Graphic 100" descr="Female with solid fill">
                <a:extLst>
                  <a:ext uri="{FF2B5EF4-FFF2-40B4-BE49-F238E27FC236}">
                    <a16:creationId xmlns:a16="http://schemas.microsoft.com/office/drawing/2014/main" id="{B62B6150-E307-E247-84C7-E8025BFC3C7D}"/>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58471" y="2382670"/>
                <a:ext cx="526558" cy="526558"/>
              </a:xfrm>
              <a:prstGeom prst="rect">
                <a:avLst/>
              </a:prstGeom>
            </p:spPr>
          </p:pic>
        </p:grpSp>
        <p:grpSp>
          <p:nvGrpSpPr>
            <p:cNvPr id="105" name="Group 104">
              <a:extLst>
                <a:ext uri="{FF2B5EF4-FFF2-40B4-BE49-F238E27FC236}">
                  <a16:creationId xmlns:a16="http://schemas.microsoft.com/office/drawing/2014/main" id="{AF16B9DB-F7CF-82BB-4DF9-AA328DB67637}"/>
                </a:ext>
              </a:extLst>
            </p:cNvPr>
            <p:cNvGrpSpPr/>
            <p:nvPr/>
          </p:nvGrpSpPr>
          <p:grpSpPr>
            <a:xfrm>
              <a:off x="5921244" y="2295827"/>
              <a:ext cx="307467" cy="297160"/>
              <a:chOff x="4394533" y="1321362"/>
              <a:chExt cx="642037" cy="594319"/>
            </a:xfrm>
          </p:grpSpPr>
          <p:sp>
            <p:nvSpPr>
              <p:cNvPr id="106" name="Oval 105">
                <a:extLst>
                  <a:ext uri="{FF2B5EF4-FFF2-40B4-BE49-F238E27FC236}">
                    <a16:creationId xmlns:a16="http://schemas.microsoft.com/office/drawing/2014/main" id="{18DCDB22-4DC4-2EE1-D301-7A7EA9DEBD0A}"/>
                  </a:ext>
                </a:extLst>
              </p:cNvPr>
              <p:cNvSpPr/>
              <p:nvPr/>
            </p:nvSpPr>
            <p:spPr>
              <a:xfrm>
                <a:off x="4394533" y="1321362"/>
                <a:ext cx="642037" cy="594319"/>
              </a:xfrm>
              <a:prstGeom prst="ellipse">
                <a:avLst/>
              </a:prstGeom>
              <a:solidFill>
                <a:srgbClr val="F5662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7" name="Graphic 106" descr="Male with solid fill">
                <a:extLst>
                  <a:ext uri="{FF2B5EF4-FFF2-40B4-BE49-F238E27FC236}">
                    <a16:creationId xmlns:a16="http://schemas.microsoft.com/office/drawing/2014/main" id="{9874520B-5899-8DFA-996A-80DF844CAB5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478394" y="1332291"/>
                <a:ext cx="536334" cy="536334"/>
              </a:xfrm>
              <a:prstGeom prst="rect">
                <a:avLst/>
              </a:prstGeom>
            </p:spPr>
          </p:pic>
        </p:grpSp>
        <p:grpSp>
          <p:nvGrpSpPr>
            <p:cNvPr id="108" name="Group 107">
              <a:extLst>
                <a:ext uri="{FF2B5EF4-FFF2-40B4-BE49-F238E27FC236}">
                  <a16:creationId xmlns:a16="http://schemas.microsoft.com/office/drawing/2014/main" id="{C48A7DB3-620D-4346-F00B-8EFBFF199BF9}"/>
                </a:ext>
              </a:extLst>
            </p:cNvPr>
            <p:cNvGrpSpPr/>
            <p:nvPr/>
          </p:nvGrpSpPr>
          <p:grpSpPr>
            <a:xfrm>
              <a:off x="5578151" y="2295827"/>
              <a:ext cx="307467" cy="297160"/>
              <a:chOff x="4394533" y="1321362"/>
              <a:chExt cx="642037" cy="594319"/>
            </a:xfrm>
          </p:grpSpPr>
          <p:sp>
            <p:nvSpPr>
              <p:cNvPr id="109" name="Oval 108">
                <a:extLst>
                  <a:ext uri="{FF2B5EF4-FFF2-40B4-BE49-F238E27FC236}">
                    <a16:creationId xmlns:a16="http://schemas.microsoft.com/office/drawing/2014/main" id="{8AB300AD-581E-330A-963B-9FF9519EA7D3}"/>
                  </a:ext>
                </a:extLst>
              </p:cNvPr>
              <p:cNvSpPr/>
              <p:nvPr/>
            </p:nvSpPr>
            <p:spPr>
              <a:xfrm>
                <a:off x="4394533" y="1321362"/>
                <a:ext cx="642037" cy="594319"/>
              </a:xfrm>
              <a:prstGeom prst="ellipse">
                <a:avLst/>
              </a:prstGeom>
              <a:solidFill>
                <a:srgbClr val="F5662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10" name="Graphic 109" descr="Male with solid fill">
                <a:extLst>
                  <a:ext uri="{FF2B5EF4-FFF2-40B4-BE49-F238E27FC236}">
                    <a16:creationId xmlns:a16="http://schemas.microsoft.com/office/drawing/2014/main" id="{367BA1F3-F1FF-A613-DCA6-7C802DE72E1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478394" y="1332291"/>
                <a:ext cx="536334" cy="536334"/>
              </a:xfrm>
              <a:prstGeom prst="rect">
                <a:avLst/>
              </a:prstGeom>
            </p:spPr>
          </p:pic>
        </p:grpSp>
        <p:grpSp>
          <p:nvGrpSpPr>
            <p:cNvPr id="111" name="Group 110">
              <a:extLst>
                <a:ext uri="{FF2B5EF4-FFF2-40B4-BE49-F238E27FC236}">
                  <a16:creationId xmlns:a16="http://schemas.microsoft.com/office/drawing/2014/main" id="{68FB8292-8FC8-A9C0-3041-BF4916C5915B}"/>
                </a:ext>
              </a:extLst>
            </p:cNvPr>
            <p:cNvGrpSpPr/>
            <p:nvPr/>
          </p:nvGrpSpPr>
          <p:grpSpPr>
            <a:xfrm>
              <a:off x="6405965" y="1991871"/>
              <a:ext cx="307467" cy="297160"/>
              <a:chOff x="-1016210" y="2348789"/>
              <a:chExt cx="642037" cy="594319"/>
            </a:xfrm>
          </p:grpSpPr>
          <p:sp>
            <p:nvSpPr>
              <p:cNvPr id="112" name="Oval 111">
                <a:extLst>
                  <a:ext uri="{FF2B5EF4-FFF2-40B4-BE49-F238E27FC236}">
                    <a16:creationId xmlns:a16="http://schemas.microsoft.com/office/drawing/2014/main" id="{E6D1BEB6-69A9-CEB4-FD61-8385DE68BCDB}"/>
                  </a:ext>
                </a:extLst>
              </p:cNvPr>
              <p:cNvSpPr/>
              <p:nvPr/>
            </p:nvSpPr>
            <p:spPr>
              <a:xfrm>
                <a:off x="-1016210" y="2348789"/>
                <a:ext cx="642037" cy="594319"/>
              </a:xfrm>
              <a:prstGeom prst="ellipse">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13" name="Graphic 112" descr="Female with solid fill">
                <a:extLst>
                  <a:ext uri="{FF2B5EF4-FFF2-40B4-BE49-F238E27FC236}">
                    <a16:creationId xmlns:a16="http://schemas.microsoft.com/office/drawing/2014/main" id="{D9C8812F-00CF-09C6-5193-20D8C167A9E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58471" y="2382670"/>
                <a:ext cx="526558" cy="526558"/>
              </a:xfrm>
              <a:prstGeom prst="rect">
                <a:avLst/>
              </a:prstGeom>
            </p:spPr>
          </p:pic>
        </p:grpSp>
        <p:grpSp>
          <p:nvGrpSpPr>
            <p:cNvPr id="114" name="Group 113">
              <a:extLst>
                <a:ext uri="{FF2B5EF4-FFF2-40B4-BE49-F238E27FC236}">
                  <a16:creationId xmlns:a16="http://schemas.microsoft.com/office/drawing/2014/main" id="{0E0E8EAA-A59C-9F3E-2ABE-4F16248C2BA7}"/>
                </a:ext>
              </a:extLst>
            </p:cNvPr>
            <p:cNvGrpSpPr/>
            <p:nvPr/>
          </p:nvGrpSpPr>
          <p:grpSpPr>
            <a:xfrm>
              <a:off x="6762638" y="2001012"/>
              <a:ext cx="307467" cy="297160"/>
              <a:chOff x="-1016210" y="2348789"/>
              <a:chExt cx="642037" cy="594319"/>
            </a:xfrm>
          </p:grpSpPr>
          <p:sp>
            <p:nvSpPr>
              <p:cNvPr id="115" name="Oval 114">
                <a:extLst>
                  <a:ext uri="{FF2B5EF4-FFF2-40B4-BE49-F238E27FC236}">
                    <a16:creationId xmlns:a16="http://schemas.microsoft.com/office/drawing/2014/main" id="{3146DC4D-7EB0-39E2-1C36-D09D44653FF2}"/>
                  </a:ext>
                </a:extLst>
              </p:cNvPr>
              <p:cNvSpPr/>
              <p:nvPr/>
            </p:nvSpPr>
            <p:spPr>
              <a:xfrm>
                <a:off x="-1016210" y="2348789"/>
                <a:ext cx="642037" cy="594319"/>
              </a:xfrm>
              <a:prstGeom prst="ellipse">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16" name="Graphic 115" descr="Female with solid fill">
                <a:extLst>
                  <a:ext uri="{FF2B5EF4-FFF2-40B4-BE49-F238E27FC236}">
                    <a16:creationId xmlns:a16="http://schemas.microsoft.com/office/drawing/2014/main" id="{1DFA9947-AC9E-B565-422E-04CCD565EC93}"/>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58471" y="2382670"/>
                <a:ext cx="526558" cy="526558"/>
              </a:xfrm>
              <a:prstGeom prst="rect">
                <a:avLst/>
              </a:prstGeom>
            </p:spPr>
          </p:pic>
        </p:grpSp>
        <p:grpSp>
          <p:nvGrpSpPr>
            <p:cNvPr id="117" name="Group 116">
              <a:extLst>
                <a:ext uri="{FF2B5EF4-FFF2-40B4-BE49-F238E27FC236}">
                  <a16:creationId xmlns:a16="http://schemas.microsoft.com/office/drawing/2014/main" id="{78E40D90-8345-8DFE-1B15-C347881D3AEE}"/>
                </a:ext>
              </a:extLst>
            </p:cNvPr>
            <p:cNvGrpSpPr/>
            <p:nvPr/>
          </p:nvGrpSpPr>
          <p:grpSpPr>
            <a:xfrm>
              <a:off x="7115171" y="1993992"/>
              <a:ext cx="307467" cy="297160"/>
              <a:chOff x="-1016210" y="2348789"/>
              <a:chExt cx="642037" cy="594319"/>
            </a:xfrm>
          </p:grpSpPr>
          <p:sp>
            <p:nvSpPr>
              <p:cNvPr id="118" name="Oval 117">
                <a:extLst>
                  <a:ext uri="{FF2B5EF4-FFF2-40B4-BE49-F238E27FC236}">
                    <a16:creationId xmlns:a16="http://schemas.microsoft.com/office/drawing/2014/main" id="{69F6DE0E-82A4-99BB-D1DC-ED6EF6D58EB7}"/>
                  </a:ext>
                </a:extLst>
              </p:cNvPr>
              <p:cNvSpPr/>
              <p:nvPr/>
            </p:nvSpPr>
            <p:spPr>
              <a:xfrm>
                <a:off x="-1016210" y="2348789"/>
                <a:ext cx="642037" cy="594319"/>
              </a:xfrm>
              <a:prstGeom prst="ellipse">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19" name="Graphic 118" descr="Female with solid fill">
                <a:extLst>
                  <a:ext uri="{FF2B5EF4-FFF2-40B4-BE49-F238E27FC236}">
                    <a16:creationId xmlns:a16="http://schemas.microsoft.com/office/drawing/2014/main" id="{931E9846-3B11-076A-1224-2B315F2B5D6F}"/>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58471" y="2382670"/>
                <a:ext cx="526558" cy="526558"/>
              </a:xfrm>
              <a:prstGeom prst="rect">
                <a:avLst/>
              </a:prstGeom>
            </p:spPr>
          </p:pic>
        </p:grpSp>
        <p:grpSp>
          <p:nvGrpSpPr>
            <p:cNvPr id="120" name="Group 119">
              <a:extLst>
                <a:ext uri="{FF2B5EF4-FFF2-40B4-BE49-F238E27FC236}">
                  <a16:creationId xmlns:a16="http://schemas.microsoft.com/office/drawing/2014/main" id="{4D4B97D2-171B-B73E-0521-3D586F559482}"/>
                </a:ext>
              </a:extLst>
            </p:cNvPr>
            <p:cNvGrpSpPr/>
            <p:nvPr/>
          </p:nvGrpSpPr>
          <p:grpSpPr>
            <a:xfrm>
              <a:off x="7576922" y="1977646"/>
              <a:ext cx="307467" cy="297160"/>
              <a:chOff x="-1016210" y="2348789"/>
              <a:chExt cx="642037" cy="594319"/>
            </a:xfrm>
          </p:grpSpPr>
          <p:sp>
            <p:nvSpPr>
              <p:cNvPr id="121" name="Oval 120">
                <a:extLst>
                  <a:ext uri="{FF2B5EF4-FFF2-40B4-BE49-F238E27FC236}">
                    <a16:creationId xmlns:a16="http://schemas.microsoft.com/office/drawing/2014/main" id="{B8148C45-709C-CC4C-D760-9E76D4658C0C}"/>
                  </a:ext>
                </a:extLst>
              </p:cNvPr>
              <p:cNvSpPr/>
              <p:nvPr/>
            </p:nvSpPr>
            <p:spPr>
              <a:xfrm>
                <a:off x="-1016210" y="2348789"/>
                <a:ext cx="642037" cy="594319"/>
              </a:xfrm>
              <a:prstGeom prst="ellipse">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22" name="Graphic 121" descr="Female with solid fill">
                <a:extLst>
                  <a:ext uri="{FF2B5EF4-FFF2-40B4-BE49-F238E27FC236}">
                    <a16:creationId xmlns:a16="http://schemas.microsoft.com/office/drawing/2014/main" id="{368ECFF8-63AD-1C4F-2A1E-DCEEE4B940B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58471" y="2382670"/>
                <a:ext cx="526558" cy="526558"/>
              </a:xfrm>
              <a:prstGeom prst="rect">
                <a:avLst/>
              </a:prstGeom>
            </p:spPr>
          </p:pic>
        </p:grpSp>
        <p:grpSp>
          <p:nvGrpSpPr>
            <p:cNvPr id="123" name="Group 122">
              <a:extLst>
                <a:ext uri="{FF2B5EF4-FFF2-40B4-BE49-F238E27FC236}">
                  <a16:creationId xmlns:a16="http://schemas.microsoft.com/office/drawing/2014/main" id="{CFB5E7CA-829B-D65A-6AFE-E56DA7A21C44}"/>
                </a:ext>
              </a:extLst>
            </p:cNvPr>
            <p:cNvGrpSpPr/>
            <p:nvPr/>
          </p:nvGrpSpPr>
          <p:grpSpPr>
            <a:xfrm>
              <a:off x="7933595" y="1981195"/>
              <a:ext cx="307467" cy="297160"/>
              <a:chOff x="-1016210" y="2348789"/>
              <a:chExt cx="642037" cy="594319"/>
            </a:xfrm>
          </p:grpSpPr>
          <p:sp>
            <p:nvSpPr>
              <p:cNvPr id="124" name="Oval 123">
                <a:extLst>
                  <a:ext uri="{FF2B5EF4-FFF2-40B4-BE49-F238E27FC236}">
                    <a16:creationId xmlns:a16="http://schemas.microsoft.com/office/drawing/2014/main" id="{82D81269-5BFF-A73B-7B01-FB00B3F83048}"/>
                  </a:ext>
                </a:extLst>
              </p:cNvPr>
              <p:cNvSpPr/>
              <p:nvPr/>
            </p:nvSpPr>
            <p:spPr>
              <a:xfrm>
                <a:off x="-1016210" y="2348789"/>
                <a:ext cx="642037" cy="594319"/>
              </a:xfrm>
              <a:prstGeom prst="ellipse">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25" name="Graphic 124" descr="Female with solid fill">
                <a:extLst>
                  <a:ext uri="{FF2B5EF4-FFF2-40B4-BE49-F238E27FC236}">
                    <a16:creationId xmlns:a16="http://schemas.microsoft.com/office/drawing/2014/main" id="{6E015AE3-B855-8D6C-511F-895EB77F93A9}"/>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58471" y="2382670"/>
                <a:ext cx="526558" cy="526558"/>
              </a:xfrm>
              <a:prstGeom prst="rect">
                <a:avLst/>
              </a:prstGeom>
            </p:spPr>
          </p:pic>
        </p:grpSp>
        <p:grpSp>
          <p:nvGrpSpPr>
            <p:cNvPr id="126" name="Group 125">
              <a:extLst>
                <a:ext uri="{FF2B5EF4-FFF2-40B4-BE49-F238E27FC236}">
                  <a16:creationId xmlns:a16="http://schemas.microsoft.com/office/drawing/2014/main" id="{C425F329-C2FC-24AD-F86F-8BE4A0642EF5}"/>
                </a:ext>
              </a:extLst>
            </p:cNvPr>
            <p:cNvGrpSpPr/>
            <p:nvPr/>
          </p:nvGrpSpPr>
          <p:grpSpPr>
            <a:xfrm>
              <a:off x="8287361" y="1984072"/>
              <a:ext cx="307467" cy="297160"/>
              <a:chOff x="-1016210" y="2348789"/>
              <a:chExt cx="642037" cy="594319"/>
            </a:xfrm>
          </p:grpSpPr>
          <p:sp>
            <p:nvSpPr>
              <p:cNvPr id="127" name="Oval 126">
                <a:extLst>
                  <a:ext uri="{FF2B5EF4-FFF2-40B4-BE49-F238E27FC236}">
                    <a16:creationId xmlns:a16="http://schemas.microsoft.com/office/drawing/2014/main" id="{72076C39-2F09-6928-C30B-719D6BCF87A5}"/>
                  </a:ext>
                </a:extLst>
              </p:cNvPr>
              <p:cNvSpPr/>
              <p:nvPr/>
            </p:nvSpPr>
            <p:spPr>
              <a:xfrm>
                <a:off x="-1016210" y="2348789"/>
                <a:ext cx="642037" cy="594319"/>
              </a:xfrm>
              <a:prstGeom prst="ellipse">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072" name="Graphic 3071" descr="Female with solid fill">
                <a:extLst>
                  <a:ext uri="{FF2B5EF4-FFF2-40B4-BE49-F238E27FC236}">
                    <a16:creationId xmlns:a16="http://schemas.microsoft.com/office/drawing/2014/main" id="{DCBA31B2-CA28-8C35-9600-8B96BB44E97D}"/>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58471" y="2382670"/>
                <a:ext cx="526558" cy="526558"/>
              </a:xfrm>
              <a:prstGeom prst="rect">
                <a:avLst/>
              </a:prstGeom>
            </p:spPr>
          </p:pic>
        </p:grpSp>
        <p:grpSp>
          <p:nvGrpSpPr>
            <p:cNvPr id="3073" name="Group 3072">
              <a:extLst>
                <a:ext uri="{FF2B5EF4-FFF2-40B4-BE49-F238E27FC236}">
                  <a16:creationId xmlns:a16="http://schemas.microsoft.com/office/drawing/2014/main" id="{635806CF-4592-D0B2-3C05-B1D625B3C3A7}"/>
                </a:ext>
              </a:extLst>
            </p:cNvPr>
            <p:cNvGrpSpPr/>
            <p:nvPr/>
          </p:nvGrpSpPr>
          <p:grpSpPr>
            <a:xfrm>
              <a:off x="7576921" y="2325894"/>
              <a:ext cx="307467" cy="297160"/>
              <a:chOff x="4394533" y="1321362"/>
              <a:chExt cx="642037" cy="594319"/>
            </a:xfrm>
          </p:grpSpPr>
          <p:sp>
            <p:nvSpPr>
              <p:cNvPr id="3075" name="Oval 3074">
                <a:extLst>
                  <a:ext uri="{FF2B5EF4-FFF2-40B4-BE49-F238E27FC236}">
                    <a16:creationId xmlns:a16="http://schemas.microsoft.com/office/drawing/2014/main" id="{93AC9DDF-EB74-93EC-B5D9-F53696882FED}"/>
                  </a:ext>
                </a:extLst>
              </p:cNvPr>
              <p:cNvSpPr/>
              <p:nvPr/>
            </p:nvSpPr>
            <p:spPr>
              <a:xfrm>
                <a:off x="4394533" y="1321362"/>
                <a:ext cx="642037" cy="594319"/>
              </a:xfrm>
              <a:prstGeom prst="ellipse">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077" name="Graphic 3076" descr="Male with solid fill">
                <a:extLst>
                  <a:ext uri="{FF2B5EF4-FFF2-40B4-BE49-F238E27FC236}">
                    <a16:creationId xmlns:a16="http://schemas.microsoft.com/office/drawing/2014/main" id="{E73531C1-B474-2685-9D5F-839FB49A260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478394" y="1332291"/>
                <a:ext cx="536334" cy="536334"/>
              </a:xfrm>
              <a:prstGeom prst="rect">
                <a:avLst/>
              </a:prstGeom>
            </p:spPr>
          </p:pic>
        </p:grpSp>
        <p:grpSp>
          <p:nvGrpSpPr>
            <p:cNvPr id="3079" name="Group 3078">
              <a:extLst>
                <a:ext uri="{FF2B5EF4-FFF2-40B4-BE49-F238E27FC236}">
                  <a16:creationId xmlns:a16="http://schemas.microsoft.com/office/drawing/2014/main" id="{84A315C8-1C7F-27C8-C98F-9C2BD124D3D4}"/>
                </a:ext>
              </a:extLst>
            </p:cNvPr>
            <p:cNvGrpSpPr/>
            <p:nvPr/>
          </p:nvGrpSpPr>
          <p:grpSpPr>
            <a:xfrm>
              <a:off x="7931131" y="2325894"/>
              <a:ext cx="307467" cy="297160"/>
              <a:chOff x="4394533" y="1321362"/>
              <a:chExt cx="642037" cy="594319"/>
            </a:xfrm>
          </p:grpSpPr>
          <p:sp>
            <p:nvSpPr>
              <p:cNvPr id="3081" name="Oval 3080">
                <a:extLst>
                  <a:ext uri="{FF2B5EF4-FFF2-40B4-BE49-F238E27FC236}">
                    <a16:creationId xmlns:a16="http://schemas.microsoft.com/office/drawing/2014/main" id="{8A9D4C5E-AE75-5425-F6FB-47295B46650D}"/>
                  </a:ext>
                </a:extLst>
              </p:cNvPr>
              <p:cNvSpPr/>
              <p:nvPr/>
            </p:nvSpPr>
            <p:spPr>
              <a:xfrm>
                <a:off x="4394533" y="1321362"/>
                <a:ext cx="642037" cy="594319"/>
              </a:xfrm>
              <a:prstGeom prst="ellipse">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082" name="Graphic 3081" descr="Male with solid fill">
                <a:extLst>
                  <a:ext uri="{FF2B5EF4-FFF2-40B4-BE49-F238E27FC236}">
                    <a16:creationId xmlns:a16="http://schemas.microsoft.com/office/drawing/2014/main" id="{6E04A2BD-F018-91FB-E4C8-C58F92C5031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478394" y="1332291"/>
                <a:ext cx="536334" cy="536334"/>
              </a:xfrm>
              <a:prstGeom prst="rect">
                <a:avLst/>
              </a:prstGeom>
            </p:spPr>
          </p:pic>
        </p:grpSp>
        <p:grpSp>
          <p:nvGrpSpPr>
            <p:cNvPr id="3083" name="Group 3082">
              <a:extLst>
                <a:ext uri="{FF2B5EF4-FFF2-40B4-BE49-F238E27FC236}">
                  <a16:creationId xmlns:a16="http://schemas.microsoft.com/office/drawing/2014/main" id="{27E49565-687C-5100-480B-646421DBE2E3}"/>
                </a:ext>
              </a:extLst>
            </p:cNvPr>
            <p:cNvGrpSpPr/>
            <p:nvPr/>
          </p:nvGrpSpPr>
          <p:grpSpPr>
            <a:xfrm>
              <a:off x="8292015" y="2324274"/>
              <a:ext cx="307467" cy="297160"/>
              <a:chOff x="4394533" y="1321362"/>
              <a:chExt cx="642037" cy="594319"/>
            </a:xfrm>
          </p:grpSpPr>
          <p:sp>
            <p:nvSpPr>
              <p:cNvPr id="3084" name="Oval 3083">
                <a:extLst>
                  <a:ext uri="{FF2B5EF4-FFF2-40B4-BE49-F238E27FC236}">
                    <a16:creationId xmlns:a16="http://schemas.microsoft.com/office/drawing/2014/main" id="{F94A51D5-EE35-4D49-C96B-E4A894F13BD4}"/>
                  </a:ext>
                </a:extLst>
              </p:cNvPr>
              <p:cNvSpPr/>
              <p:nvPr/>
            </p:nvSpPr>
            <p:spPr>
              <a:xfrm>
                <a:off x="4394533" y="1321362"/>
                <a:ext cx="642037" cy="594319"/>
              </a:xfrm>
              <a:prstGeom prst="ellipse">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085" name="Graphic 3084" descr="Male with solid fill">
                <a:extLst>
                  <a:ext uri="{FF2B5EF4-FFF2-40B4-BE49-F238E27FC236}">
                    <a16:creationId xmlns:a16="http://schemas.microsoft.com/office/drawing/2014/main" id="{37662803-9333-1DFD-B567-8431B46E760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478394" y="1332291"/>
                <a:ext cx="536334" cy="536334"/>
              </a:xfrm>
              <a:prstGeom prst="rect">
                <a:avLst/>
              </a:prstGeom>
            </p:spPr>
          </p:pic>
        </p:grpSp>
        <p:grpSp>
          <p:nvGrpSpPr>
            <p:cNvPr id="3086" name="Group 3085">
              <a:extLst>
                <a:ext uri="{FF2B5EF4-FFF2-40B4-BE49-F238E27FC236}">
                  <a16:creationId xmlns:a16="http://schemas.microsoft.com/office/drawing/2014/main" id="{D8D14A64-ED38-4885-61E9-8392738117AC}"/>
                </a:ext>
              </a:extLst>
            </p:cNvPr>
            <p:cNvGrpSpPr/>
            <p:nvPr/>
          </p:nvGrpSpPr>
          <p:grpSpPr>
            <a:xfrm>
              <a:off x="7135871" y="2335179"/>
              <a:ext cx="307467" cy="297160"/>
              <a:chOff x="4394533" y="1321362"/>
              <a:chExt cx="642037" cy="594319"/>
            </a:xfrm>
          </p:grpSpPr>
          <p:sp>
            <p:nvSpPr>
              <p:cNvPr id="3087" name="Oval 3086">
                <a:extLst>
                  <a:ext uri="{FF2B5EF4-FFF2-40B4-BE49-F238E27FC236}">
                    <a16:creationId xmlns:a16="http://schemas.microsoft.com/office/drawing/2014/main" id="{2198ACEB-A5B0-4A62-CA22-294522B69AD9}"/>
                  </a:ext>
                </a:extLst>
              </p:cNvPr>
              <p:cNvSpPr/>
              <p:nvPr/>
            </p:nvSpPr>
            <p:spPr>
              <a:xfrm>
                <a:off x="4394533" y="1321362"/>
                <a:ext cx="642037" cy="594319"/>
              </a:xfrm>
              <a:prstGeom prst="ellipse">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088" name="Graphic 3087" descr="Male with solid fill">
                <a:extLst>
                  <a:ext uri="{FF2B5EF4-FFF2-40B4-BE49-F238E27FC236}">
                    <a16:creationId xmlns:a16="http://schemas.microsoft.com/office/drawing/2014/main" id="{4DB4D113-CFBC-5ABE-76FB-BDD8EE72310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478394" y="1332291"/>
                <a:ext cx="536334" cy="536334"/>
              </a:xfrm>
              <a:prstGeom prst="rect">
                <a:avLst/>
              </a:prstGeom>
            </p:spPr>
          </p:pic>
        </p:grpSp>
        <p:grpSp>
          <p:nvGrpSpPr>
            <p:cNvPr id="3089" name="Group 3088">
              <a:extLst>
                <a:ext uri="{FF2B5EF4-FFF2-40B4-BE49-F238E27FC236}">
                  <a16:creationId xmlns:a16="http://schemas.microsoft.com/office/drawing/2014/main" id="{B53E7272-F5CC-ABA7-4721-8B8DAA906CE9}"/>
                </a:ext>
              </a:extLst>
            </p:cNvPr>
            <p:cNvGrpSpPr/>
            <p:nvPr/>
          </p:nvGrpSpPr>
          <p:grpSpPr>
            <a:xfrm>
              <a:off x="6784686" y="2335179"/>
              <a:ext cx="307467" cy="297160"/>
              <a:chOff x="4394533" y="1321362"/>
              <a:chExt cx="642037" cy="594319"/>
            </a:xfrm>
          </p:grpSpPr>
          <p:sp>
            <p:nvSpPr>
              <p:cNvPr id="3090" name="Oval 3089">
                <a:extLst>
                  <a:ext uri="{FF2B5EF4-FFF2-40B4-BE49-F238E27FC236}">
                    <a16:creationId xmlns:a16="http://schemas.microsoft.com/office/drawing/2014/main" id="{0635D594-7805-6349-33EC-4331F240EB56}"/>
                  </a:ext>
                </a:extLst>
              </p:cNvPr>
              <p:cNvSpPr/>
              <p:nvPr/>
            </p:nvSpPr>
            <p:spPr>
              <a:xfrm>
                <a:off x="4394533" y="1321362"/>
                <a:ext cx="642037" cy="594319"/>
              </a:xfrm>
              <a:prstGeom prst="ellipse">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091" name="Graphic 3090" descr="Male with solid fill">
                <a:extLst>
                  <a:ext uri="{FF2B5EF4-FFF2-40B4-BE49-F238E27FC236}">
                    <a16:creationId xmlns:a16="http://schemas.microsoft.com/office/drawing/2014/main" id="{50EE5A3A-12BD-C787-4197-59E10DD7B9C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478394" y="1332291"/>
                <a:ext cx="536334" cy="536334"/>
              </a:xfrm>
              <a:prstGeom prst="rect">
                <a:avLst/>
              </a:prstGeom>
            </p:spPr>
          </p:pic>
        </p:grpSp>
        <p:grpSp>
          <p:nvGrpSpPr>
            <p:cNvPr id="3092" name="Group 3091">
              <a:extLst>
                <a:ext uri="{FF2B5EF4-FFF2-40B4-BE49-F238E27FC236}">
                  <a16:creationId xmlns:a16="http://schemas.microsoft.com/office/drawing/2014/main" id="{67059FAD-B9E2-020F-81A5-E0E799BC2EC4}"/>
                </a:ext>
              </a:extLst>
            </p:cNvPr>
            <p:cNvGrpSpPr/>
            <p:nvPr/>
          </p:nvGrpSpPr>
          <p:grpSpPr>
            <a:xfrm>
              <a:off x="6423802" y="2324274"/>
              <a:ext cx="307467" cy="297160"/>
              <a:chOff x="4394533" y="1321362"/>
              <a:chExt cx="642037" cy="594319"/>
            </a:xfrm>
          </p:grpSpPr>
          <p:sp>
            <p:nvSpPr>
              <p:cNvPr id="3093" name="Oval 3092">
                <a:extLst>
                  <a:ext uri="{FF2B5EF4-FFF2-40B4-BE49-F238E27FC236}">
                    <a16:creationId xmlns:a16="http://schemas.microsoft.com/office/drawing/2014/main" id="{2C6521F1-5925-01C9-7A1D-E1BE3DD3E8F4}"/>
                  </a:ext>
                </a:extLst>
              </p:cNvPr>
              <p:cNvSpPr/>
              <p:nvPr/>
            </p:nvSpPr>
            <p:spPr>
              <a:xfrm>
                <a:off x="4394533" y="1321362"/>
                <a:ext cx="642037" cy="594319"/>
              </a:xfrm>
              <a:prstGeom prst="ellipse">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094" name="Graphic 3093" descr="Male with solid fill">
                <a:extLst>
                  <a:ext uri="{FF2B5EF4-FFF2-40B4-BE49-F238E27FC236}">
                    <a16:creationId xmlns:a16="http://schemas.microsoft.com/office/drawing/2014/main" id="{CF51CCC8-B10B-CBDA-B03C-866978253C6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478394" y="1332291"/>
                <a:ext cx="536334" cy="536334"/>
              </a:xfrm>
              <a:prstGeom prst="rect">
                <a:avLst/>
              </a:prstGeom>
            </p:spPr>
          </p:pic>
        </p:grpSp>
        <p:cxnSp>
          <p:nvCxnSpPr>
            <p:cNvPr id="3096" name="Straight Arrow Connector 3095">
              <a:extLst>
                <a:ext uri="{FF2B5EF4-FFF2-40B4-BE49-F238E27FC236}">
                  <a16:creationId xmlns:a16="http://schemas.microsoft.com/office/drawing/2014/main" id="{FB24DAE8-C36F-2783-3EDB-5DEEDF660332}"/>
                </a:ext>
              </a:extLst>
            </p:cNvPr>
            <p:cNvCxnSpPr>
              <a:cxnSpLocks/>
            </p:cNvCxnSpPr>
            <p:nvPr/>
          </p:nvCxnSpPr>
          <p:spPr>
            <a:xfrm>
              <a:off x="4491207" y="1654071"/>
              <a:ext cx="0" cy="231867"/>
            </a:xfrm>
            <a:prstGeom prst="straightConnector1">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3098" name="Straight Arrow Connector 3097">
              <a:extLst>
                <a:ext uri="{FF2B5EF4-FFF2-40B4-BE49-F238E27FC236}">
                  <a16:creationId xmlns:a16="http://schemas.microsoft.com/office/drawing/2014/main" id="{572B8C68-7795-B48D-3CE5-55E86FE8D1D1}"/>
                </a:ext>
              </a:extLst>
            </p:cNvPr>
            <p:cNvCxnSpPr>
              <a:cxnSpLocks/>
            </p:cNvCxnSpPr>
            <p:nvPr/>
          </p:nvCxnSpPr>
          <p:spPr>
            <a:xfrm>
              <a:off x="5661658" y="1692633"/>
              <a:ext cx="0" cy="231867"/>
            </a:xfrm>
            <a:prstGeom prst="straightConnector1">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3099" name="Straight Arrow Connector 3098">
              <a:extLst>
                <a:ext uri="{FF2B5EF4-FFF2-40B4-BE49-F238E27FC236}">
                  <a16:creationId xmlns:a16="http://schemas.microsoft.com/office/drawing/2014/main" id="{DD18D102-22AF-52CF-2109-AF02D6CC7C93}"/>
                </a:ext>
              </a:extLst>
            </p:cNvPr>
            <p:cNvCxnSpPr>
              <a:cxnSpLocks/>
            </p:cNvCxnSpPr>
            <p:nvPr/>
          </p:nvCxnSpPr>
          <p:spPr>
            <a:xfrm>
              <a:off x="6823745" y="1692632"/>
              <a:ext cx="0" cy="231867"/>
            </a:xfrm>
            <a:prstGeom prst="straightConnector1">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3100" name="Straight Arrow Connector 3099">
              <a:extLst>
                <a:ext uri="{FF2B5EF4-FFF2-40B4-BE49-F238E27FC236}">
                  <a16:creationId xmlns:a16="http://schemas.microsoft.com/office/drawing/2014/main" id="{579A0155-D8CA-F43B-A1D9-812E8E33FE1B}"/>
                </a:ext>
              </a:extLst>
            </p:cNvPr>
            <p:cNvCxnSpPr>
              <a:cxnSpLocks/>
            </p:cNvCxnSpPr>
            <p:nvPr/>
          </p:nvCxnSpPr>
          <p:spPr>
            <a:xfrm>
              <a:off x="8126381" y="1671475"/>
              <a:ext cx="0" cy="231867"/>
            </a:xfrm>
            <a:prstGeom prst="straightConnector1">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pic>
          <p:nvPicPr>
            <p:cNvPr id="3102" name="Graphic 3101" descr="Close with solid fill">
              <a:extLst>
                <a:ext uri="{FF2B5EF4-FFF2-40B4-BE49-F238E27FC236}">
                  <a16:creationId xmlns:a16="http://schemas.microsoft.com/office/drawing/2014/main" id="{EDA8301F-9AC1-1358-14A1-9901AFC08A1A}"/>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6390671" y="1971130"/>
              <a:ext cx="350412" cy="350412"/>
            </a:xfrm>
            <a:prstGeom prst="rect">
              <a:avLst/>
            </a:prstGeom>
          </p:spPr>
        </p:pic>
        <p:pic>
          <p:nvPicPr>
            <p:cNvPr id="3103" name="Graphic 3102" descr="Close with solid fill">
              <a:extLst>
                <a:ext uri="{FF2B5EF4-FFF2-40B4-BE49-F238E27FC236}">
                  <a16:creationId xmlns:a16="http://schemas.microsoft.com/office/drawing/2014/main" id="{9D8F91D5-7A81-B0E9-178C-5A21B1B85AAD}"/>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6752921" y="2000343"/>
              <a:ext cx="350412" cy="350412"/>
            </a:xfrm>
            <a:prstGeom prst="rect">
              <a:avLst/>
            </a:prstGeom>
          </p:spPr>
        </p:pic>
        <p:pic>
          <p:nvPicPr>
            <p:cNvPr id="3104" name="Graphic 3103" descr="Close with solid fill">
              <a:extLst>
                <a:ext uri="{FF2B5EF4-FFF2-40B4-BE49-F238E27FC236}">
                  <a16:creationId xmlns:a16="http://schemas.microsoft.com/office/drawing/2014/main" id="{EF89A79B-1F58-16DA-D794-D6DAA08FEAFC}"/>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7085840" y="1990232"/>
              <a:ext cx="350412" cy="350412"/>
            </a:xfrm>
            <a:prstGeom prst="rect">
              <a:avLst/>
            </a:prstGeom>
          </p:spPr>
        </p:pic>
        <p:pic>
          <p:nvPicPr>
            <p:cNvPr id="3105" name="Graphic 3104" descr="Close with solid fill">
              <a:extLst>
                <a:ext uri="{FF2B5EF4-FFF2-40B4-BE49-F238E27FC236}">
                  <a16:creationId xmlns:a16="http://schemas.microsoft.com/office/drawing/2014/main" id="{7D9BD901-907A-B860-CE8F-E2AAB13F6388}"/>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6410956" y="2313535"/>
              <a:ext cx="350412" cy="350412"/>
            </a:xfrm>
            <a:prstGeom prst="rect">
              <a:avLst/>
            </a:prstGeom>
          </p:spPr>
        </p:pic>
        <p:pic>
          <p:nvPicPr>
            <p:cNvPr id="3106" name="Graphic 3105" descr="Close with solid fill">
              <a:extLst>
                <a:ext uri="{FF2B5EF4-FFF2-40B4-BE49-F238E27FC236}">
                  <a16:creationId xmlns:a16="http://schemas.microsoft.com/office/drawing/2014/main" id="{605CF670-10A3-EEC3-BD00-F5331B32C98E}"/>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6781243" y="2313535"/>
              <a:ext cx="350412" cy="350412"/>
            </a:xfrm>
            <a:prstGeom prst="rect">
              <a:avLst/>
            </a:prstGeom>
          </p:spPr>
        </p:pic>
        <p:pic>
          <p:nvPicPr>
            <p:cNvPr id="3107" name="Graphic 3106" descr="Close with solid fill">
              <a:extLst>
                <a:ext uri="{FF2B5EF4-FFF2-40B4-BE49-F238E27FC236}">
                  <a16:creationId xmlns:a16="http://schemas.microsoft.com/office/drawing/2014/main" id="{92B381E8-AC26-9FAA-9D63-0A47B577BB31}"/>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7115171" y="2303424"/>
              <a:ext cx="350412" cy="350412"/>
            </a:xfrm>
            <a:prstGeom prst="rect">
              <a:avLst/>
            </a:prstGeom>
          </p:spPr>
        </p:pic>
      </p:grpSp>
    </p:spTree>
    <p:extLst>
      <p:ext uri="{BB962C8B-B14F-4D97-AF65-F5344CB8AC3E}">
        <p14:creationId xmlns:p14="http://schemas.microsoft.com/office/powerpoint/2010/main" val="1296728932"/>
      </p:ext>
    </p:extLst>
  </p:cSld>
  <p:clrMapOvr>
    <a:masterClrMapping/>
  </p:clrMapOvr>
  <mc:AlternateContent xmlns:mc="http://schemas.openxmlformats.org/markup-compatibility/2006" xmlns:p14="http://schemas.microsoft.com/office/powerpoint/2010/main">
    <mc:Choice Requires="p14">
      <p:transition spd="slow" p14:dur="2000" advTm="23267"/>
    </mc:Choice>
    <mc:Fallback xmlns="">
      <p:transition spd="slow" advTm="23267"/>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17C9F-1721-C90D-5AE5-A3BF4CF8417E}"/>
              </a:ext>
            </a:extLst>
          </p:cNvPr>
          <p:cNvSpPr>
            <a:spLocks noGrp="1"/>
          </p:cNvSpPr>
          <p:nvPr>
            <p:ph type="title"/>
          </p:nvPr>
        </p:nvSpPr>
        <p:spPr>
          <a:xfrm>
            <a:off x="3581400" y="2743200"/>
            <a:ext cx="5029200" cy="1371600"/>
          </a:xfrm>
        </p:spPr>
        <p:txBody>
          <a:bodyPr/>
          <a:lstStyle/>
          <a:p>
            <a:r>
              <a:rPr lang="en-GB" dirty="0"/>
              <a:t>Deterministic model</a:t>
            </a:r>
          </a:p>
        </p:txBody>
      </p:sp>
    </p:spTree>
    <p:extLst>
      <p:ext uri="{BB962C8B-B14F-4D97-AF65-F5344CB8AC3E}">
        <p14:creationId xmlns:p14="http://schemas.microsoft.com/office/powerpoint/2010/main" val="8560273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Straight Arrow Connector 16">
            <a:extLst>
              <a:ext uri="{FF2B5EF4-FFF2-40B4-BE49-F238E27FC236}">
                <a16:creationId xmlns:a16="http://schemas.microsoft.com/office/drawing/2014/main" id="{24EC8C94-13AD-EC5A-6E12-51148268FABD}"/>
              </a:ext>
            </a:extLst>
          </p:cNvPr>
          <p:cNvCxnSpPr>
            <a:cxnSpLocks/>
          </p:cNvCxnSpPr>
          <p:nvPr/>
        </p:nvCxnSpPr>
        <p:spPr>
          <a:xfrm flipH="1" flipV="1">
            <a:off x="2441884" y="4993086"/>
            <a:ext cx="860350" cy="419397"/>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26" name="Oval 25">
            <a:extLst>
              <a:ext uri="{FF2B5EF4-FFF2-40B4-BE49-F238E27FC236}">
                <a16:creationId xmlns:a16="http://schemas.microsoft.com/office/drawing/2014/main" id="{4F78B8D7-1814-F90A-C6FD-7DE2AD9F6B46}"/>
              </a:ext>
            </a:extLst>
          </p:cNvPr>
          <p:cNvSpPr/>
          <p:nvPr/>
        </p:nvSpPr>
        <p:spPr>
          <a:xfrm>
            <a:off x="3188863" y="4944165"/>
            <a:ext cx="3515121" cy="89181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Arrow Connector 18">
            <a:extLst>
              <a:ext uri="{FF2B5EF4-FFF2-40B4-BE49-F238E27FC236}">
                <a16:creationId xmlns:a16="http://schemas.microsoft.com/office/drawing/2014/main" id="{44D5A18C-5E5B-860A-DD42-C6E627A6C87D}"/>
              </a:ext>
            </a:extLst>
          </p:cNvPr>
          <p:cNvCxnSpPr>
            <a:cxnSpLocks/>
          </p:cNvCxnSpPr>
          <p:nvPr/>
        </p:nvCxnSpPr>
        <p:spPr>
          <a:xfrm flipH="1" flipV="1">
            <a:off x="4407693" y="2453031"/>
            <a:ext cx="1437011" cy="891523"/>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27" name="Oval 26">
            <a:extLst>
              <a:ext uri="{FF2B5EF4-FFF2-40B4-BE49-F238E27FC236}">
                <a16:creationId xmlns:a16="http://schemas.microsoft.com/office/drawing/2014/main" id="{97550421-01B5-9596-C08F-D941A5AED16E}"/>
              </a:ext>
            </a:extLst>
          </p:cNvPr>
          <p:cNvSpPr/>
          <p:nvPr/>
        </p:nvSpPr>
        <p:spPr>
          <a:xfrm>
            <a:off x="5447296" y="3161914"/>
            <a:ext cx="2654588" cy="102627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Rounded Corners 23">
            <a:extLst>
              <a:ext uri="{FF2B5EF4-FFF2-40B4-BE49-F238E27FC236}">
                <a16:creationId xmlns:a16="http://schemas.microsoft.com/office/drawing/2014/main" id="{C7D94F72-1439-BE67-817E-1B9F8867A53C}"/>
              </a:ext>
            </a:extLst>
          </p:cNvPr>
          <p:cNvSpPr/>
          <p:nvPr/>
        </p:nvSpPr>
        <p:spPr>
          <a:xfrm>
            <a:off x="7534977" y="818857"/>
            <a:ext cx="3782050" cy="2209463"/>
          </a:xfrm>
          <a:prstGeom prst="roundRect">
            <a:avLst/>
          </a:prstGeom>
          <a:solidFill>
            <a:srgbClr val="A9C0CE"/>
          </a:solidFill>
          <a:ln>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78189027-4D1E-E078-9C4A-AA385D4C241E}"/>
              </a:ext>
            </a:extLst>
          </p:cNvPr>
          <p:cNvSpPr>
            <a:spLocks noGrp="1"/>
          </p:cNvSpPr>
          <p:nvPr>
            <p:ph type="title"/>
          </p:nvPr>
        </p:nvSpPr>
        <p:spPr>
          <a:xfrm>
            <a:off x="624060" y="424894"/>
            <a:ext cx="5250323" cy="1371600"/>
          </a:xfrm>
        </p:spPr>
        <p:txBody>
          <a:bodyPr/>
          <a:lstStyle/>
          <a:p>
            <a:r>
              <a:rPr lang="en-GB" dirty="0"/>
              <a:t>Deterministic model</a:t>
            </a: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3A468F4D-5B72-B8AC-817C-10C06CC4ABAC}"/>
                  </a:ext>
                </a:extLst>
              </p:cNvPr>
              <p:cNvSpPr txBox="1"/>
              <p:nvPr/>
            </p:nvSpPr>
            <p:spPr>
              <a:xfrm>
                <a:off x="7806449" y="1103657"/>
                <a:ext cx="3861955" cy="2031325"/>
              </a:xfrm>
              <a:prstGeom prst="rect">
                <a:avLst/>
              </a:prstGeom>
              <a:noFill/>
            </p:spPr>
            <p:txBody>
              <a:bodyPr wrap="square" rtlCol="0">
                <a:spAutoFit/>
              </a:bodyPr>
              <a:lstStyle/>
              <a:p>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𝑁</m:t>
                        </m:r>
                      </m:e>
                      <m:sub>
                        <m:r>
                          <a:rPr lang="en-GB" b="0" i="1" smtClean="0">
                            <a:latin typeface="Cambria Math" panose="02040503050406030204" pitchFamily="18" charset="0"/>
                          </a:rPr>
                          <m:t>𝑚</m:t>
                        </m:r>
                      </m:sub>
                    </m:sSub>
                  </m:oMath>
                </a14:m>
                <a:r>
                  <a:rPr lang="en-GB" dirty="0"/>
                  <a:t> : adult female wildtype mosquito population density</a:t>
                </a:r>
              </a:p>
              <a:p>
                <a:endParaRPr lang="en-GB" dirty="0"/>
              </a:p>
              <a:p>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𝑁</m:t>
                        </m:r>
                      </m:e>
                      <m:sub>
                        <m:r>
                          <a:rPr lang="en-GB" b="0" i="1" smtClean="0">
                            <a:latin typeface="Cambria Math" panose="02040503050406030204" pitchFamily="18" charset="0"/>
                          </a:rPr>
                          <m:t>𝑤</m:t>
                        </m:r>
                      </m:sub>
                    </m:sSub>
                  </m:oMath>
                </a14:m>
                <a:r>
                  <a:rPr lang="en-GB" dirty="0"/>
                  <a:t> : adult female Wolbachia-infected mosquito population density</a:t>
                </a:r>
              </a:p>
              <a:p>
                <a:endParaRPr lang="en-GB" dirty="0"/>
              </a:p>
            </p:txBody>
          </p:sp>
        </mc:Choice>
        <mc:Fallback xmlns="">
          <p:sp>
            <p:nvSpPr>
              <p:cNvPr id="14" name="TextBox 13">
                <a:extLst>
                  <a:ext uri="{FF2B5EF4-FFF2-40B4-BE49-F238E27FC236}">
                    <a16:creationId xmlns:a16="http://schemas.microsoft.com/office/drawing/2014/main" id="{3A468F4D-5B72-B8AC-817C-10C06CC4ABAC}"/>
                  </a:ext>
                </a:extLst>
              </p:cNvPr>
              <p:cNvSpPr txBox="1">
                <a:spLocks noRot="1" noChangeAspect="1" noMove="1" noResize="1" noEditPoints="1" noAdjustHandles="1" noChangeArrowheads="1" noChangeShapeType="1" noTextEdit="1"/>
              </p:cNvSpPr>
              <p:nvPr/>
            </p:nvSpPr>
            <p:spPr>
              <a:xfrm>
                <a:off x="7806449" y="1103657"/>
                <a:ext cx="3861955" cy="2031325"/>
              </a:xfrm>
              <a:prstGeom prst="rect">
                <a:avLst/>
              </a:prstGeom>
              <a:blipFill>
                <a:blip r:embed="rId3"/>
                <a:stretch>
                  <a:fillRect l="-1422" t="-1201"/>
                </a:stretch>
              </a:blipFill>
            </p:spPr>
            <p:txBody>
              <a:bodyPr/>
              <a:lstStyle/>
              <a:p>
                <a:r>
                  <a:rPr lang="en-GB">
                    <a:noFill/>
                  </a:rPr>
                  <a:t> </a:t>
                </a:r>
              </a:p>
            </p:txBody>
          </p:sp>
        </mc:Fallback>
      </mc:AlternateContent>
      <p:sp>
        <p:nvSpPr>
          <p:cNvPr id="16" name="Oval 15">
            <a:extLst>
              <a:ext uri="{FF2B5EF4-FFF2-40B4-BE49-F238E27FC236}">
                <a16:creationId xmlns:a16="http://schemas.microsoft.com/office/drawing/2014/main" id="{D029196B-56FA-690D-74E2-3925FB43D748}"/>
              </a:ext>
            </a:extLst>
          </p:cNvPr>
          <p:cNvSpPr/>
          <p:nvPr/>
        </p:nvSpPr>
        <p:spPr>
          <a:xfrm>
            <a:off x="2654573" y="2830972"/>
            <a:ext cx="1786852" cy="641247"/>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8" name="Straight Arrow Connector 17">
            <a:extLst>
              <a:ext uri="{FF2B5EF4-FFF2-40B4-BE49-F238E27FC236}">
                <a16:creationId xmlns:a16="http://schemas.microsoft.com/office/drawing/2014/main" id="{7B6DCB19-9990-388A-A185-1B84794017C8}"/>
              </a:ext>
            </a:extLst>
          </p:cNvPr>
          <p:cNvCxnSpPr>
            <a:cxnSpLocks/>
            <a:stCxn id="27" idx="2"/>
          </p:cNvCxnSpPr>
          <p:nvPr/>
        </p:nvCxnSpPr>
        <p:spPr>
          <a:xfrm flipH="1" flipV="1">
            <a:off x="4441425" y="3276956"/>
            <a:ext cx="1005871" cy="398094"/>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21" name="TextBox 20">
            <a:extLst>
              <a:ext uri="{FF2B5EF4-FFF2-40B4-BE49-F238E27FC236}">
                <a16:creationId xmlns:a16="http://schemas.microsoft.com/office/drawing/2014/main" id="{597BC945-B45F-C3CB-A1E2-7E38690C4A2E}"/>
              </a:ext>
            </a:extLst>
          </p:cNvPr>
          <p:cNvSpPr txBox="1"/>
          <p:nvPr/>
        </p:nvSpPr>
        <p:spPr>
          <a:xfrm>
            <a:off x="5628185" y="3350169"/>
            <a:ext cx="2536563" cy="646331"/>
          </a:xfrm>
          <a:prstGeom prst="rect">
            <a:avLst/>
          </a:prstGeom>
          <a:noFill/>
        </p:spPr>
        <p:txBody>
          <a:bodyPr wrap="square" rtlCol="0">
            <a:spAutoFit/>
          </a:bodyPr>
          <a:lstStyle/>
          <a:p>
            <a:r>
              <a:rPr lang="en-GB" dirty="0"/>
              <a:t>intraspecific larval competition function</a:t>
            </a:r>
          </a:p>
        </p:txBody>
      </p:sp>
      <p:sp>
        <p:nvSpPr>
          <p:cNvPr id="23" name="TextBox 22">
            <a:extLst>
              <a:ext uri="{FF2B5EF4-FFF2-40B4-BE49-F238E27FC236}">
                <a16:creationId xmlns:a16="http://schemas.microsoft.com/office/drawing/2014/main" id="{6725C2C6-2E85-56CD-28FF-416F1B451D33}"/>
              </a:ext>
            </a:extLst>
          </p:cNvPr>
          <p:cNvSpPr txBox="1"/>
          <p:nvPr/>
        </p:nvSpPr>
        <p:spPr>
          <a:xfrm>
            <a:off x="358135" y="6037312"/>
            <a:ext cx="9379291" cy="430887"/>
          </a:xfrm>
          <a:prstGeom prst="rect">
            <a:avLst/>
          </a:prstGeom>
          <a:noFill/>
        </p:spPr>
        <p:txBody>
          <a:bodyPr wrap="square">
            <a:spAutoFit/>
          </a:bodyPr>
          <a:lstStyle/>
          <a:p>
            <a:r>
              <a:rPr lang="en-GB" sz="1100" b="0" i="0" dirty="0">
                <a:effectLst/>
              </a:rPr>
              <a:t>Hughes, H., Britton, N.F.: Modelling the use of Wolbachia to control dengue fever transmission. Bull math biol. 75(5), 796–818 (2013)</a:t>
            </a:r>
          </a:p>
          <a:p>
            <a:r>
              <a:rPr lang="en-GB" sz="1100" b="0" i="0" dirty="0">
                <a:effectLst/>
              </a:rPr>
              <a:t>Dye, C.: Models for the population dynamics of the yellow fever mosquito, Aedes aegypti. The Journal of Animal Ecology, 247–268 (1984)</a:t>
            </a:r>
            <a:endParaRPr lang="en-GB" sz="1100" dirty="0"/>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625602AC-DF58-88E0-E14D-248E13F08D6A}"/>
                  </a:ext>
                </a:extLst>
              </p:cNvPr>
              <p:cNvSpPr txBox="1"/>
              <p:nvPr/>
            </p:nvSpPr>
            <p:spPr>
              <a:xfrm>
                <a:off x="1103928" y="1874491"/>
                <a:ext cx="4298036" cy="70121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𝑑</m:t>
                          </m:r>
                          <m:sSub>
                            <m:sSubPr>
                              <m:ctrlPr>
                                <a:rPr lang="en-GB" sz="2400" b="0" i="1" smtClean="0">
                                  <a:latin typeface="Cambria Math" panose="02040503050406030204" pitchFamily="18" charset="0"/>
                                </a:rPr>
                              </m:ctrlPr>
                            </m:sSubPr>
                            <m:e>
                              <m:r>
                                <a:rPr lang="en-GB" sz="2400" b="0" i="1" smtClean="0">
                                  <a:latin typeface="Cambria Math" panose="02040503050406030204" pitchFamily="18" charset="0"/>
                                </a:rPr>
                                <m:t>𝑁</m:t>
                              </m:r>
                            </m:e>
                            <m:sub>
                              <m:r>
                                <a:rPr lang="en-GB" sz="2400" b="0" i="1" smtClean="0">
                                  <a:latin typeface="Cambria Math" panose="02040503050406030204" pitchFamily="18" charset="0"/>
                                </a:rPr>
                                <m:t>𝑚</m:t>
                              </m:r>
                            </m:sub>
                          </m:sSub>
                        </m:num>
                        <m:den>
                          <m:r>
                            <a:rPr lang="en-GB" sz="2400" b="0" i="1" smtClean="0">
                              <a:latin typeface="Cambria Math" panose="02040503050406030204" pitchFamily="18" charset="0"/>
                            </a:rPr>
                            <m:t>𝑑𝑡</m:t>
                          </m:r>
                        </m:den>
                      </m:f>
                      <m:r>
                        <a:rPr lang="en-GB" sz="2400" b="0" i="1" smtClean="0">
                          <a:latin typeface="Cambria Math" panose="02040503050406030204" pitchFamily="18" charset="0"/>
                        </a:rPr>
                        <m:t>=</m:t>
                      </m:r>
                      <m:r>
                        <a:rPr lang="en-GB" sz="2400" b="0" i="1" smtClean="0">
                          <a:latin typeface="Cambria Math" panose="02040503050406030204" pitchFamily="18" charset="0"/>
                        </a:rPr>
                        <m:t>𝑏</m:t>
                      </m:r>
                      <m:sSub>
                        <m:sSubPr>
                          <m:ctrlPr>
                            <a:rPr lang="en-GB" sz="2400" b="0" i="1" smtClean="0">
                              <a:latin typeface="Cambria Math" panose="02040503050406030204" pitchFamily="18" charset="0"/>
                            </a:rPr>
                          </m:ctrlPr>
                        </m:sSubPr>
                        <m:e>
                          <m:r>
                            <a:rPr lang="en-GB" sz="2400" b="0" i="1" smtClean="0">
                              <a:latin typeface="Cambria Math" panose="02040503050406030204" pitchFamily="18" charset="0"/>
                            </a:rPr>
                            <m:t>𝑍</m:t>
                          </m:r>
                        </m:e>
                        <m:sub>
                          <m:r>
                            <a:rPr lang="en-GB" sz="2400" b="0" i="1" smtClean="0">
                              <a:latin typeface="Cambria Math" panose="02040503050406030204" pitchFamily="18" charset="0"/>
                            </a:rPr>
                            <m:t>𝑚</m:t>
                          </m:r>
                        </m:sub>
                      </m:sSub>
                      <m:r>
                        <a:rPr lang="en-GB" sz="2400" b="0" i="1" smtClean="0">
                          <a:latin typeface="Cambria Math" panose="02040503050406030204" pitchFamily="18" charset="0"/>
                        </a:rPr>
                        <m:t>𝐹</m:t>
                      </m:r>
                      <m:d>
                        <m:dPr>
                          <m:ctrlPr>
                            <a:rPr lang="en-GB" sz="2400" b="0" i="1" smtClean="0">
                              <a:latin typeface="Cambria Math" panose="02040503050406030204" pitchFamily="18" charset="0"/>
                            </a:rPr>
                          </m:ctrlPr>
                        </m:dPr>
                        <m:e>
                          <m:sSub>
                            <m:sSubPr>
                              <m:ctrlPr>
                                <a:rPr lang="en-GB" sz="2400" b="0" i="1" smtClean="0">
                                  <a:latin typeface="Cambria Math" panose="02040503050406030204" pitchFamily="18" charset="0"/>
                                </a:rPr>
                              </m:ctrlPr>
                            </m:sSubPr>
                            <m:e>
                              <m:r>
                                <a:rPr lang="en-GB" sz="2400" b="0" i="1" smtClean="0">
                                  <a:latin typeface="Cambria Math" panose="02040503050406030204" pitchFamily="18" charset="0"/>
                                </a:rPr>
                                <m:t>𝑁</m:t>
                              </m:r>
                            </m:e>
                            <m:sub>
                              <m:r>
                                <a:rPr lang="en-GB" sz="2400" b="0" i="1" smtClean="0">
                                  <a:latin typeface="Cambria Math" panose="02040503050406030204" pitchFamily="18" charset="0"/>
                                </a:rPr>
                                <m:t>𝑚</m:t>
                              </m:r>
                            </m:sub>
                          </m:sSub>
                          <m:r>
                            <a:rPr lang="en-GB" sz="2400" b="0" i="1" smtClean="0">
                              <a:latin typeface="Cambria Math" panose="02040503050406030204" pitchFamily="18" charset="0"/>
                            </a:rPr>
                            <m:t>+</m:t>
                          </m:r>
                          <m:sSub>
                            <m:sSubPr>
                              <m:ctrlPr>
                                <a:rPr lang="en-GB" sz="2400" b="0" i="1" smtClean="0">
                                  <a:latin typeface="Cambria Math" panose="02040503050406030204" pitchFamily="18" charset="0"/>
                                </a:rPr>
                              </m:ctrlPr>
                            </m:sSubPr>
                            <m:e>
                              <m:r>
                                <a:rPr lang="en-GB" sz="2400" b="0" i="1" smtClean="0">
                                  <a:latin typeface="Cambria Math" panose="02040503050406030204" pitchFamily="18" charset="0"/>
                                </a:rPr>
                                <m:t>𝑁</m:t>
                              </m:r>
                            </m:e>
                            <m:sub>
                              <m:r>
                                <a:rPr lang="en-GB" sz="2400" b="0" i="1" smtClean="0">
                                  <a:latin typeface="Cambria Math" panose="02040503050406030204" pitchFamily="18" charset="0"/>
                                </a:rPr>
                                <m:t>𝑤</m:t>
                              </m:r>
                            </m:sub>
                          </m:sSub>
                        </m:e>
                      </m:d>
                      <m:r>
                        <a:rPr lang="en-GB" sz="2400" b="0" i="1" smtClean="0">
                          <a:latin typeface="Cambria Math" panose="02040503050406030204" pitchFamily="18" charset="0"/>
                        </a:rPr>
                        <m:t>−</m:t>
                      </m:r>
                      <m:r>
                        <a:rPr lang="en-GB" sz="2400" b="0" i="1" smtClean="0">
                          <a:latin typeface="Cambria Math" panose="02040503050406030204" pitchFamily="18" charset="0"/>
                        </a:rPr>
                        <m:t>𝑑</m:t>
                      </m:r>
                      <m:sSub>
                        <m:sSubPr>
                          <m:ctrlPr>
                            <a:rPr lang="en-GB" sz="2400" b="0" i="1" smtClean="0">
                              <a:latin typeface="Cambria Math" panose="02040503050406030204" pitchFamily="18" charset="0"/>
                            </a:rPr>
                          </m:ctrlPr>
                        </m:sSubPr>
                        <m:e>
                          <m:r>
                            <a:rPr lang="en-GB" sz="2400" b="0" i="1" smtClean="0">
                              <a:latin typeface="Cambria Math" panose="02040503050406030204" pitchFamily="18" charset="0"/>
                            </a:rPr>
                            <m:t>𝑁</m:t>
                          </m:r>
                        </m:e>
                        <m:sub>
                          <m:r>
                            <a:rPr lang="en-GB" sz="2400" b="0" i="1" smtClean="0">
                              <a:latin typeface="Cambria Math" panose="02040503050406030204" pitchFamily="18" charset="0"/>
                            </a:rPr>
                            <m:t>𝑚</m:t>
                          </m:r>
                        </m:sub>
                      </m:sSub>
                    </m:oMath>
                  </m:oMathPara>
                </a14:m>
                <a:endParaRPr lang="en-GB" dirty="0"/>
              </a:p>
            </p:txBody>
          </p:sp>
        </mc:Choice>
        <mc:Fallback xmlns="">
          <p:sp>
            <p:nvSpPr>
              <p:cNvPr id="5" name="TextBox 4">
                <a:extLst>
                  <a:ext uri="{FF2B5EF4-FFF2-40B4-BE49-F238E27FC236}">
                    <a16:creationId xmlns:a16="http://schemas.microsoft.com/office/drawing/2014/main" id="{625602AC-DF58-88E0-E14D-248E13F08D6A}"/>
                  </a:ext>
                </a:extLst>
              </p:cNvPr>
              <p:cNvSpPr txBox="1">
                <a:spLocks noRot="1" noChangeAspect="1" noMove="1" noResize="1" noEditPoints="1" noAdjustHandles="1" noChangeArrowheads="1" noChangeShapeType="1" noTextEdit="1"/>
              </p:cNvSpPr>
              <p:nvPr/>
            </p:nvSpPr>
            <p:spPr>
              <a:xfrm>
                <a:off x="1103928" y="1874491"/>
                <a:ext cx="4298036" cy="701218"/>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AF4D5331-7120-238C-B326-039B84528310}"/>
                  </a:ext>
                </a:extLst>
              </p:cNvPr>
              <p:cNvSpPr txBox="1"/>
              <p:nvPr/>
            </p:nvSpPr>
            <p:spPr>
              <a:xfrm>
                <a:off x="1103928" y="2771001"/>
                <a:ext cx="4226670" cy="70121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𝑑</m:t>
                          </m:r>
                          <m:sSub>
                            <m:sSubPr>
                              <m:ctrlPr>
                                <a:rPr lang="en-GB" sz="2400" b="0" i="1" smtClean="0">
                                  <a:latin typeface="Cambria Math" panose="02040503050406030204" pitchFamily="18" charset="0"/>
                                </a:rPr>
                              </m:ctrlPr>
                            </m:sSubPr>
                            <m:e>
                              <m:r>
                                <a:rPr lang="en-GB" sz="2400" b="0" i="1" smtClean="0">
                                  <a:latin typeface="Cambria Math" panose="02040503050406030204" pitchFamily="18" charset="0"/>
                                </a:rPr>
                                <m:t>𝑁</m:t>
                              </m:r>
                            </m:e>
                            <m:sub>
                              <m:r>
                                <a:rPr lang="en-GB" sz="2400" b="0" i="1" smtClean="0">
                                  <a:latin typeface="Cambria Math" panose="02040503050406030204" pitchFamily="18" charset="0"/>
                                </a:rPr>
                                <m:t>𝑤</m:t>
                              </m:r>
                            </m:sub>
                          </m:sSub>
                        </m:num>
                        <m:den>
                          <m:r>
                            <a:rPr lang="en-GB" sz="2400" b="0" i="1" smtClean="0">
                              <a:latin typeface="Cambria Math" panose="02040503050406030204" pitchFamily="18" charset="0"/>
                            </a:rPr>
                            <m:t>𝑑𝑡</m:t>
                          </m:r>
                        </m:den>
                      </m:f>
                      <m:r>
                        <a:rPr lang="en-GB" sz="2400" b="0" i="1" smtClean="0">
                          <a:latin typeface="Cambria Math" panose="02040503050406030204" pitchFamily="18" charset="0"/>
                        </a:rPr>
                        <m:t>=</m:t>
                      </m:r>
                      <m:r>
                        <a:rPr lang="en-GB" sz="2400" b="0" i="1" smtClean="0">
                          <a:latin typeface="Cambria Math" panose="02040503050406030204" pitchFamily="18" charset="0"/>
                        </a:rPr>
                        <m:t>𝑏</m:t>
                      </m:r>
                      <m:sSub>
                        <m:sSubPr>
                          <m:ctrlPr>
                            <a:rPr lang="en-GB" sz="2400" b="0" i="1" smtClean="0">
                              <a:latin typeface="Cambria Math" panose="02040503050406030204" pitchFamily="18" charset="0"/>
                            </a:rPr>
                          </m:ctrlPr>
                        </m:sSubPr>
                        <m:e>
                          <m:r>
                            <a:rPr lang="en-GB" sz="2400" b="0" i="1" smtClean="0">
                              <a:latin typeface="Cambria Math" panose="02040503050406030204" pitchFamily="18" charset="0"/>
                            </a:rPr>
                            <m:t>𝑍</m:t>
                          </m:r>
                        </m:e>
                        <m:sub>
                          <m:r>
                            <a:rPr lang="en-GB" sz="2400" b="0" i="1" smtClean="0">
                              <a:latin typeface="Cambria Math" panose="02040503050406030204" pitchFamily="18" charset="0"/>
                            </a:rPr>
                            <m:t>𝑤</m:t>
                          </m:r>
                        </m:sub>
                      </m:sSub>
                      <m:r>
                        <a:rPr lang="en-GB" sz="2400" b="0" i="1" smtClean="0">
                          <a:latin typeface="Cambria Math" panose="02040503050406030204" pitchFamily="18" charset="0"/>
                        </a:rPr>
                        <m:t>𝐹</m:t>
                      </m:r>
                      <m:d>
                        <m:dPr>
                          <m:ctrlPr>
                            <a:rPr lang="en-GB" sz="2400" b="0" i="1" smtClean="0">
                              <a:latin typeface="Cambria Math" panose="02040503050406030204" pitchFamily="18" charset="0"/>
                            </a:rPr>
                          </m:ctrlPr>
                        </m:dPr>
                        <m:e>
                          <m:sSub>
                            <m:sSubPr>
                              <m:ctrlPr>
                                <a:rPr lang="en-GB" sz="2400" b="0" i="1" smtClean="0">
                                  <a:latin typeface="Cambria Math" panose="02040503050406030204" pitchFamily="18" charset="0"/>
                                </a:rPr>
                              </m:ctrlPr>
                            </m:sSubPr>
                            <m:e>
                              <m:r>
                                <a:rPr lang="en-GB" sz="2400" b="0" i="1" smtClean="0">
                                  <a:latin typeface="Cambria Math" panose="02040503050406030204" pitchFamily="18" charset="0"/>
                                </a:rPr>
                                <m:t>𝑁</m:t>
                              </m:r>
                            </m:e>
                            <m:sub>
                              <m:r>
                                <a:rPr lang="en-GB" sz="2400" b="0" i="1" smtClean="0">
                                  <a:latin typeface="Cambria Math" panose="02040503050406030204" pitchFamily="18" charset="0"/>
                                </a:rPr>
                                <m:t>𝑚</m:t>
                              </m:r>
                            </m:sub>
                          </m:sSub>
                          <m:r>
                            <a:rPr lang="en-GB" sz="2400" b="0" i="1" smtClean="0">
                              <a:latin typeface="Cambria Math" panose="02040503050406030204" pitchFamily="18" charset="0"/>
                            </a:rPr>
                            <m:t>+</m:t>
                          </m:r>
                          <m:sSub>
                            <m:sSubPr>
                              <m:ctrlPr>
                                <a:rPr lang="en-GB" sz="2400" b="0" i="1" smtClean="0">
                                  <a:latin typeface="Cambria Math" panose="02040503050406030204" pitchFamily="18" charset="0"/>
                                </a:rPr>
                              </m:ctrlPr>
                            </m:sSubPr>
                            <m:e>
                              <m:r>
                                <a:rPr lang="en-GB" sz="2400" b="0" i="1" smtClean="0">
                                  <a:latin typeface="Cambria Math" panose="02040503050406030204" pitchFamily="18" charset="0"/>
                                </a:rPr>
                                <m:t>𝑁</m:t>
                              </m:r>
                            </m:e>
                            <m:sub>
                              <m:r>
                                <a:rPr lang="en-GB" sz="2400" b="0" i="1" smtClean="0">
                                  <a:latin typeface="Cambria Math" panose="02040503050406030204" pitchFamily="18" charset="0"/>
                                </a:rPr>
                                <m:t>𝑤</m:t>
                              </m:r>
                            </m:sub>
                          </m:sSub>
                        </m:e>
                      </m:d>
                      <m:r>
                        <a:rPr lang="en-GB" sz="2400" b="0" i="1" smtClean="0">
                          <a:latin typeface="Cambria Math" panose="02040503050406030204" pitchFamily="18" charset="0"/>
                        </a:rPr>
                        <m:t>−</m:t>
                      </m:r>
                      <m:r>
                        <a:rPr lang="en-GB" sz="2400" b="0" i="1" smtClean="0">
                          <a:latin typeface="Cambria Math" panose="02040503050406030204" pitchFamily="18" charset="0"/>
                        </a:rPr>
                        <m:t>𝑑</m:t>
                      </m:r>
                      <m:sSub>
                        <m:sSubPr>
                          <m:ctrlPr>
                            <a:rPr lang="en-GB" sz="2400" b="0" i="1" smtClean="0">
                              <a:latin typeface="Cambria Math" panose="02040503050406030204" pitchFamily="18" charset="0"/>
                            </a:rPr>
                          </m:ctrlPr>
                        </m:sSubPr>
                        <m:e>
                          <m:r>
                            <a:rPr lang="en-GB" sz="2400" b="0" i="1" smtClean="0">
                              <a:latin typeface="Cambria Math" panose="02040503050406030204" pitchFamily="18" charset="0"/>
                            </a:rPr>
                            <m:t>𝑁</m:t>
                          </m:r>
                        </m:e>
                        <m:sub>
                          <m:r>
                            <a:rPr lang="en-GB" sz="2400" b="0" i="1" smtClean="0">
                              <a:latin typeface="Cambria Math" panose="02040503050406030204" pitchFamily="18" charset="0"/>
                            </a:rPr>
                            <m:t>𝑤</m:t>
                          </m:r>
                        </m:sub>
                      </m:sSub>
                    </m:oMath>
                  </m:oMathPara>
                </a14:m>
                <a:endParaRPr lang="en-GB" dirty="0"/>
              </a:p>
            </p:txBody>
          </p:sp>
        </mc:Choice>
        <mc:Fallback xmlns="">
          <p:sp>
            <p:nvSpPr>
              <p:cNvPr id="6" name="TextBox 5">
                <a:extLst>
                  <a:ext uri="{FF2B5EF4-FFF2-40B4-BE49-F238E27FC236}">
                    <a16:creationId xmlns:a16="http://schemas.microsoft.com/office/drawing/2014/main" id="{AF4D5331-7120-238C-B326-039B84528310}"/>
                  </a:ext>
                </a:extLst>
              </p:cNvPr>
              <p:cNvSpPr txBox="1">
                <a:spLocks noRot="1" noChangeAspect="1" noMove="1" noResize="1" noEditPoints="1" noAdjustHandles="1" noChangeArrowheads="1" noChangeShapeType="1" noTextEdit="1"/>
              </p:cNvSpPr>
              <p:nvPr/>
            </p:nvSpPr>
            <p:spPr>
              <a:xfrm>
                <a:off x="1103928" y="2771001"/>
                <a:ext cx="4226670" cy="701218"/>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8FD0BBFB-9D37-46E5-C0DD-0F8F4A8D5E1E}"/>
                  </a:ext>
                </a:extLst>
              </p:cNvPr>
              <p:cNvSpPr txBox="1"/>
              <p:nvPr/>
            </p:nvSpPr>
            <p:spPr>
              <a:xfrm>
                <a:off x="4275545" y="4420308"/>
                <a:ext cx="1473545"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sz="2400" b="0" i="1" smtClean="0">
                              <a:latin typeface="Cambria Math" panose="02040503050406030204" pitchFamily="18" charset="0"/>
                            </a:rPr>
                          </m:ctrlPr>
                        </m:sSubPr>
                        <m:e>
                          <m:r>
                            <a:rPr lang="en-GB" sz="2400" b="0" i="1" smtClean="0">
                              <a:latin typeface="Cambria Math" panose="02040503050406030204" pitchFamily="18" charset="0"/>
                            </a:rPr>
                            <m:t>𝑍</m:t>
                          </m:r>
                        </m:e>
                        <m:sub>
                          <m:r>
                            <a:rPr lang="en-GB" sz="2400" b="0" i="1" smtClean="0">
                              <a:latin typeface="Cambria Math" panose="02040503050406030204" pitchFamily="18" charset="0"/>
                            </a:rPr>
                            <m:t>𝑤</m:t>
                          </m:r>
                        </m:sub>
                      </m:sSub>
                      <m:r>
                        <a:rPr lang="en-GB" sz="2400" b="0" i="1" smtClean="0">
                          <a:latin typeface="Cambria Math" panose="02040503050406030204" pitchFamily="18" charset="0"/>
                        </a:rPr>
                        <m:t>=</m:t>
                      </m:r>
                      <m:r>
                        <a:rPr lang="en-GB" sz="2400" b="0" i="1" smtClean="0">
                          <a:latin typeface="Cambria Math" panose="02040503050406030204" pitchFamily="18" charset="0"/>
                        </a:rPr>
                        <m:t>𝜙</m:t>
                      </m:r>
                      <m:sSub>
                        <m:sSubPr>
                          <m:ctrlPr>
                            <a:rPr lang="en-GB" sz="2400" b="0" i="1" smtClean="0">
                              <a:latin typeface="Cambria Math" panose="02040503050406030204" pitchFamily="18" charset="0"/>
                            </a:rPr>
                          </m:ctrlPr>
                        </m:sSubPr>
                        <m:e>
                          <m:r>
                            <a:rPr lang="en-GB" sz="2400" b="0" i="1" smtClean="0">
                              <a:latin typeface="Cambria Math" panose="02040503050406030204" pitchFamily="18" charset="0"/>
                            </a:rPr>
                            <m:t>𝑁</m:t>
                          </m:r>
                        </m:e>
                        <m:sub>
                          <m:r>
                            <a:rPr lang="en-GB" sz="2400" b="0" i="1" smtClean="0">
                              <a:latin typeface="Cambria Math" panose="02040503050406030204" pitchFamily="18" charset="0"/>
                            </a:rPr>
                            <m:t>𝑤</m:t>
                          </m:r>
                        </m:sub>
                      </m:sSub>
                    </m:oMath>
                  </m:oMathPara>
                </a14:m>
                <a:endParaRPr lang="en-GB" sz="2400" dirty="0"/>
              </a:p>
            </p:txBody>
          </p:sp>
        </mc:Choice>
        <mc:Fallback xmlns="">
          <p:sp>
            <p:nvSpPr>
              <p:cNvPr id="8" name="TextBox 7">
                <a:extLst>
                  <a:ext uri="{FF2B5EF4-FFF2-40B4-BE49-F238E27FC236}">
                    <a16:creationId xmlns:a16="http://schemas.microsoft.com/office/drawing/2014/main" id="{8FD0BBFB-9D37-46E5-C0DD-0F8F4A8D5E1E}"/>
                  </a:ext>
                </a:extLst>
              </p:cNvPr>
              <p:cNvSpPr txBox="1">
                <a:spLocks noRot="1" noChangeAspect="1" noMove="1" noResize="1" noEditPoints="1" noAdjustHandles="1" noChangeArrowheads="1" noChangeShapeType="1" noTextEdit="1"/>
              </p:cNvSpPr>
              <p:nvPr/>
            </p:nvSpPr>
            <p:spPr>
              <a:xfrm>
                <a:off x="4275545" y="4420308"/>
                <a:ext cx="1473545" cy="369332"/>
              </a:xfrm>
              <a:prstGeom prst="rect">
                <a:avLst/>
              </a:prstGeom>
              <a:blipFill>
                <a:blip r:embed="rId6"/>
                <a:stretch>
                  <a:fillRect l="-4132" b="-3442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9E42D5FE-BE80-4916-A097-3F1C8EEF5BD6}"/>
                  </a:ext>
                </a:extLst>
              </p:cNvPr>
              <p:cNvSpPr txBox="1"/>
              <p:nvPr/>
            </p:nvSpPr>
            <p:spPr>
              <a:xfrm>
                <a:off x="965941" y="4201690"/>
                <a:ext cx="2552301" cy="75386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sz="2400" b="0" i="1" smtClean="0">
                              <a:latin typeface="Cambria Math" panose="02040503050406030204" pitchFamily="18" charset="0"/>
                            </a:rPr>
                          </m:ctrlPr>
                        </m:sSubPr>
                        <m:e>
                          <m:r>
                            <a:rPr lang="en-GB" sz="2400" b="0" i="1" smtClean="0">
                              <a:latin typeface="Cambria Math" panose="02040503050406030204" pitchFamily="18" charset="0"/>
                            </a:rPr>
                            <m:t>𝑍</m:t>
                          </m:r>
                        </m:e>
                        <m:sub>
                          <m:r>
                            <a:rPr lang="en-GB" sz="2400" b="0" i="1" smtClean="0">
                              <a:latin typeface="Cambria Math" panose="02040503050406030204" pitchFamily="18" charset="0"/>
                            </a:rPr>
                            <m:t>𝑚</m:t>
                          </m:r>
                        </m:sub>
                      </m:sSub>
                      <m:r>
                        <a:rPr lang="en-GB" sz="2400" b="0" i="1" smtClean="0">
                          <a:latin typeface="Cambria Math" panose="02040503050406030204" pitchFamily="18" charset="0"/>
                        </a:rPr>
                        <m:t>=</m:t>
                      </m:r>
                      <m:f>
                        <m:fPr>
                          <m:ctrlPr>
                            <a:rPr lang="en-GB" sz="2400" b="0" i="1" smtClean="0">
                              <a:latin typeface="Cambria Math" panose="02040503050406030204" pitchFamily="18" charset="0"/>
                            </a:rPr>
                          </m:ctrlPr>
                        </m:fPr>
                        <m:num>
                          <m:sSub>
                            <m:sSubPr>
                              <m:ctrlPr>
                                <a:rPr lang="en-GB" sz="2400" b="0" i="1" smtClean="0">
                                  <a:latin typeface="Cambria Math" panose="02040503050406030204" pitchFamily="18" charset="0"/>
                                </a:rPr>
                              </m:ctrlPr>
                            </m:sSubPr>
                            <m:e>
                              <m:r>
                                <a:rPr lang="en-GB" sz="2400" b="0" i="1" smtClean="0">
                                  <a:latin typeface="Cambria Math" panose="02040503050406030204" pitchFamily="18" charset="0"/>
                                </a:rPr>
                                <m:t>𝑁</m:t>
                              </m:r>
                            </m:e>
                            <m:sub>
                              <m:r>
                                <a:rPr lang="en-GB" sz="2400" b="0" i="1" smtClean="0">
                                  <a:latin typeface="Cambria Math" panose="02040503050406030204" pitchFamily="18" charset="0"/>
                                </a:rPr>
                                <m:t>𝑚</m:t>
                              </m:r>
                            </m:sub>
                          </m:sSub>
                        </m:num>
                        <m:den>
                          <m:sSub>
                            <m:sSubPr>
                              <m:ctrlPr>
                                <a:rPr lang="en-GB" sz="2400" b="0" i="1" smtClean="0">
                                  <a:latin typeface="Cambria Math" panose="02040503050406030204" pitchFamily="18" charset="0"/>
                                </a:rPr>
                              </m:ctrlPr>
                            </m:sSubPr>
                            <m:e>
                              <m:r>
                                <a:rPr lang="en-GB" sz="2400" b="0" i="1" smtClean="0">
                                  <a:latin typeface="Cambria Math" panose="02040503050406030204" pitchFamily="18" charset="0"/>
                                </a:rPr>
                                <m:t>𝑁</m:t>
                              </m:r>
                            </m:e>
                            <m:sub>
                              <m:r>
                                <a:rPr lang="en-GB" sz="2400" b="0" i="1" smtClean="0">
                                  <a:latin typeface="Cambria Math" panose="02040503050406030204" pitchFamily="18" charset="0"/>
                                </a:rPr>
                                <m:t>𝑚</m:t>
                              </m:r>
                            </m:sub>
                          </m:sSub>
                          <m:r>
                            <a:rPr lang="en-GB" sz="2400" b="0" i="1" smtClean="0">
                              <a:latin typeface="Cambria Math" panose="02040503050406030204" pitchFamily="18" charset="0"/>
                            </a:rPr>
                            <m:t>+</m:t>
                          </m:r>
                          <m:sSub>
                            <m:sSubPr>
                              <m:ctrlPr>
                                <a:rPr lang="en-GB" sz="2400" b="0" i="1" smtClean="0">
                                  <a:latin typeface="Cambria Math" panose="02040503050406030204" pitchFamily="18" charset="0"/>
                                </a:rPr>
                              </m:ctrlPr>
                            </m:sSubPr>
                            <m:e>
                              <m:r>
                                <a:rPr lang="en-GB" sz="2400" b="0" i="1" smtClean="0">
                                  <a:latin typeface="Cambria Math" panose="02040503050406030204" pitchFamily="18" charset="0"/>
                                </a:rPr>
                                <m:t>𝑁</m:t>
                              </m:r>
                            </m:e>
                            <m:sub>
                              <m:r>
                                <a:rPr lang="en-GB" sz="2400" b="0" i="1" smtClean="0">
                                  <a:latin typeface="Cambria Math" panose="02040503050406030204" pitchFamily="18" charset="0"/>
                                </a:rPr>
                                <m:t>𝑤</m:t>
                              </m:r>
                            </m:sub>
                          </m:sSub>
                        </m:den>
                      </m:f>
                      <m:sSub>
                        <m:sSubPr>
                          <m:ctrlPr>
                            <a:rPr lang="en-GB" sz="2400" b="0" i="1" smtClean="0">
                              <a:latin typeface="Cambria Math" panose="02040503050406030204" pitchFamily="18" charset="0"/>
                            </a:rPr>
                          </m:ctrlPr>
                        </m:sSubPr>
                        <m:e>
                          <m:r>
                            <a:rPr lang="en-GB" sz="2400" b="0" i="1" smtClean="0">
                              <a:latin typeface="Cambria Math" panose="02040503050406030204" pitchFamily="18" charset="0"/>
                            </a:rPr>
                            <m:t>𝑁</m:t>
                          </m:r>
                        </m:e>
                        <m:sub>
                          <m:r>
                            <a:rPr lang="en-GB" sz="2400" b="0" i="1" smtClean="0">
                              <a:latin typeface="Cambria Math" panose="02040503050406030204" pitchFamily="18" charset="0"/>
                            </a:rPr>
                            <m:t>𝑚</m:t>
                          </m:r>
                        </m:sub>
                      </m:sSub>
                    </m:oMath>
                  </m:oMathPara>
                </a14:m>
                <a:endParaRPr lang="en-GB" dirty="0"/>
              </a:p>
            </p:txBody>
          </p:sp>
        </mc:Choice>
        <mc:Fallback xmlns="">
          <p:sp>
            <p:nvSpPr>
              <p:cNvPr id="10" name="TextBox 9">
                <a:extLst>
                  <a:ext uri="{FF2B5EF4-FFF2-40B4-BE49-F238E27FC236}">
                    <a16:creationId xmlns:a16="http://schemas.microsoft.com/office/drawing/2014/main" id="{9E42D5FE-BE80-4916-A097-3F1C8EEF5BD6}"/>
                  </a:ext>
                </a:extLst>
              </p:cNvPr>
              <p:cNvSpPr txBox="1">
                <a:spLocks noRot="1" noChangeAspect="1" noMove="1" noResize="1" noEditPoints="1" noAdjustHandles="1" noChangeArrowheads="1" noChangeShapeType="1" noTextEdit="1"/>
              </p:cNvSpPr>
              <p:nvPr/>
            </p:nvSpPr>
            <p:spPr>
              <a:xfrm>
                <a:off x="965941" y="4201690"/>
                <a:ext cx="2552301" cy="753861"/>
              </a:xfrm>
              <a:prstGeom prst="rect">
                <a:avLst/>
              </a:prstGeom>
              <a:blipFill>
                <a:blip r:embed="rId7"/>
                <a:stretch>
                  <a:fillRect/>
                </a:stretch>
              </a:blipFill>
            </p:spPr>
            <p:txBody>
              <a:bodyPr/>
              <a:lstStyle/>
              <a:p>
                <a:r>
                  <a:rPr lang="en-GB">
                    <a:noFill/>
                  </a:rPr>
                  <a:t> </a:t>
                </a:r>
              </a:p>
            </p:txBody>
          </p:sp>
        </mc:Fallback>
      </mc:AlternateContent>
      <p:sp>
        <p:nvSpPr>
          <p:cNvPr id="12" name="TextBox 11">
            <a:extLst>
              <a:ext uri="{FF2B5EF4-FFF2-40B4-BE49-F238E27FC236}">
                <a16:creationId xmlns:a16="http://schemas.microsoft.com/office/drawing/2014/main" id="{228357B8-D80E-F187-9F04-B855185822F7}"/>
              </a:ext>
            </a:extLst>
          </p:cNvPr>
          <p:cNvSpPr txBox="1"/>
          <p:nvPr/>
        </p:nvSpPr>
        <p:spPr>
          <a:xfrm>
            <a:off x="3549752" y="4457842"/>
            <a:ext cx="1117600" cy="369332"/>
          </a:xfrm>
          <a:prstGeom prst="rect">
            <a:avLst/>
          </a:prstGeom>
          <a:noFill/>
        </p:spPr>
        <p:txBody>
          <a:bodyPr wrap="square" rtlCol="0">
            <a:spAutoFit/>
          </a:bodyPr>
          <a:lstStyle/>
          <a:p>
            <a:r>
              <a:rPr lang="en-GB" dirty="0"/>
              <a:t>and</a:t>
            </a:r>
          </a:p>
        </p:txBody>
      </p:sp>
      <p:sp>
        <p:nvSpPr>
          <p:cNvPr id="20" name="Oval 19">
            <a:extLst>
              <a:ext uri="{FF2B5EF4-FFF2-40B4-BE49-F238E27FC236}">
                <a16:creationId xmlns:a16="http://schemas.microsoft.com/office/drawing/2014/main" id="{086D086E-E3E3-508D-D96E-315FBB681E3E}"/>
              </a:ext>
            </a:extLst>
          </p:cNvPr>
          <p:cNvSpPr/>
          <p:nvPr/>
        </p:nvSpPr>
        <p:spPr>
          <a:xfrm>
            <a:off x="2681372" y="1919770"/>
            <a:ext cx="1786852" cy="641247"/>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896C2902-B6CD-46A7-795B-5C4071CC566A}"/>
                  </a:ext>
                </a:extLst>
              </p:cNvPr>
              <p:cNvSpPr txBox="1"/>
              <p:nvPr/>
            </p:nvSpPr>
            <p:spPr>
              <a:xfrm>
                <a:off x="7182752" y="5583028"/>
                <a:ext cx="62369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1−</m:t>
                      </m:r>
                      <m:r>
                        <a:rPr lang="en-GB" b="0" i="1" smtClean="0">
                          <a:latin typeface="Cambria Math" panose="02040503050406030204" pitchFamily="18" charset="0"/>
                        </a:rPr>
                        <m:t>𝜙</m:t>
                      </m:r>
                    </m:oMath>
                  </m:oMathPara>
                </a14:m>
                <a:endParaRPr lang="en-GB" dirty="0"/>
              </a:p>
            </p:txBody>
          </p:sp>
        </mc:Choice>
        <mc:Fallback xmlns="">
          <p:sp>
            <p:nvSpPr>
              <p:cNvPr id="3" name="TextBox 2">
                <a:extLst>
                  <a:ext uri="{FF2B5EF4-FFF2-40B4-BE49-F238E27FC236}">
                    <a16:creationId xmlns:a16="http://schemas.microsoft.com/office/drawing/2014/main" id="{896C2902-B6CD-46A7-795B-5C4071CC566A}"/>
                  </a:ext>
                </a:extLst>
              </p:cNvPr>
              <p:cNvSpPr txBox="1">
                <a:spLocks noRot="1" noChangeAspect="1" noMove="1" noResize="1" noEditPoints="1" noAdjustHandles="1" noChangeArrowheads="1" noChangeShapeType="1" noTextEdit="1"/>
              </p:cNvSpPr>
              <p:nvPr/>
            </p:nvSpPr>
            <p:spPr>
              <a:xfrm>
                <a:off x="7182752" y="5583028"/>
                <a:ext cx="623697" cy="276999"/>
              </a:xfrm>
              <a:prstGeom prst="rect">
                <a:avLst/>
              </a:prstGeom>
              <a:blipFill>
                <a:blip r:embed="rId8"/>
                <a:stretch>
                  <a:fillRect l="-7767" r="-11650" b="-35556"/>
                </a:stretch>
              </a:blipFill>
            </p:spPr>
            <p:txBody>
              <a:bodyPr/>
              <a:lstStyle/>
              <a:p>
                <a:r>
                  <a:rPr lang="en-GB">
                    <a:noFill/>
                  </a:rPr>
                  <a:t> </a:t>
                </a:r>
              </a:p>
            </p:txBody>
          </p:sp>
        </mc:Fallback>
      </mc:AlternateContent>
      <p:sp>
        <p:nvSpPr>
          <p:cNvPr id="4" name="TextBox 3">
            <a:extLst>
              <a:ext uri="{FF2B5EF4-FFF2-40B4-BE49-F238E27FC236}">
                <a16:creationId xmlns:a16="http://schemas.microsoft.com/office/drawing/2014/main" id="{EA131D2E-11B2-4A14-E5C1-AB6FEC094885}"/>
              </a:ext>
            </a:extLst>
          </p:cNvPr>
          <p:cNvSpPr txBox="1"/>
          <p:nvPr/>
        </p:nvSpPr>
        <p:spPr>
          <a:xfrm>
            <a:off x="7799258" y="4424436"/>
            <a:ext cx="3640191" cy="1754326"/>
          </a:xfrm>
          <a:prstGeom prst="rect">
            <a:avLst/>
          </a:prstGeom>
          <a:noFill/>
        </p:spPr>
        <p:txBody>
          <a:bodyPr wrap="square" rtlCol="0">
            <a:spAutoFit/>
          </a:bodyPr>
          <a:lstStyle/>
          <a:p>
            <a:r>
              <a:rPr lang="en-GB" dirty="0"/>
              <a:t>:  per capita birth rate (wildtype)</a:t>
            </a:r>
          </a:p>
          <a:p>
            <a:endParaRPr lang="en-GB" dirty="0"/>
          </a:p>
          <a:p>
            <a:r>
              <a:rPr lang="en-GB" dirty="0"/>
              <a:t>:  per capita death rate</a:t>
            </a:r>
          </a:p>
          <a:p>
            <a:endParaRPr lang="en-GB" dirty="0"/>
          </a:p>
          <a:p>
            <a:r>
              <a:rPr lang="en-GB" dirty="0"/>
              <a:t>:  reproductive cost of infection</a:t>
            </a:r>
          </a:p>
          <a:p>
            <a:endParaRPr lang="en-GB" dirty="0"/>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88578950-C9A3-1344-C7FA-7A602C8DDF9B}"/>
                  </a:ext>
                </a:extLst>
              </p:cNvPr>
              <p:cNvSpPr txBox="1"/>
              <p:nvPr/>
            </p:nvSpPr>
            <p:spPr>
              <a:xfrm>
                <a:off x="7618642" y="4485845"/>
                <a:ext cx="18780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𝑏</m:t>
                      </m:r>
                    </m:oMath>
                  </m:oMathPara>
                </a14:m>
                <a:endParaRPr lang="en-GB" dirty="0"/>
              </a:p>
            </p:txBody>
          </p:sp>
        </mc:Choice>
        <mc:Fallback xmlns="">
          <p:sp>
            <p:nvSpPr>
              <p:cNvPr id="11" name="TextBox 10">
                <a:extLst>
                  <a:ext uri="{FF2B5EF4-FFF2-40B4-BE49-F238E27FC236}">
                    <a16:creationId xmlns:a16="http://schemas.microsoft.com/office/drawing/2014/main" id="{88578950-C9A3-1344-C7FA-7A602C8DDF9B}"/>
                  </a:ext>
                </a:extLst>
              </p:cNvPr>
              <p:cNvSpPr txBox="1">
                <a:spLocks noRot="1" noChangeAspect="1" noMove="1" noResize="1" noEditPoints="1" noAdjustHandles="1" noChangeArrowheads="1" noChangeShapeType="1" noTextEdit="1"/>
              </p:cNvSpPr>
              <p:nvPr/>
            </p:nvSpPr>
            <p:spPr>
              <a:xfrm>
                <a:off x="7618642" y="4485845"/>
                <a:ext cx="187807" cy="276999"/>
              </a:xfrm>
              <a:prstGeom prst="rect">
                <a:avLst/>
              </a:prstGeom>
              <a:blipFill>
                <a:blip r:embed="rId9"/>
                <a:stretch>
                  <a:fillRect l="-29032" r="-25806" b="-1111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4B81A5E9-347E-2F6C-0EAF-AFEBC4ADD444}"/>
                  </a:ext>
                </a:extLst>
              </p:cNvPr>
              <p:cNvSpPr txBox="1"/>
              <p:nvPr/>
            </p:nvSpPr>
            <p:spPr>
              <a:xfrm>
                <a:off x="7608382" y="5052281"/>
                <a:ext cx="19806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𝑑</m:t>
                      </m:r>
                    </m:oMath>
                  </m:oMathPara>
                </a14:m>
                <a:endParaRPr lang="en-GB" dirty="0"/>
              </a:p>
            </p:txBody>
          </p:sp>
        </mc:Choice>
        <mc:Fallback xmlns="">
          <p:sp>
            <p:nvSpPr>
              <p:cNvPr id="13" name="TextBox 12">
                <a:extLst>
                  <a:ext uri="{FF2B5EF4-FFF2-40B4-BE49-F238E27FC236}">
                    <a16:creationId xmlns:a16="http://schemas.microsoft.com/office/drawing/2014/main" id="{4B81A5E9-347E-2F6C-0EAF-AFEBC4ADD444}"/>
                  </a:ext>
                </a:extLst>
              </p:cNvPr>
              <p:cNvSpPr txBox="1">
                <a:spLocks noRot="1" noChangeAspect="1" noMove="1" noResize="1" noEditPoints="1" noAdjustHandles="1" noChangeArrowheads="1" noChangeShapeType="1" noTextEdit="1"/>
              </p:cNvSpPr>
              <p:nvPr/>
            </p:nvSpPr>
            <p:spPr>
              <a:xfrm>
                <a:off x="7608382" y="5052281"/>
                <a:ext cx="198067" cy="276999"/>
              </a:xfrm>
              <a:prstGeom prst="rect">
                <a:avLst/>
              </a:prstGeom>
              <a:blipFill>
                <a:blip r:embed="rId10"/>
                <a:stretch>
                  <a:fillRect l="-27273" r="-24242" b="-11111"/>
                </a:stretch>
              </a:blipFill>
            </p:spPr>
            <p:txBody>
              <a:bodyPr/>
              <a:lstStyle/>
              <a:p>
                <a:r>
                  <a:rPr lang="en-GB">
                    <a:noFill/>
                  </a:rPr>
                  <a:t> </a:t>
                </a:r>
              </a:p>
            </p:txBody>
          </p:sp>
        </mc:Fallback>
      </mc:AlternateContent>
      <p:sp>
        <p:nvSpPr>
          <p:cNvPr id="22" name="TextBox 21">
            <a:extLst>
              <a:ext uri="{FF2B5EF4-FFF2-40B4-BE49-F238E27FC236}">
                <a16:creationId xmlns:a16="http://schemas.microsoft.com/office/drawing/2014/main" id="{3457D84D-6686-09E4-3694-14D71FF5C8C2}"/>
              </a:ext>
            </a:extLst>
          </p:cNvPr>
          <p:cNvSpPr txBox="1"/>
          <p:nvPr/>
        </p:nvSpPr>
        <p:spPr>
          <a:xfrm>
            <a:off x="3549752" y="5089317"/>
            <a:ext cx="3094892" cy="646331"/>
          </a:xfrm>
          <a:prstGeom prst="rect">
            <a:avLst/>
          </a:prstGeom>
          <a:noFill/>
        </p:spPr>
        <p:txBody>
          <a:bodyPr wrap="square" rtlCol="0">
            <a:spAutoFit/>
          </a:bodyPr>
          <a:lstStyle/>
          <a:p>
            <a:r>
              <a:rPr lang="en-GB" dirty="0"/>
              <a:t>Probability of encountering wildtype male</a:t>
            </a:r>
          </a:p>
        </p:txBody>
      </p:sp>
    </p:spTree>
    <p:extLst>
      <p:ext uri="{BB962C8B-B14F-4D97-AF65-F5344CB8AC3E}">
        <p14:creationId xmlns:p14="http://schemas.microsoft.com/office/powerpoint/2010/main" val="1267942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16" grpId="0" animBg="1"/>
      <p:bldP spid="21" grpId="0"/>
      <p:bldP spid="20" grpId="0" animBg="1"/>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A6DAA-4DD3-823D-9125-32A20E59C85C}"/>
              </a:ext>
            </a:extLst>
          </p:cNvPr>
          <p:cNvSpPr>
            <a:spLocks noGrp="1"/>
          </p:cNvSpPr>
          <p:nvPr>
            <p:ph type="title"/>
          </p:nvPr>
        </p:nvSpPr>
        <p:spPr>
          <a:xfrm>
            <a:off x="516081" y="154221"/>
            <a:ext cx="10058400" cy="1371600"/>
          </a:xfrm>
        </p:spPr>
        <p:txBody>
          <a:bodyPr/>
          <a:lstStyle/>
          <a:p>
            <a:r>
              <a:rPr lang="en-GB" dirty="0"/>
              <a:t>Parameters</a:t>
            </a:r>
          </a:p>
        </p:txBody>
      </p:sp>
      <p:sp>
        <p:nvSpPr>
          <p:cNvPr id="4" name="TextBox 3">
            <a:extLst>
              <a:ext uri="{FF2B5EF4-FFF2-40B4-BE49-F238E27FC236}">
                <a16:creationId xmlns:a16="http://schemas.microsoft.com/office/drawing/2014/main" id="{123C2F46-67DC-26FA-0A97-7917C874FC9F}"/>
              </a:ext>
            </a:extLst>
          </p:cNvPr>
          <p:cNvSpPr txBox="1"/>
          <p:nvPr/>
        </p:nvSpPr>
        <p:spPr>
          <a:xfrm>
            <a:off x="338022" y="6103615"/>
            <a:ext cx="8980149" cy="600164"/>
          </a:xfrm>
          <a:prstGeom prst="rect">
            <a:avLst/>
          </a:prstGeom>
          <a:noFill/>
        </p:spPr>
        <p:txBody>
          <a:bodyPr wrap="square">
            <a:spAutoFit/>
          </a:bodyPr>
          <a:lstStyle/>
          <a:p>
            <a:r>
              <a:rPr lang="en-GB" sz="1100" b="0" i="0" dirty="0">
                <a:effectLst/>
              </a:rPr>
              <a:t>Hughes, H., Britton, N.F.: Modelling the use of Wolbachia to control dengue fever transmission. Bull math biol. 75(5), 796–818 (2013)</a:t>
            </a:r>
          </a:p>
          <a:p>
            <a:r>
              <a:rPr lang="en-GB" sz="1100" i="0" dirty="0">
                <a:effectLst/>
              </a:rPr>
              <a:t>Dye, C.: Models for the population dynamics of the yellow fever mosquito, Aedes aegypti. The Journal of Animal Ecology, 247–268 (1984)</a:t>
            </a:r>
          </a:p>
          <a:p>
            <a:endParaRPr lang="en-GB" sz="1100" dirty="0"/>
          </a:p>
        </p:txBody>
      </p:sp>
      <mc:AlternateContent xmlns:mc="http://schemas.openxmlformats.org/markup-compatibility/2006" xmlns:a14="http://schemas.microsoft.com/office/drawing/2010/main">
        <mc:Choice Requires="a14">
          <p:graphicFrame>
            <p:nvGraphicFramePr>
              <p:cNvPr id="6" name="Table 5">
                <a:extLst>
                  <a:ext uri="{FF2B5EF4-FFF2-40B4-BE49-F238E27FC236}">
                    <a16:creationId xmlns:a16="http://schemas.microsoft.com/office/drawing/2014/main" id="{4671CED4-E9E7-D02A-C4A7-A232DDB33DB4}"/>
                  </a:ext>
                </a:extLst>
              </p:cNvPr>
              <p:cNvGraphicFramePr>
                <a:graphicFrameLocks noGrp="1"/>
              </p:cNvGraphicFramePr>
              <p:nvPr>
                <p:extLst>
                  <p:ext uri="{D42A27DB-BD31-4B8C-83A1-F6EECF244321}">
                    <p14:modId xmlns:p14="http://schemas.microsoft.com/office/powerpoint/2010/main" val="3210655231"/>
                  </p:ext>
                </p:extLst>
              </p:nvPr>
            </p:nvGraphicFramePr>
            <p:xfrm>
              <a:off x="594879" y="1193041"/>
              <a:ext cx="11002242" cy="4735887"/>
            </p:xfrm>
            <a:graphic>
              <a:graphicData uri="http://schemas.openxmlformats.org/drawingml/2006/table">
                <a:tbl>
                  <a:tblPr firstRow="1" bandRow="1">
                    <a:tableStyleId>{5940675A-B579-460E-94D1-54222C63F5DA}</a:tableStyleId>
                  </a:tblPr>
                  <a:tblGrid>
                    <a:gridCol w="1188028">
                      <a:extLst>
                        <a:ext uri="{9D8B030D-6E8A-4147-A177-3AD203B41FA5}">
                          <a16:colId xmlns:a16="http://schemas.microsoft.com/office/drawing/2014/main" val="2921373907"/>
                        </a:ext>
                      </a:extLst>
                    </a:gridCol>
                    <a:gridCol w="7513493">
                      <a:extLst>
                        <a:ext uri="{9D8B030D-6E8A-4147-A177-3AD203B41FA5}">
                          <a16:colId xmlns:a16="http://schemas.microsoft.com/office/drawing/2014/main" val="4250051448"/>
                        </a:ext>
                      </a:extLst>
                    </a:gridCol>
                    <a:gridCol w="2300721">
                      <a:extLst>
                        <a:ext uri="{9D8B030D-6E8A-4147-A177-3AD203B41FA5}">
                          <a16:colId xmlns:a16="http://schemas.microsoft.com/office/drawing/2014/main" val="2672054426"/>
                        </a:ext>
                      </a:extLst>
                    </a:gridCol>
                  </a:tblGrid>
                  <a:tr h="211060">
                    <a:tc>
                      <a:txBody>
                        <a:bodyPr/>
                        <a:lstStyle/>
                        <a:p>
                          <a:r>
                            <a:rPr lang="en-GB" sz="1400" dirty="0"/>
                            <a:t>Parameter</a:t>
                          </a:r>
                        </a:p>
                      </a:txBody>
                      <a:tcPr/>
                    </a:tc>
                    <a:tc>
                      <a:txBody>
                        <a:bodyPr/>
                        <a:lstStyle/>
                        <a:p>
                          <a:r>
                            <a:rPr lang="en-GB" sz="1400" dirty="0"/>
                            <a:t>Definition</a:t>
                          </a:r>
                        </a:p>
                      </a:txBody>
                      <a:tcPr/>
                    </a:tc>
                    <a:tc>
                      <a:txBody>
                        <a:bodyPr/>
                        <a:lstStyle/>
                        <a:p>
                          <a:r>
                            <a:rPr lang="en-GB" sz="1400" dirty="0"/>
                            <a:t>Value</a:t>
                          </a:r>
                        </a:p>
                      </a:txBody>
                      <a:tcPr/>
                    </a:tc>
                    <a:extLst>
                      <a:ext uri="{0D108BD9-81ED-4DB2-BD59-A6C34878D82A}">
                        <a16:rowId xmlns:a16="http://schemas.microsoft.com/office/drawing/2014/main" val="3446190704"/>
                      </a:ext>
                    </a:extLst>
                  </a:tr>
                  <a:tr h="285903">
                    <a:tc>
                      <a:txBody>
                        <a:bodyPr/>
                        <a:lstStyle/>
                        <a:p>
                          <a:pPr/>
                          <a14:m>
                            <m:oMathPara xmlns:m="http://schemas.openxmlformats.org/officeDocument/2006/math">
                              <m:oMathParaPr>
                                <m:jc m:val="centerGroup"/>
                              </m:oMathParaPr>
                              <m:oMath xmlns:m="http://schemas.openxmlformats.org/officeDocument/2006/math">
                                <m:r>
                                  <a:rPr lang="en-GB" sz="1400" b="0" smtClean="0">
                                    <a:latin typeface="Cambria Math" panose="02040503050406030204" pitchFamily="18" charset="0"/>
                                  </a:rPr>
                                  <m:t>𝑏</m:t>
                                </m:r>
                              </m:oMath>
                            </m:oMathPara>
                          </a14:m>
                          <a:endParaRPr lang="en-GB" sz="1400" dirty="0"/>
                        </a:p>
                      </a:txBody>
                      <a:tcPr/>
                    </a:tc>
                    <a:tc>
                      <a:txBody>
                        <a:bodyPr/>
                        <a:lstStyle/>
                        <a:p>
                          <a:r>
                            <a:rPr lang="en-GB" sz="1400" dirty="0"/>
                            <a:t>Per capita rate for wildtype mosquitoes.</a:t>
                          </a:r>
                        </a:p>
                      </a:txBody>
                      <a:tcPr/>
                    </a:tc>
                    <a:tc>
                      <a:txBody>
                        <a:bodyPr/>
                        <a:lstStyle/>
                        <a:p>
                          <a:pPr/>
                          <a14:m>
                            <m:oMathPara xmlns:m="http://schemas.openxmlformats.org/officeDocument/2006/math">
                              <m:oMathParaPr>
                                <m:jc m:val="centerGroup"/>
                              </m:oMathParaPr>
                              <m:oMath xmlns:m="http://schemas.openxmlformats.org/officeDocument/2006/math">
                                <m:r>
                                  <a:rPr lang="en-GB" sz="1400" b="0" smtClean="0">
                                    <a:latin typeface="Cambria Math" panose="02040503050406030204" pitchFamily="18" charset="0"/>
                                  </a:rPr>
                                  <m:t>4</m:t>
                                </m:r>
                                <m:r>
                                  <a:rPr lang="en-GB" sz="1400" b="0" smtClean="0">
                                    <a:latin typeface="Cambria Math" panose="02040503050406030204" pitchFamily="18" charset="0"/>
                                  </a:rPr>
                                  <m:t>.</m:t>
                                </m:r>
                                <m:r>
                                  <a:rPr lang="en-GB" sz="1400" b="0" smtClean="0">
                                    <a:latin typeface="Cambria Math" panose="02040503050406030204" pitchFamily="18" charset="0"/>
                                  </a:rPr>
                                  <m:t>52</m:t>
                                </m:r>
                                <m:r>
                                  <a:rPr lang="en-GB" sz="1400" b="0" smtClean="0">
                                    <a:latin typeface="Cambria Math" panose="02040503050406030204" pitchFamily="18" charset="0"/>
                                  </a:rPr>
                                  <m:t>𝑑</m:t>
                                </m:r>
                                <m:r>
                                  <a:rPr lang="en-GB" sz="1400" b="0" smtClean="0">
                                    <a:latin typeface="Cambria Math" panose="02040503050406030204" pitchFamily="18" charset="0"/>
                                  </a:rPr>
                                  <m:t>=</m:t>
                                </m:r>
                                <m:r>
                                  <a:rPr lang="en-GB" sz="1400" b="0" smtClean="0">
                                    <a:latin typeface="Cambria Math" panose="02040503050406030204" pitchFamily="18" charset="0"/>
                                  </a:rPr>
                                  <m:t>0</m:t>
                                </m:r>
                                <m:r>
                                  <a:rPr lang="en-GB" sz="1400" b="0" smtClean="0">
                                    <a:latin typeface="Cambria Math" panose="02040503050406030204" pitchFamily="18" charset="0"/>
                                  </a:rPr>
                                  <m:t>.</m:t>
                                </m:r>
                                <m:r>
                                  <a:rPr lang="en-GB" sz="1400" b="0" smtClean="0">
                                    <a:latin typeface="Cambria Math" panose="02040503050406030204" pitchFamily="18" charset="0"/>
                                  </a:rPr>
                                  <m:t>54</m:t>
                                </m:r>
                                <m:r>
                                  <a:rPr lang="en-GB" sz="1400" b="0" smtClean="0">
                                    <a:latin typeface="Cambria Math" panose="02040503050406030204" pitchFamily="18" charset="0"/>
                                  </a:rPr>
                                  <m:t> (</m:t>
                                </m:r>
                                <m:sSup>
                                  <m:sSupPr>
                                    <m:ctrlPr>
                                      <a:rPr lang="en-GB" sz="1400" b="0" i="1" smtClean="0">
                                        <a:latin typeface="Cambria Math" panose="02040503050406030204" pitchFamily="18" charset="0"/>
                                      </a:rPr>
                                    </m:ctrlPr>
                                  </m:sSupPr>
                                  <m:e>
                                    <m:r>
                                      <a:rPr lang="en-GB" sz="1400" b="0" smtClean="0">
                                        <a:latin typeface="Cambria Math" panose="02040503050406030204" pitchFamily="18" charset="0"/>
                                      </a:rPr>
                                      <m:t>𝑥</m:t>
                                    </m:r>
                                  </m:e>
                                  <m:sup>
                                    <m:r>
                                      <a:rPr lang="en-GB" sz="1400" b="0" smtClean="0">
                                        <a:latin typeface="Cambria Math" panose="02040503050406030204" pitchFamily="18" charset="0"/>
                                      </a:rPr>
                                      <m:t>∗</m:t>
                                    </m:r>
                                  </m:sup>
                                </m:sSup>
                                <m:r>
                                  <a:rPr lang="en-GB" sz="1400" b="0" smtClean="0">
                                    <a:latin typeface="Cambria Math" panose="02040503050406030204" pitchFamily="18" charset="0"/>
                                  </a:rPr>
                                  <m:t>=</m:t>
                                </m:r>
                                <m:r>
                                  <a:rPr lang="en-GB" sz="1400" b="0" smtClean="0">
                                    <a:latin typeface="Cambria Math" panose="02040503050406030204" pitchFamily="18" charset="0"/>
                                  </a:rPr>
                                  <m:t>10</m:t>
                                </m:r>
                                <m:r>
                                  <a:rPr lang="en-GB" sz="1400" b="0" smtClean="0">
                                    <a:latin typeface="Cambria Math" panose="02040503050406030204" pitchFamily="18" charset="0"/>
                                  </a:rPr>
                                  <m:t>)</m:t>
                                </m:r>
                              </m:oMath>
                            </m:oMathPara>
                          </a14:m>
                          <a:endParaRPr lang="en-GB" sz="1400" dirty="0"/>
                        </a:p>
                      </a:txBody>
                      <a:tcPr/>
                    </a:tc>
                    <a:extLst>
                      <a:ext uri="{0D108BD9-81ED-4DB2-BD59-A6C34878D82A}">
                        <a16:rowId xmlns:a16="http://schemas.microsoft.com/office/drawing/2014/main" val="2620001467"/>
                      </a:ext>
                    </a:extLst>
                  </a:tr>
                  <a:tr h="0">
                    <a:tc>
                      <a:txBody>
                        <a:bodyPr/>
                        <a:lstStyle/>
                        <a:p>
                          <a:pPr/>
                          <a14:m>
                            <m:oMathPara xmlns:m="http://schemas.openxmlformats.org/officeDocument/2006/math">
                              <m:oMathParaPr>
                                <m:jc m:val="centerGroup"/>
                              </m:oMathParaPr>
                              <m:oMath xmlns:m="http://schemas.openxmlformats.org/officeDocument/2006/math">
                                <m:r>
                                  <a:rPr lang="en-GB" sz="1400" b="0" smtClean="0">
                                    <a:latin typeface="Cambria Math" panose="02040503050406030204" pitchFamily="18" charset="0"/>
                                  </a:rPr>
                                  <m:t>𝑑</m:t>
                                </m:r>
                              </m:oMath>
                            </m:oMathPara>
                          </a14:m>
                          <a:endParaRPr lang="en-GB" sz="1400" dirty="0"/>
                        </a:p>
                      </a:txBody>
                      <a:tcPr/>
                    </a:tc>
                    <a:tc>
                      <a:txBody>
                        <a:bodyPr/>
                        <a:lstStyle/>
                        <a:p>
                          <a:r>
                            <a:rPr lang="en-GB" sz="1400" dirty="0"/>
                            <a:t>Per capita death rate of wildtype mosquitoes.</a:t>
                          </a:r>
                        </a:p>
                      </a:txBody>
                      <a:tcPr/>
                    </a:tc>
                    <a:tc>
                      <a:txBody>
                        <a:bodyPr/>
                        <a:lstStyle/>
                        <a:p>
                          <a:pPr algn="ctr"/>
                          <a14:m>
                            <m:oMath xmlns:m="http://schemas.openxmlformats.org/officeDocument/2006/math">
                              <m:r>
                                <a:rPr lang="en-GB" sz="1400" b="0" smtClean="0">
                                  <a:latin typeface="Cambria Math" panose="02040503050406030204" pitchFamily="18" charset="0"/>
                                </a:rPr>
                                <m:t>0</m:t>
                              </m:r>
                              <m:r>
                                <a:rPr lang="en-GB" sz="1400" b="0" smtClean="0">
                                  <a:latin typeface="Cambria Math" panose="02040503050406030204" pitchFamily="18" charset="0"/>
                                </a:rPr>
                                <m:t>.</m:t>
                              </m:r>
                              <m:r>
                                <a:rPr lang="en-GB" sz="1400" b="0" smtClean="0">
                                  <a:latin typeface="Cambria Math" panose="02040503050406030204" pitchFamily="18" charset="0"/>
                                </a:rPr>
                                <m:t>12</m:t>
                              </m:r>
                            </m:oMath>
                          </a14:m>
                          <a:r>
                            <a:rPr lang="en-GB" sz="1400" dirty="0"/>
                            <a:t> per</a:t>
                          </a:r>
                          <a:r>
                            <a:rPr lang="en-GB" sz="1400" baseline="0" dirty="0"/>
                            <a:t> day</a:t>
                          </a:r>
                          <a:endParaRPr lang="en-GB" sz="1400" dirty="0"/>
                        </a:p>
                      </a:txBody>
                      <a:tcPr/>
                    </a:tc>
                    <a:extLst>
                      <a:ext uri="{0D108BD9-81ED-4DB2-BD59-A6C34878D82A}">
                        <a16:rowId xmlns:a16="http://schemas.microsoft.com/office/drawing/2014/main" val="3118655717"/>
                      </a:ext>
                    </a:extLst>
                  </a:tr>
                  <a:tr h="312540">
                    <a:tc>
                      <a:txBody>
                        <a:bodyPr/>
                        <a:lstStyle/>
                        <a:p>
                          <a:pPr/>
                          <a14:m>
                            <m:oMathPara xmlns:m="http://schemas.openxmlformats.org/officeDocument/2006/math">
                              <m:oMathParaPr>
                                <m:jc m:val="centerGroup"/>
                              </m:oMathParaPr>
                              <m:oMath xmlns:m="http://schemas.openxmlformats.org/officeDocument/2006/math">
                                <m:sSup>
                                  <m:sSupPr>
                                    <m:ctrlPr>
                                      <a:rPr lang="en-GB" sz="1400" b="0" i="1" smtClean="0">
                                        <a:latin typeface="Cambria Math" panose="02040503050406030204" pitchFamily="18" charset="0"/>
                                      </a:rPr>
                                    </m:ctrlPr>
                                  </m:sSupPr>
                                  <m:e>
                                    <m:r>
                                      <a:rPr lang="en-GB" sz="1400" b="0" smtClean="0">
                                        <a:latin typeface="Cambria Math" panose="02040503050406030204" pitchFamily="18" charset="0"/>
                                      </a:rPr>
                                      <m:t>𝑑</m:t>
                                    </m:r>
                                  </m:e>
                                  <m:sup>
                                    <m:r>
                                      <a:rPr lang="en-GB" sz="1400" b="0" smtClean="0">
                                        <a:latin typeface="Cambria Math" panose="02040503050406030204" pitchFamily="18" charset="0"/>
                                      </a:rPr>
                                      <m:t>′</m:t>
                                    </m:r>
                                  </m:sup>
                                </m:sSup>
                                <m:r>
                                  <a:rPr lang="en-GB" sz="1400" b="0" smtClean="0">
                                    <a:latin typeface="Cambria Math" panose="02040503050406030204" pitchFamily="18" charset="0"/>
                                  </a:rPr>
                                  <m:t>=</m:t>
                                </m:r>
                                <m:r>
                                  <a:rPr lang="en-GB" sz="1400" b="0" smtClean="0">
                                    <a:latin typeface="Cambria Math" panose="02040503050406030204" pitchFamily="18" charset="0"/>
                                  </a:rPr>
                                  <m:t>𝛿</m:t>
                                </m:r>
                                <m:r>
                                  <a:rPr lang="en-GB" sz="1400" b="0" smtClean="0">
                                    <a:latin typeface="Cambria Math" panose="02040503050406030204" pitchFamily="18" charset="0"/>
                                  </a:rPr>
                                  <m:t>𝑑</m:t>
                                </m:r>
                              </m:oMath>
                            </m:oMathPara>
                          </a14:m>
                          <a:endParaRPr lang="en-GB" sz="1400" dirty="0"/>
                        </a:p>
                      </a:txBody>
                      <a:tcPr/>
                    </a:tc>
                    <a:tc>
                      <a:txBody>
                        <a:bodyPr/>
                        <a:lstStyle/>
                        <a:p>
                          <a:r>
                            <a:rPr lang="en-GB" sz="1400" dirty="0"/>
                            <a:t>Per capita death rate of Wolbachia-infected mosquitoes.</a:t>
                          </a:r>
                        </a:p>
                      </a:txBody>
                      <a:tcPr/>
                    </a:tc>
                    <a:tc>
                      <a:txBody>
                        <a:bodyPr/>
                        <a:lstStyle/>
                        <a:p>
                          <a:endParaRPr lang="en-GB" sz="1400" dirty="0"/>
                        </a:p>
                      </a:txBody>
                      <a:tcPr/>
                    </a:tc>
                    <a:extLst>
                      <a:ext uri="{0D108BD9-81ED-4DB2-BD59-A6C34878D82A}">
                        <a16:rowId xmlns:a16="http://schemas.microsoft.com/office/drawing/2014/main" val="3287505223"/>
                      </a:ext>
                    </a:extLst>
                  </a:tr>
                  <a:tr h="263236">
                    <a:tc>
                      <a:txBody>
                        <a:bodyPr/>
                        <a:lstStyle/>
                        <a:p>
                          <a:pPr/>
                          <a14:m>
                            <m:oMathPara xmlns:m="http://schemas.openxmlformats.org/officeDocument/2006/math">
                              <m:oMathParaPr>
                                <m:jc m:val="centerGroup"/>
                              </m:oMathParaPr>
                              <m:oMath xmlns:m="http://schemas.openxmlformats.org/officeDocument/2006/math">
                                <m:sSup>
                                  <m:sSupPr>
                                    <m:ctrlPr>
                                      <a:rPr lang="en-GB" sz="1400" b="0" i="1" smtClean="0">
                                        <a:latin typeface="Cambria Math" panose="02040503050406030204" pitchFamily="18" charset="0"/>
                                      </a:rPr>
                                    </m:ctrlPr>
                                  </m:sSupPr>
                                  <m:e>
                                    <m:r>
                                      <a:rPr lang="en-GB" sz="1400" b="0" smtClean="0">
                                        <a:latin typeface="Cambria Math" panose="02040503050406030204" pitchFamily="18" charset="0"/>
                                      </a:rPr>
                                      <m:t>𝑏</m:t>
                                    </m:r>
                                  </m:e>
                                  <m:sup>
                                    <m:r>
                                      <a:rPr lang="en-GB" sz="1400" b="0" smtClean="0">
                                        <a:latin typeface="Cambria Math" panose="02040503050406030204" pitchFamily="18" charset="0"/>
                                      </a:rPr>
                                      <m:t>′</m:t>
                                    </m:r>
                                  </m:sup>
                                </m:sSup>
                                <m:r>
                                  <a:rPr lang="en-GB" sz="1400" b="0" smtClean="0">
                                    <a:latin typeface="Cambria Math" panose="02040503050406030204" pitchFamily="18" charset="0"/>
                                  </a:rPr>
                                  <m:t>=</m:t>
                                </m:r>
                                <m:r>
                                  <a:rPr lang="en-GB" sz="1400" b="0" smtClean="0">
                                    <a:latin typeface="Cambria Math" panose="02040503050406030204" pitchFamily="18" charset="0"/>
                                  </a:rPr>
                                  <m:t>𝜙</m:t>
                                </m:r>
                                <m:r>
                                  <a:rPr lang="en-GB" sz="1400" b="0" smtClean="0">
                                    <a:latin typeface="Cambria Math" panose="02040503050406030204" pitchFamily="18" charset="0"/>
                                  </a:rPr>
                                  <m:t>𝑏</m:t>
                                </m:r>
                              </m:oMath>
                            </m:oMathPara>
                          </a14:m>
                          <a:endParaRPr lang="en-GB" sz="1400" dirty="0"/>
                        </a:p>
                      </a:txBody>
                      <a:tcPr/>
                    </a:tc>
                    <a:tc>
                      <a:txBody>
                        <a:bodyPr/>
                        <a:lstStyle/>
                        <a:p>
                          <a:r>
                            <a:rPr lang="en-GB" sz="1400" dirty="0"/>
                            <a:t>Per capita birth rate for Wolbachia-infected mosquitoes.</a:t>
                          </a:r>
                        </a:p>
                      </a:txBody>
                      <a:tcPr/>
                    </a:tc>
                    <a:tc>
                      <a:txBody>
                        <a:bodyPr/>
                        <a:lstStyle/>
                        <a:p>
                          <a:endParaRPr lang="en-GB" sz="1400" dirty="0"/>
                        </a:p>
                      </a:txBody>
                      <a:tcPr/>
                    </a:tc>
                    <a:extLst>
                      <a:ext uri="{0D108BD9-81ED-4DB2-BD59-A6C34878D82A}">
                        <a16:rowId xmlns:a16="http://schemas.microsoft.com/office/drawing/2014/main" val="2548546485"/>
                      </a:ext>
                    </a:extLst>
                  </a:tr>
                  <a:tr h="297852">
                    <a:tc>
                      <a:txBody>
                        <a:bodyPr/>
                        <a:lstStyle/>
                        <a:p>
                          <a:pPr/>
                          <a14:m>
                            <m:oMathPara xmlns:m="http://schemas.openxmlformats.org/officeDocument/2006/math">
                              <m:oMathParaPr>
                                <m:jc m:val="centerGroup"/>
                              </m:oMathParaPr>
                              <m:oMath xmlns:m="http://schemas.openxmlformats.org/officeDocument/2006/math">
                                <m:r>
                                  <a:rPr lang="en-GB" sz="1400" b="0" smtClean="0">
                                    <a:latin typeface="Cambria Math" panose="02040503050406030204" pitchFamily="18" charset="0"/>
                                  </a:rPr>
                                  <m:t>𝑢</m:t>
                                </m:r>
                              </m:oMath>
                            </m:oMathPara>
                          </a14:m>
                          <a:endParaRPr lang="en-GB" sz="1400" dirty="0"/>
                        </a:p>
                      </a:txBody>
                      <a:tcPr/>
                    </a:tc>
                    <a:tc>
                      <a:txBody>
                        <a:bodyPr/>
                        <a:lstStyle/>
                        <a:p>
                          <a:r>
                            <a:rPr lang="en-GB" sz="1400" dirty="0"/>
                            <a:t>Cytoplasmic incompatibility. Probability of Wolbachia-infected male and uninfected female producing inviable offspring.</a:t>
                          </a:r>
                        </a:p>
                      </a:txBody>
                      <a:tcPr/>
                    </a:tc>
                    <a:tc>
                      <a:txBody>
                        <a:bodyPr/>
                        <a:lstStyle/>
                        <a:p>
                          <a:endParaRPr lang="en-GB" sz="1400" dirty="0"/>
                        </a:p>
                      </a:txBody>
                      <a:tcPr/>
                    </a:tc>
                    <a:extLst>
                      <a:ext uri="{0D108BD9-81ED-4DB2-BD59-A6C34878D82A}">
                        <a16:rowId xmlns:a16="http://schemas.microsoft.com/office/drawing/2014/main" val="446156631"/>
                      </a:ext>
                    </a:extLst>
                  </a:tr>
                  <a:tr h="297894">
                    <a:tc>
                      <a:txBody>
                        <a:bodyPr/>
                        <a:lstStyle/>
                        <a:p>
                          <a:pPr/>
                          <a14:m>
                            <m:oMathPara xmlns:m="http://schemas.openxmlformats.org/officeDocument/2006/math">
                              <m:oMathParaPr>
                                <m:jc m:val="centerGroup"/>
                              </m:oMathParaPr>
                              <m:oMath xmlns:m="http://schemas.openxmlformats.org/officeDocument/2006/math">
                                <m:r>
                                  <a:rPr lang="en-GB" sz="1400" b="0" smtClean="0">
                                    <a:latin typeface="Cambria Math" panose="02040503050406030204" pitchFamily="18" charset="0"/>
                                  </a:rPr>
                                  <m:t>𝑣</m:t>
                                </m:r>
                              </m:oMath>
                            </m:oMathPara>
                          </a14:m>
                          <a:endParaRPr lang="en-GB" sz="1400" dirty="0"/>
                        </a:p>
                      </a:txBody>
                      <a:tcPr/>
                    </a:tc>
                    <a:tc>
                      <a:txBody>
                        <a:bodyPr/>
                        <a:lstStyle/>
                        <a:p>
                          <a:r>
                            <a:rPr lang="en-GB" sz="1400" dirty="0"/>
                            <a:t>Vertical transmission. Fraction of offspring of a Wolbachia-infected female that are infected.</a:t>
                          </a:r>
                        </a:p>
                      </a:txBody>
                      <a:tcPr/>
                    </a:tc>
                    <a:tc>
                      <a:txBody>
                        <a:bodyPr/>
                        <a:lstStyle/>
                        <a:p>
                          <a:pPr/>
                          <a14:m>
                            <m:oMathPara xmlns:m="http://schemas.openxmlformats.org/officeDocument/2006/math">
                              <m:oMathParaPr>
                                <m:jc m:val="centerGroup"/>
                              </m:oMathParaPr>
                              <m:oMath xmlns:m="http://schemas.openxmlformats.org/officeDocument/2006/math">
                                <m:r>
                                  <a:rPr lang="en-GB" sz="1400" b="0" smtClean="0">
                                    <a:latin typeface="Cambria Math" panose="02040503050406030204" pitchFamily="18" charset="0"/>
                                  </a:rPr>
                                  <m:t>0</m:t>
                                </m:r>
                                <m:r>
                                  <a:rPr lang="en-GB" sz="1400" b="0" smtClean="0">
                                    <a:latin typeface="Cambria Math" panose="02040503050406030204" pitchFamily="18" charset="0"/>
                                  </a:rPr>
                                  <m:t>.</m:t>
                                </m:r>
                                <m:r>
                                  <a:rPr lang="en-GB" sz="1400" b="0" smtClean="0">
                                    <a:latin typeface="Cambria Math" panose="02040503050406030204" pitchFamily="18" charset="0"/>
                                  </a:rPr>
                                  <m:t>9</m:t>
                                </m:r>
                                <m:r>
                                  <a:rPr lang="en-GB" sz="1400" b="0" smtClean="0">
                                    <a:latin typeface="Cambria Math" panose="02040503050406030204" pitchFamily="18" charset="0"/>
                                  </a:rPr>
                                  <m:t>−</m:t>
                                </m:r>
                                <m:r>
                                  <a:rPr lang="en-GB" sz="1400" b="0" smtClean="0">
                                    <a:latin typeface="Cambria Math" panose="02040503050406030204" pitchFamily="18" charset="0"/>
                                  </a:rPr>
                                  <m:t>1</m:t>
                                </m:r>
                              </m:oMath>
                            </m:oMathPara>
                          </a14:m>
                          <a:endParaRPr lang="en-GB" sz="1400" dirty="0"/>
                        </a:p>
                      </a:txBody>
                      <a:tcPr/>
                    </a:tc>
                    <a:extLst>
                      <a:ext uri="{0D108BD9-81ED-4DB2-BD59-A6C34878D82A}">
                        <a16:rowId xmlns:a16="http://schemas.microsoft.com/office/drawing/2014/main" val="3171748900"/>
                      </a:ext>
                    </a:extLst>
                  </a:tr>
                  <a:tr h="484197">
                    <a:tc>
                      <a:txBody>
                        <a:bodyPr/>
                        <a:lstStyle/>
                        <a:p>
                          <a:pPr/>
                          <a14:m>
                            <m:oMathPara xmlns:m="http://schemas.openxmlformats.org/officeDocument/2006/math">
                              <m:oMathParaPr>
                                <m:jc m:val="centerGroup"/>
                              </m:oMathParaPr>
                              <m:oMath xmlns:m="http://schemas.openxmlformats.org/officeDocument/2006/math">
                                <m:r>
                                  <a:rPr lang="en-GB" sz="1400" b="0" smtClean="0">
                                    <a:latin typeface="Cambria Math" panose="02040503050406030204" pitchFamily="18" charset="0"/>
                                  </a:rPr>
                                  <m:t>𝜙</m:t>
                                </m:r>
                              </m:oMath>
                            </m:oMathPara>
                          </a14:m>
                          <a:endParaRPr lang="en-GB" sz="1400" b="0" dirty="0"/>
                        </a:p>
                      </a:txBody>
                      <a:tcPr/>
                    </a:tc>
                    <a:tc>
                      <a:txBody>
                        <a:bodyPr/>
                        <a:lstStyle/>
                        <a:p>
                          <a:r>
                            <a:rPr lang="en-GB" sz="1400" dirty="0"/>
                            <a:t>Reproductive cost of infection. See </a:t>
                          </a:r>
                          <a14:m>
                            <m:oMath xmlns:m="http://schemas.openxmlformats.org/officeDocument/2006/math">
                              <m:sSup>
                                <m:sSupPr>
                                  <m:ctrlPr>
                                    <a:rPr lang="en-GB" sz="1400" b="0" i="1" smtClean="0">
                                      <a:latin typeface="Cambria Math" panose="02040503050406030204" pitchFamily="18" charset="0"/>
                                    </a:rPr>
                                  </m:ctrlPr>
                                </m:sSupPr>
                                <m:e>
                                  <m:r>
                                    <a:rPr lang="en-GB" sz="1400" b="0" smtClean="0">
                                      <a:latin typeface="Cambria Math" panose="02040503050406030204" pitchFamily="18" charset="0"/>
                                    </a:rPr>
                                    <m:t>𝑏</m:t>
                                  </m:r>
                                </m:e>
                                <m:sup>
                                  <m:r>
                                    <a:rPr lang="en-GB" sz="1400" b="0" smtClean="0">
                                      <a:latin typeface="Cambria Math" panose="02040503050406030204" pitchFamily="18" charset="0"/>
                                    </a:rPr>
                                    <m:t>′</m:t>
                                  </m:r>
                                </m:sup>
                              </m:sSup>
                            </m:oMath>
                          </a14:m>
                          <a:r>
                            <a:rPr lang="en-GB" sz="1400" dirty="0"/>
                            <a:t> above.</a:t>
                          </a:r>
                        </a:p>
                      </a:txBody>
                      <a:tcPr/>
                    </a:tc>
                    <a:tc>
                      <a:txBody>
                        <a:bodyPr/>
                        <a:lstStyle/>
                        <a:p>
                          <a14:m>
                            <m:oMath xmlns:m="http://schemas.openxmlformats.org/officeDocument/2006/math">
                              <m:r>
                                <a:rPr lang="en-GB" sz="1400" b="0" smtClean="0">
                                  <a:latin typeface="Cambria Math" panose="02040503050406030204" pitchFamily="18" charset="0"/>
                                </a:rPr>
                                <m:t>0</m:t>
                              </m:r>
                              <m:r>
                                <a:rPr lang="en-GB" sz="1400" b="0" smtClean="0">
                                  <a:latin typeface="Cambria Math" panose="02040503050406030204" pitchFamily="18" charset="0"/>
                                </a:rPr>
                                <m:t>.</m:t>
                              </m:r>
                              <m:r>
                                <a:rPr lang="en-GB" sz="1400" b="0" smtClean="0">
                                  <a:latin typeface="Cambria Math" panose="02040503050406030204" pitchFamily="18" charset="0"/>
                                </a:rPr>
                                <m:t>85</m:t>
                              </m:r>
                            </m:oMath>
                          </a14:m>
                          <a:r>
                            <a:rPr lang="en-GB" sz="1400" dirty="0"/>
                            <a:t> </a:t>
                          </a:r>
                          <a:r>
                            <a:rPr lang="en-GB" sz="1400" dirty="0" err="1"/>
                            <a:t>wAlbB</a:t>
                          </a:r>
                          <a:r>
                            <a:rPr lang="en-GB" sz="1400" dirty="0"/>
                            <a:t>, </a:t>
                          </a:r>
                          <a14:m>
                            <m:oMath xmlns:m="http://schemas.openxmlformats.org/officeDocument/2006/math">
                              <m:r>
                                <a:rPr lang="en-GB" sz="1400" b="0" smtClean="0">
                                  <a:latin typeface="Cambria Math" panose="02040503050406030204" pitchFamily="18" charset="0"/>
                                </a:rPr>
                                <m:t>1</m:t>
                              </m:r>
                            </m:oMath>
                          </a14:m>
                          <a:r>
                            <a:rPr lang="en-GB" sz="1400" dirty="0"/>
                            <a:t> </a:t>
                          </a:r>
                          <a:r>
                            <a:rPr lang="en-GB" sz="1400" dirty="0" err="1"/>
                            <a:t>wMelPop</a:t>
                          </a:r>
                          <a:r>
                            <a:rPr lang="en-GB" sz="1400" dirty="0"/>
                            <a:t>, </a:t>
                          </a:r>
                          <a14:m>
                            <m:oMath xmlns:m="http://schemas.openxmlformats.org/officeDocument/2006/math">
                              <m:r>
                                <a:rPr lang="en-GB" sz="1400" b="0" smtClean="0">
                                  <a:latin typeface="Cambria Math" panose="02040503050406030204" pitchFamily="18" charset="0"/>
                                </a:rPr>
                                <m:t>0</m:t>
                              </m:r>
                              <m:r>
                                <a:rPr lang="en-GB" sz="1400" b="0" smtClean="0">
                                  <a:latin typeface="Cambria Math" panose="02040503050406030204" pitchFamily="18" charset="0"/>
                                </a:rPr>
                                <m:t>.</m:t>
                              </m:r>
                              <m:r>
                                <a:rPr lang="en-GB" sz="1400" b="0" smtClean="0">
                                  <a:latin typeface="Cambria Math" panose="02040503050406030204" pitchFamily="18" charset="0"/>
                                </a:rPr>
                                <m:t>9</m:t>
                              </m:r>
                            </m:oMath>
                          </a14:m>
                          <a:r>
                            <a:rPr lang="en-GB" sz="1400" dirty="0"/>
                            <a:t> </a:t>
                          </a:r>
                          <a:r>
                            <a:rPr lang="en-GB" sz="1400" dirty="0" err="1"/>
                            <a:t>wMel</a:t>
                          </a:r>
                          <a:r>
                            <a:rPr lang="en-GB" sz="1400" dirty="0"/>
                            <a:t> (</a:t>
                          </a:r>
                          <a14:m>
                            <m:oMath xmlns:m="http://schemas.openxmlformats.org/officeDocument/2006/math">
                              <m:r>
                                <a:rPr lang="en-GB" sz="1400" b="0" smtClean="0">
                                  <a:latin typeface="Cambria Math" panose="02040503050406030204" pitchFamily="18" charset="0"/>
                                </a:rPr>
                                <m:t>0</m:t>
                              </m:r>
                              <m:r>
                                <a:rPr lang="en-GB" sz="1400" b="0" smtClean="0">
                                  <a:latin typeface="Cambria Math" panose="02040503050406030204" pitchFamily="18" charset="0"/>
                                </a:rPr>
                                <m:t>.</m:t>
                              </m:r>
                              <m:r>
                                <a:rPr lang="en-GB" sz="1400" b="0" smtClean="0">
                                  <a:latin typeface="Cambria Math" panose="02040503050406030204" pitchFamily="18" charset="0"/>
                                </a:rPr>
                                <m:t>7</m:t>
                              </m:r>
                              <m:r>
                                <a:rPr lang="en-GB" sz="1400" b="0" smtClean="0">
                                  <a:latin typeface="Cambria Math" panose="02040503050406030204" pitchFamily="18" charset="0"/>
                                </a:rPr>
                                <m:t>−</m:t>
                              </m:r>
                              <m:r>
                                <a:rPr lang="en-GB" sz="1400" b="0" smtClean="0">
                                  <a:latin typeface="Cambria Math" panose="02040503050406030204" pitchFamily="18" charset="0"/>
                                </a:rPr>
                                <m:t>0</m:t>
                              </m:r>
                              <m:r>
                                <a:rPr lang="en-GB" sz="1400" b="0" smtClean="0">
                                  <a:latin typeface="Cambria Math" panose="02040503050406030204" pitchFamily="18" charset="0"/>
                                </a:rPr>
                                <m:t>.</m:t>
                              </m:r>
                              <m:r>
                                <a:rPr lang="en-GB" sz="1400" b="0" smtClean="0">
                                  <a:latin typeface="Cambria Math" panose="02040503050406030204" pitchFamily="18" charset="0"/>
                                </a:rPr>
                                <m:t>85</m:t>
                              </m:r>
                            </m:oMath>
                          </a14:m>
                          <a:r>
                            <a:rPr lang="en-GB" sz="1400" dirty="0"/>
                            <a:t> in this study)</a:t>
                          </a:r>
                        </a:p>
                      </a:txBody>
                      <a:tcPr/>
                    </a:tc>
                    <a:extLst>
                      <a:ext uri="{0D108BD9-81ED-4DB2-BD59-A6C34878D82A}">
                        <a16:rowId xmlns:a16="http://schemas.microsoft.com/office/drawing/2014/main" val="2275803684"/>
                      </a:ext>
                    </a:extLst>
                  </a:tr>
                  <a:tr h="285903">
                    <a:tc>
                      <a:txBody>
                        <a:bodyPr/>
                        <a:lstStyle/>
                        <a:p>
                          <a:pPr/>
                          <a14:m>
                            <m:oMathPara xmlns:m="http://schemas.openxmlformats.org/officeDocument/2006/math">
                              <m:oMathParaPr>
                                <m:jc m:val="centerGroup"/>
                              </m:oMathParaPr>
                              <m:oMath xmlns:m="http://schemas.openxmlformats.org/officeDocument/2006/math">
                                <m:r>
                                  <a:rPr lang="en-GB" sz="1400" b="0" smtClean="0">
                                    <a:latin typeface="Cambria Math" panose="02040503050406030204" pitchFamily="18" charset="0"/>
                                  </a:rPr>
                                  <m:t>𝛿</m:t>
                                </m:r>
                              </m:oMath>
                            </m:oMathPara>
                          </a14:m>
                          <a:endParaRPr lang="en-GB" sz="1400" dirty="0"/>
                        </a:p>
                      </a:txBody>
                      <a:tcPr/>
                    </a:tc>
                    <a:tc>
                      <a:txBody>
                        <a:bodyPr/>
                        <a:lstStyle/>
                        <a:p>
                          <a:r>
                            <a:rPr lang="en-GB" sz="1400" dirty="0"/>
                            <a:t>Mortality cost of infection. See </a:t>
                          </a:r>
                          <a14:m>
                            <m:oMath xmlns:m="http://schemas.openxmlformats.org/officeDocument/2006/math">
                              <m:r>
                                <a:rPr lang="en-GB" sz="1400" b="0" smtClean="0">
                                  <a:latin typeface="Cambria Math" panose="02040503050406030204" pitchFamily="18" charset="0"/>
                                </a:rPr>
                                <m:t>𝑑</m:t>
                              </m:r>
                              <m:r>
                                <a:rPr lang="en-GB" sz="1400" b="0" smtClean="0">
                                  <a:latin typeface="Cambria Math" panose="02040503050406030204" pitchFamily="18" charset="0"/>
                                </a:rPr>
                                <m:t>′</m:t>
                              </m:r>
                            </m:oMath>
                          </a14:m>
                          <a:r>
                            <a:rPr lang="en-GB" sz="1400" dirty="0"/>
                            <a:t> above.</a:t>
                          </a:r>
                        </a:p>
                      </a:txBody>
                      <a:tcPr/>
                    </a:tc>
                    <a:tc>
                      <a:txBody>
                        <a:bodyPr/>
                        <a:lstStyle/>
                        <a:p>
                          <a14:m>
                            <m:oMath xmlns:m="http://schemas.openxmlformats.org/officeDocument/2006/math">
                              <m:r>
                                <a:rPr lang="en-GB" sz="1400" b="0" smtClean="0">
                                  <a:latin typeface="Cambria Math" panose="02040503050406030204" pitchFamily="18" charset="0"/>
                                </a:rPr>
                                <m:t>1</m:t>
                              </m:r>
                            </m:oMath>
                          </a14:m>
                          <a:r>
                            <a:rPr lang="en-GB" sz="1400" dirty="0"/>
                            <a:t> wAlbB, </a:t>
                          </a:r>
                          <a14:m>
                            <m:oMath xmlns:m="http://schemas.openxmlformats.org/officeDocument/2006/math">
                              <m:r>
                                <a:rPr lang="en-GB" sz="1400" b="0" smtClean="0">
                                  <a:latin typeface="Cambria Math" panose="02040503050406030204" pitchFamily="18" charset="0"/>
                                </a:rPr>
                                <m:t>1</m:t>
                              </m:r>
                              <m:r>
                                <a:rPr lang="en-GB" sz="1400" b="0" smtClean="0">
                                  <a:latin typeface="Cambria Math" panose="02040503050406030204" pitchFamily="18" charset="0"/>
                                </a:rPr>
                                <m:t>.</m:t>
                              </m:r>
                              <m:r>
                                <a:rPr lang="en-GB" sz="1400" b="0" smtClean="0">
                                  <a:latin typeface="Cambria Math" panose="02040503050406030204" pitchFamily="18" charset="0"/>
                                </a:rPr>
                                <m:t>7</m:t>
                              </m:r>
                            </m:oMath>
                          </a14:m>
                          <a:r>
                            <a:rPr lang="en-GB" sz="1400" dirty="0"/>
                            <a:t> </a:t>
                          </a:r>
                          <a:r>
                            <a:rPr lang="en-GB" sz="1400" dirty="0" err="1"/>
                            <a:t>wMelPop</a:t>
                          </a:r>
                          <a:r>
                            <a:rPr lang="en-GB" sz="1400" dirty="0"/>
                            <a:t>, </a:t>
                          </a:r>
                          <a14:m>
                            <m:oMath xmlns:m="http://schemas.openxmlformats.org/officeDocument/2006/math">
                              <m:r>
                                <a:rPr lang="en-GB" sz="1400" b="0" smtClean="0">
                                  <a:latin typeface="Cambria Math" panose="02040503050406030204" pitchFamily="18" charset="0"/>
                                </a:rPr>
                                <m:t>1</m:t>
                              </m:r>
                              <m:r>
                                <a:rPr lang="en-GB" sz="1400" b="0" smtClean="0">
                                  <a:latin typeface="Cambria Math" panose="02040503050406030204" pitchFamily="18" charset="0"/>
                                </a:rPr>
                                <m:t>.</m:t>
                              </m:r>
                              <m:r>
                                <a:rPr lang="en-GB" sz="1400" b="0" smtClean="0">
                                  <a:latin typeface="Cambria Math" panose="02040503050406030204" pitchFamily="18" charset="0"/>
                                </a:rPr>
                                <m:t>1</m:t>
                              </m:r>
                            </m:oMath>
                          </a14:m>
                          <a:r>
                            <a:rPr lang="en-GB" sz="1400" dirty="0"/>
                            <a:t> </a:t>
                          </a:r>
                          <a:r>
                            <a:rPr lang="en-GB" sz="1400" dirty="0" err="1"/>
                            <a:t>wMel</a:t>
                          </a:r>
                          <a:r>
                            <a:rPr lang="en-GB" sz="1400" dirty="0"/>
                            <a:t> (</a:t>
                          </a:r>
                          <a14:m>
                            <m:oMath xmlns:m="http://schemas.openxmlformats.org/officeDocument/2006/math">
                              <m:r>
                                <a:rPr lang="en-GB" sz="1400" b="0" smtClean="0">
                                  <a:latin typeface="Cambria Math" panose="02040503050406030204" pitchFamily="18" charset="0"/>
                                </a:rPr>
                                <m:t>1</m:t>
                              </m:r>
                            </m:oMath>
                          </a14:m>
                          <a:r>
                            <a:rPr lang="en-GB" sz="1400" dirty="0"/>
                            <a:t> in this study)</a:t>
                          </a:r>
                        </a:p>
                      </a:txBody>
                      <a:tcPr/>
                    </a:tc>
                    <a:extLst>
                      <a:ext uri="{0D108BD9-81ED-4DB2-BD59-A6C34878D82A}">
                        <a16:rowId xmlns:a16="http://schemas.microsoft.com/office/drawing/2014/main" val="1277047256"/>
                      </a:ext>
                    </a:extLst>
                  </a:tr>
                  <a:tr h="285903">
                    <a:tc>
                      <a:txBody>
                        <a:bodyPr/>
                        <a:lstStyle/>
                        <a:p>
                          <a:pPr/>
                          <a14:m>
                            <m:oMathPara xmlns:m="http://schemas.openxmlformats.org/officeDocument/2006/math">
                              <m:oMathParaPr>
                                <m:jc m:val="centerGroup"/>
                              </m:oMathParaPr>
                              <m:oMath xmlns:m="http://schemas.openxmlformats.org/officeDocument/2006/math">
                                <m:r>
                                  <a:rPr lang="en-GB" sz="1400" b="0" smtClean="0">
                                    <a:latin typeface="Cambria Math" panose="02040503050406030204" pitchFamily="18" charset="0"/>
                                  </a:rPr>
                                  <m:t>𝐶</m:t>
                                </m:r>
                              </m:oMath>
                            </m:oMathPara>
                          </a14:m>
                          <a:endParaRPr lang="en-GB" sz="1400" dirty="0"/>
                        </a:p>
                      </a:txBody>
                      <a:tcPr/>
                    </a:tc>
                    <a:tc>
                      <a:txBody>
                        <a:bodyPr/>
                        <a:lstStyle/>
                        <a:p>
                          <a:r>
                            <a:rPr lang="en-GB" sz="1400" dirty="0"/>
                            <a:t>Reproductive carrying capacity.</a:t>
                          </a:r>
                        </a:p>
                      </a:txBody>
                      <a:tcPr/>
                    </a:tc>
                    <a:tc>
                      <a:txBody>
                        <a:bodyPr/>
                        <a:lstStyle/>
                        <a:p>
                          <a:pPr/>
                          <a14:m>
                            <m:oMathPara xmlns:m="http://schemas.openxmlformats.org/officeDocument/2006/math">
                              <m:oMathParaPr>
                                <m:jc m:val="centerGroup"/>
                              </m:oMathParaPr>
                              <m:oMath xmlns:m="http://schemas.openxmlformats.org/officeDocument/2006/math">
                                <m:r>
                                  <a:rPr lang="en-GB" sz="1400" b="0" smtClean="0">
                                    <a:latin typeface="Cambria Math" panose="02040503050406030204" pitchFamily="18" charset="0"/>
                                  </a:rPr>
                                  <m:t>30</m:t>
                                </m:r>
                              </m:oMath>
                            </m:oMathPara>
                          </a14:m>
                          <a:endParaRPr lang="en-GB" sz="1400" dirty="0"/>
                        </a:p>
                      </a:txBody>
                      <a:tcPr/>
                    </a:tc>
                    <a:extLst>
                      <a:ext uri="{0D108BD9-81ED-4DB2-BD59-A6C34878D82A}">
                        <a16:rowId xmlns:a16="http://schemas.microsoft.com/office/drawing/2014/main" val="2605689842"/>
                      </a:ext>
                    </a:extLst>
                  </a:tr>
                  <a:tr h="285903">
                    <a:tc>
                      <a:txBody>
                        <a:bodyPr/>
                        <a:lstStyle/>
                        <a:p>
                          <a:pPr/>
                          <a14:m>
                            <m:oMathPara xmlns:m="http://schemas.openxmlformats.org/officeDocument/2006/math">
                              <m:oMathParaPr>
                                <m:jc m:val="centerGroup"/>
                              </m:oMathParaPr>
                              <m:oMath xmlns:m="http://schemas.openxmlformats.org/officeDocument/2006/math">
                                <m:r>
                                  <a:rPr lang="en-GB" sz="1400" b="0" smtClean="0">
                                    <a:latin typeface="Cambria Math" panose="02040503050406030204" pitchFamily="18" charset="0"/>
                                  </a:rPr>
                                  <m:t>𝑘</m:t>
                                </m:r>
                              </m:oMath>
                            </m:oMathPara>
                          </a14:m>
                          <a:endParaRPr lang="en-GB" sz="1400" dirty="0"/>
                        </a:p>
                      </a:txBody>
                      <a:tcPr/>
                    </a:tc>
                    <a:tc>
                      <a:txBody>
                        <a:bodyPr/>
                        <a:lstStyle/>
                        <a:p>
                          <a:r>
                            <a:rPr lang="en-GB" sz="1400" dirty="0"/>
                            <a:t>Larval competition parameter.</a:t>
                          </a:r>
                        </a:p>
                      </a:txBody>
                      <a:tcPr/>
                    </a:tc>
                    <a:tc>
                      <a:txBody>
                        <a:bodyPr/>
                        <a:lstStyle/>
                        <a:p>
                          <a:pPr/>
                          <a14:m>
                            <m:oMathPara xmlns:m="http://schemas.openxmlformats.org/officeDocument/2006/math">
                              <m:oMathParaPr>
                                <m:jc m:val="centerGroup"/>
                              </m:oMathParaPr>
                              <m:oMath xmlns:m="http://schemas.openxmlformats.org/officeDocument/2006/math">
                                <m:r>
                                  <a:rPr lang="en-GB" sz="1400" b="0" smtClean="0">
                                    <a:latin typeface="Cambria Math" panose="02040503050406030204" pitchFamily="18" charset="0"/>
                                  </a:rPr>
                                  <m:t>0</m:t>
                                </m:r>
                                <m:r>
                                  <a:rPr lang="en-GB" sz="1400" b="0" smtClean="0">
                                    <a:latin typeface="Cambria Math" panose="02040503050406030204" pitchFamily="18" charset="0"/>
                                  </a:rPr>
                                  <m:t>.</m:t>
                                </m:r>
                                <m:r>
                                  <a:rPr lang="en-GB" sz="1400" b="0" smtClean="0">
                                    <a:latin typeface="Cambria Math" panose="02040503050406030204" pitchFamily="18" charset="0"/>
                                  </a:rPr>
                                  <m:t>3</m:t>
                                </m:r>
                              </m:oMath>
                            </m:oMathPara>
                          </a14:m>
                          <a:endParaRPr lang="en-GB" sz="1400" dirty="0"/>
                        </a:p>
                      </a:txBody>
                      <a:tcPr/>
                    </a:tc>
                    <a:extLst>
                      <a:ext uri="{0D108BD9-81ED-4DB2-BD59-A6C34878D82A}">
                        <a16:rowId xmlns:a16="http://schemas.microsoft.com/office/drawing/2014/main" val="2728807083"/>
                      </a:ext>
                    </a:extLst>
                  </a:tr>
                  <a:tr h="285903">
                    <a:tc>
                      <a:txBody>
                        <a:bodyPr/>
                        <a:lstStyle/>
                        <a:p>
                          <a:pPr/>
                          <a14:m>
                            <m:oMathPara xmlns:m="http://schemas.openxmlformats.org/officeDocument/2006/math">
                              <m:oMathParaPr>
                                <m:jc m:val="centerGroup"/>
                              </m:oMathParaPr>
                              <m:oMath xmlns:m="http://schemas.openxmlformats.org/officeDocument/2006/math">
                                <m:r>
                                  <a:rPr lang="en-GB" sz="1400" b="0" smtClean="0">
                                    <a:latin typeface="Cambria Math" panose="02040503050406030204" pitchFamily="18" charset="0"/>
                                  </a:rPr>
                                  <m:t>h</m:t>
                                </m:r>
                              </m:oMath>
                            </m:oMathPara>
                          </a14:m>
                          <a:endParaRPr lang="en-GB" sz="1400" dirty="0"/>
                        </a:p>
                      </a:txBody>
                      <a:tcPr/>
                    </a:tc>
                    <a:tc>
                      <a:txBody>
                        <a:bodyPr/>
                        <a:lstStyle/>
                        <a:p>
                          <a:r>
                            <a:rPr lang="en-GB" sz="1400" dirty="0"/>
                            <a:t>Larval competition parameter.</a:t>
                          </a:r>
                        </a:p>
                      </a:txBody>
                      <a:tcPr/>
                    </a:tc>
                    <a:tc>
                      <a:txBody>
                        <a:bodyPr/>
                        <a:lstStyle/>
                        <a:p>
                          <a:pPr/>
                          <a14:m>
                            <m:oMathPara xmlns:m="http://schemas.openxmlformats.org/officeDocument/2006/math">
                              <m:oMathParaPr>
                                <m:jc m:val="centerGroup"/>
                              </m:oMathParaPr>
                              <m:oMath xmlns:m="http://schemas.openxmlformats.org/officeDocument/2006/math">
                                <m:r>
                                  <a:rPr lang="en-GB" sz="1400" b="0" smtClean="0">
                                    <a:latin typeface="Cambria Math" panose="02040503050406030204" pitchFamily="18" charset="0"/>
                                  </a:rPr>
                                  <m:t>0</m:t>
                                </m:r>
                                <m:r>
                                  <a:rPr lang="en-GB" sz="1400" b="0" smtClean="0">
                                    <a:latin typeface="Cambria Math" panose="02040503050406030204" pitchFamily="18" charset="0"/>
                                  </a:rPr>
                                  <m:t>.</m:t>
                                </m:r>
                                <m:r>
                                  <a:rPr lang="en-GB" sz="1400" b="0" smtClean="0">
                                    <a:latin typeface="Cambria Math" panose="02040503050406030204" pitchFamily="18" charset="0"/>
                                  </a:rPr>
                                  <m:t>19</m:t>
                                </m:r>
                                <m:r>
                                  <a:rPr lang="en-GB" sz="1400" b="0" smtClean="0">
                                    <a:latin typeface="Cambria Math" panose="02040503050406030204" pitchFamily="18" charset="0"/>
                                  </a:rPr>
                                  <m:t>×</m:t>
                                </m:r>
                                <m:sSup>
                                  <m:sSupPr>
                                    <m:ctrlPr>
                                      <a:rPr lang="en-GB" sz="1400" b="0" i="1" smtClean="0">
                                        <a:latin typeface="Cambria Math" panose="02040503050406030204" pitchFamily="18" charset="0"/>
                                      </a:rPr>
                                    </m:ctrlPr>
                                  </m:sSupPr>
                                  <m:e>
                                    <m:r>
                                      <a:rPr lang="en-GB" sz="1400" b="0" smtClean="0">
                                        <a:latin typeface="Cambria Math" panose="02040503050406030204" pitchFamily="18" charset="0"/>
                                      </a:rPr>
                                      <m:t>100</m:t>
                                    </m:r>
                                  </m:e>
                                  <m:sup>
                                    <m:r>
                                      <a:rPr lang="en-GB" sz="1400" b="0" smtClean="0">
                                        <a:latin typeface="Cambria Math" panose="02040503050406030204" pitchFamily="18" charset="0"/>
                                      </a:rPr>
                                      <m:t>𝑘</m:t>
                                    </m:r>
                                  </m:sup>
                                </m:sSup>
                                <m:r>
                                  <a:rPr lang="en-GB" sz="1400" b="0" smtClean="0">
                                    <a:latin typeface="Cambria Math" panose="02040503050406030204" pitchFamily="18" charset="0"/>
                                  </a:rPr>
                                  <m:t>=</m:t>
                                </m:r>
                                <m:r>
                                  <a:rPr lang="en-GB" sz="1400" b="0" smtClean="0">
                                    <a:latin typeface="Cambria Math" panose="02040503050406030204" pitchFamily="18" charset="0"/>
                                  </a:rPr>
                                  <m:t>0</m:t>
                                </m:r>
                                <m:r>
                                  <a:rPr lang="en-GB" sz="1400" b="0" smtClean="0">
                                    <a:latin typeface="Cambria Math" panose="02040503050406030204" pitchFamily="18" charset="0"/>
                                  </a:rPr>
                                  <m:t>.</m:t>
                                </m:r>
                                <m:r>
                                  <a:rPr lang="en-GB" sz="1400" b="0" smtClean="0">
                                    <a:latin typeface="Cambria Math" panose="02040503050406030204" pitchFamily="18" charset="0"/>
                                  </a:rPr>
                                  <m:t>76</m:t>
                                </m:r>
                              </m:oMath>
                            </m:oMathPara>
                          </a14:m>
                          <a:endParaRPr lang="en-GB" sz="1400" dirty="0"/>
                        </a:p>
                      </a:txBody>
                      <a:tcPr/>
                    </a:tc>
                    <a:extLst>
                      <a:ext uri="{0D108BD9-81ED-4DB2-BD59-A6C34878D82A}">
                        <a16:rowId xmlns:a16="http://schemas.microsoft.com/office/drawing/2014/main" val="1221403099"/>
                      </a:ext>
                    </a:extLst>
                  </a:tr>
                </a:tbl>
              </a:graphicData>
            </a:graphic>
          </p:graphicFrame>
        </mc:Choice>
        <mc:Fallback xmlns="">
          <p:graphicFrame>
            <p:nvGraphicFramePr>
              <p:cNvPr id="6" name="Table 5">
                <a:extLst>
                  <a:ext uri="{FF2B5EF4-FFF2-40B4-BE49-F238E27FC236}">
                    <a16:creationId xmlns:a16="http://schemas.microsoft.com/office/drawing/2014/main" id="{4671CED4-E9E7-D02A-C4A7-A232DDB33DB4}"/>
                  </a:ext>
                </a:extLst>
              </p:cNvPr>
              <p:cNvGraphicFramePr>
                <a:graphicFrameLocks noGrp="1"/>
              </p:cNvGraphicFramePr>
              <p:nvPr>
                <p:extLst>
                  <p:ext uri="{D42A27DB-BD31-4B8C-83A1-F6EECF244321}">
                    <p14:modId xmlns:p14="http://schemas.microsoft.com/office/powerpoint/2010/main" val="3210655231"/>
                  </p:ext>
                </p:extLst>
              </p:nvPr>
            </p:nvGraphicFramePr>
            <p:xfrm>
              <a:off x="594879" y="1193041"/>
              <a:ext cx="11002242" cy="4735887"/>
            </p:xfrm>
            <a:graphic>
              <a:graphicData uri="http://schemas.openxmlformats.org/drawingml/2006/table">
                <a:tbl>
                  <a:tblPr firstRow="1" bandRow="1">
                    <a:tableStyleId>{5940675A-B579-460E-94D1-54222C63F5DA}</a:tableStyleId>
                  </a:tblPr>
                  <a:tblGrid>
                    <a:gridCol w="1188028">
                      <a:extLst>
                        <a:ext uri="{9D8B030D-6E8A-4147-A177-3AD203B41FA5}">
                          <a16:colId xmlns:a16="http://schemas.microsoft.com/office/drawing/2014/main" val="2921373907"/>
                        </a:ext>
                      </a:extLst>
                    </a:gridCol>
                    <a:gridCol w="7513493">
                      <a:extLst>
                        <a:ext uri="{9D8B030D-6E8A-4147-A177-3AD203B41FA5}">
                          <a16:colId xmlns:a16="http://schemas.microsoft.com/office/drawing/2014/main" val="4250051448"/>
                        </a:ext>
                      </a:extLst>
                    </a:gridCol>
                    <a:gridCol w="2300721">
                      <a:extLst>
                        <a:ext uri="{9D8B030D-6E8A-4147-A177-3AD203B41FA5}">
                          <a16:colId xmlns:a16="http://schemas.microsoft.com/office/drawing/2014/main" val="2672054426"/>
                        </a:ext>
                      </a:extLst>
                    </a:gridCol>
                  </a:tblGrid>
                  <a:tr h="304800">
                    <a:tc>
                      <a:txBody>
                        <a:bodyPr/>
                        <a:lstStyle/>
                        <a:p>
                          <a:r>
                            <a:rPr lang="en-GB" sz="1400" dirty="0"/>
                            <a:t>Parameter</a:t>
                          </a:r>
                        </a:p>
                      </a:txBody>
                      <a:tcPr/>
                    </a:tc>
                    <a:tc>
                      <a:txBody>
                        <a:bodyPr/>
                        <a:lstStyle/>
                        <a:p>
                          <a:r>
                            <a:rPr lang="en-GB" sz="1400" dirty="0"/>
                            <a:t>Definition</a:t>
                          </a:r>
                        </a:p>
                      </a:txBody>
                      <a:tcPr/>
                    </a:tc>
                    <a:tc>
                      <a:txBody>
                        <a:bodyPr/>
                        <a:lstStyle/>
                        <a:p>
                          <a:r>
                            <a:rPr lang="en-GB" sz="1400" dirty="0"/>
                            <a:t>Value</a:t>
                          </a:r>
                        </a:p>
                      </a:txBody>
                      <a:tcPr/>
                    </a:tc>
                    <a:extLst>
                      <a:ext uri="{0D108BD9-81ED-4DB2-BD59-A6C34878D82A}">
                        <a16:rowId xmlns:a16="http://schemas.microsoft.com/office/drawing/2014/main" val="3446190704"/>
                      </a:ext>
                    </a:extLst>
                  </a:tr>
                  <a:tr h="304800">
                    <a:tc>
                      <a:txBody>
                        <a:bodyPr/>
                        <a:lstStyle/>
                        <a:p>
                          <a:endParaRPr lang="en-US"/>
                        </a:p>
                      </a:txBody>
                      <a:tcPr>
                        <a:blipFill>
                          <a:blip r:embed="rId3"/>
                          <a:stretch>
                            <a:fillRect l="-513" t="-102000" r="-827179" b="-1374000"/>
                          </a:stretch>
                        </a:blipFill>
                      </a:tcPr>
                    </a:tc>
                    <a:tc>
                      <a:txBody>
                        <a:bodyPr/>
                        <a:lstStyle/>
                        <a:p>
                          <a:r>
                            <a:rPr lang="en-GB" sz="1400" dirty="0"/>
                            <a:t>Per capita rate for wildtype mosquitoes.</a:t>
                          </a:r>
                        </a:p>
                      </a:txBody>
                      <a:tcPr/>
                    </a:tc>
                    <a:tc>
                      <a:txBody>
                        <a:bodyPr/>
                        <a:lstStyle/>
                        <a:p>
                          <a:endParaRPr lang="en-US"/>
                        </a:p>
                      </a:txBody>
                      <a:tcPr>
                        <a:blipFill>
                          <a:blip r:embed="rId3"/>
                          <a:stretch>
                            <a:fillRect l="-378042" t="-102000" r="-529" b="-1374000"/>
                          </a:stretch>
                        </a:blipFill>
                      </a:tcPr>
                    </a:tc>
                    <a:extLst>
                      <a:ext uri="{0D108BD9-81ED-4DB2-BD59-A6C34878D82A}">
                        <a16:rowId xmlns:a16="http://schemas.microsoft.com/office/drawing/2014/main" val="2620001467"/>
                      </a:ext>
                    </a:extLst>
                  </a:tr>
                  <a:tr h="304800">
                    <a:tc>
                      <a:txBody>
                        <a:bodyPr/>
                        <a:lstStyle/>
                        <a:p>
                          <a:endParaRPr lang="en-US"/>
                        </a:p>
                      </a:txBody>
                      <a:tcPr>
                        <a:blipFill>
                          <a:blip r:embed="rId3"/>
                          <a:stretch>
                            <a:fillRect l="-513" t="-202000" r="-827179" b="-1274000"/>
                          </a:stretch>
                        </a:blipFill>
                      </a:tcPr>
                    </a:tc>
                    <a:tc>
                      <a:txBody>
                        <a:bodyPr/>
                        <a:lstStyle/>
                        <a:p>
                          <a:r>
                            <a:rPr lang="en-GB" sz="1400" dirty="0"/>
                            <a:t>Per capita death rate of wildtype mosquitoes.</a:t>
                          </a:r>
                        </a:p>
                      </a:txBody>
                      <a:tcPr/>
                    </a:tc>
                    <a:tc>
                      <a:txBody>
                        <a:bodyPr/>
                        <a:lstStyle/>
                        <a:p>
                          <a:endParaRPr lang="en-US"/>
                        </a:p>
                      </a:txBody>
                      <a:tcPr>
                        <a:blipFill>
                          <a:blip r:embed="rId3"/>
                          <a:stretch>
                            <a:fillRect l="-378042" t="-202000" r="-529" b="-1274000"/>
                          </a:stretch>
                        </a:blipFill>
                      </a:tcPr>
                    </a:tc>
                    <a:extLst>
                      <a:ext uri="{0D108BD9-81ED-4DB2-BD59-A6C34878D82A}">
                        <a16:rowId xmlns:a16="http://schemas.microsoft.com/office/drawing/2014/main" val="3118655717"/>
                      </a:ext>
                    </a:extLst>
                  </a:tr>
                  <a:tr h="312540">
                    <a:tc>
                      <a:txBody>
                        <a:bodyPr/>
                        <a:lstStyle/>
                        <a:p>
                          <a:endParaRPr lang="en-US"/>
                        </a:p>
                      </a:txBody>
                      <a:tcPr>
                        <a:blipFill>
                          <a:blip r:embed="rId3"/>
                          <a:stretch>
                            <a:fillRect l="-513" t="-290385" r="-827179" b="-1125000"/>
                          </a:stretch>
                        </a:blipFill>
                      </a:tcPr>
                    </a:tc>
                    <a:tc>
                      <a:txBody>
                        <a:bodyPr/>
                        <a:lstStyle/>
                        <a:p>
                          <a:r>
                            <a:rPr lang="en-GB" sz="1400" dirty="0"/>
                            <a:t>Per capita death rate of Wolbachia-infected mosquitoes.</a:t>
                          </a:r>
                        </a:p>
                      </a:txBody>
                      <a:tcPr/>
                    </a:tc>
                    <a:tc>
                      <a:txBody>
                        <a:bodyPr/>
                        <a:lstStyle/>
                        <a:p>
                          <a:endParaRPr lang="en-GB" sz="1400" dirty="0"/>
                        </a:p>
                      </a:txBody>
                      <a:tcPr/>
                    </a:tc>
                    <a:extLst>
                      <a:ext uri="{0D108BD9-81ED-4DB2-BD59-A6C34878D82A}">
                        <a16:rowId xmlns:a16="http://schemas.microsoft.com/office/drawing/2014/main" val="3287505223"/>
                      </a:ext>
                    </a:extLst>
                  </a:tr>
                  <a:tr h="304800">
                    <a:tc>
                      <a:txBody>
                        <a:bodyPr/>
                        <a:lstStyle/>
                        <a:p>
                          <a:endParaRPr lang="en-US"/>
                        </a:p>
                      </a:txBody>
                      <a:tcPr>
                        <a:blipFill>
                          <a:blip r:embed="rId3"/>
                          <a:stretch>
                            <a:fillRect l="-513" t="-406000" r="-827179" b="-1070000"/>
                          </a:stretch>
                        </a:blipFill>
                      </a:tcPr>
                    </a:tc>
                    <a:tc>
                      <a:txBody>
                        <a:bodyPr/>
                        <a:lstStyle/>
                        <a:p>
                          <a:r>
                            <a:rPr lang="en-GB" sz="1400" dirty="0"/>
                            <a:t>Per capita birth rate for Wolbachia-infected mosquitoes.</a:t>
                          </a:r>
                        </a:p>
                      </a:txBody>
                      <a:tcPr/>
                    </a:tc>
                    <a:tc>
                      <a:txBody>
                        <a:bodyPr/>
                        <a:lstStyle/>
                        <a:p>
                          <a:endParaRPr lang="en-GB" sz="1400" dirty="0"/>
                        </a:p>
                      </a:txBody>
                      <a:tcPr/>
                    </a:tc>
                    <a:extLst>
                      <a:ext uri="{0D108BD9-81ED-4DB2-BD59-A6C34878D82A}">
                        <a16:rowId xmlns:a16="http://schemas.microsoft.com/office/drawing/2014/main" val="2548546485"/>
                      </a:ext>
                    </a:extLst>
                  </a:tr>
                  <a:tr h="518160">
                    <a:tc>
                      <a:txBody>
                        <a:bodyPr/>
                        <a:lstStyle/>
                        <a:p>
                          <a:endParaRPr lang="en-US"/>
                        </a:p>
                      </a:txBody>
                      <a:tcPr>
                        <a:blipFill>
                          <a:blip r:embed="rId3"/>
                          <a:stretch>
                            <a:fillRect l="-513" t="-297647" r="-827179" b="-529412"/>
                          </a:stretch>
                        </a:blipFill>
                      </a:tcPr>
                    </a:tc>
                    <a:tc>
                      <a:txBody>
                        <a:bodyPr/>
                        <a:lstStyle/>
                        <a:p>
                          <a:r>
                            <a:rPr lang="en-GB" sz="1400" dirty="0"/>
                            <a:t>Cytoplasmic incompatibility. Probability of Wolbachia-infected male and uninfected female producing inviable offspring.</a:t>
                          </a:r>
                        </a:p>
                      </a:txBody>
                      <a:tcPr/>
                    </a:tc>
                    <a:tc>
                      <a:txBody>
                        <a:bodyPr/>
                        <a:lstStyle/>
                        <a:p>
                          <a:endParaRPr lang="en-GB" sz="1400" dirty="0"/>
                        </a:p>
                      </a:txBody>
                      <a:tcPr/>
                    </a:tc>
                    <a:extLst>
                      <a:ext uri="{0D108BD9-81ED-4DB2-BD59-A6C34878D82A}">
                        <a16:rowId xmlns:a16="http://schemas.microsoft.com/office/drawing/2014/main" val="446156631"/>
                      </a:ext>
                    </a:extLst>
                  </a:tr>
                  <a:tr h="518160">
                    <a:tc>
                      <a:txBody>
                        <a:bodyPr/>
                        <a:lstStyle/>
                        <a:p>
                          <a:endParaRPr lang="en-US"/>
                        </a:p>
                      </a:txBody>
                      <a:tcPr>
                        <a:blipFill>
                          <a:blip r:embed="rId3"/>
                          <a:stretch>
                            <a:fillRect l="-513" t="-397647" r="-827179" b="-429412"/>
                          </a:stretch>
                        </a:blipFill>
                      </a:tcPr>
                    </a:tc>
                    <a:tc>
                      <a:txBody>
                        <a:bodyPr/>
                        <a:lstStyle/>
                        <a:p>
                          <a:r>
                            <a:rPr lang="en-GB" sz="1400" dirty="0"/>
                            <a:t>Vertical transmission. Fraction of offspring of a Wolbachia-infected female that are infected.</a:t>
                          </a:r>
                        </a:p>
                      </a:txBody>
                      <a:tcPr/>
                    </a:tc>
                    <a:tc>
                      <a:txBody>
                        <a:bodyPr/>
                        <a:lstStyle/>
                        <a:p>
                          <a:endParaRPr lang="en-US"/>
                        </a:p>
                      </a:txBody>
                      <a:tcPr>
                        <a:blipFill>
                          <a:blip r:embed="rId3"/>
                          <a:stretch>
                            <a:fillRect l="-378042" t="-397647" r="-529" b="-429412"/>
                          </a:stretch>
                        </a:blipFill>
                      </a:tcPr>
                    </a:tc>
                    <a:extLst>
                      <a:ext uri="{0D108BD9-81ED-4DB2-BD59-A6C34878D82A}">
                        <a16:rowId xmlns:a16="http://schemas.microsoft.com/office/drawing/2014/main" val="3171748900"/>
                      </a:ext>
                    </a:extLst>
                  </a:tr>
                  <a:tr h="731520">
                    <a:tc>
                      <a:txBody>
                        <a:bodyPr/>
                        <a:lstStyle/>
                        <a:p>
                          <a:endParaRPr lang="en-US"/>
                        </a:p>
                      </a:txBody>
                      <a:tcPr>
                        <a:blipFill>
                          <a:blip r:embed="rId3"/>
                          <a:stretch>
                            <a:fillRect l="-513" t="-352500" r="-827179" b="-204167"/>
                          </a:stretch>
                        </a:blipFill>
                      </a:tcPr>
                    </a:tc>
                    <a:tc>
                      <a:txBody>
                        <a:bodyPr/>
                        <a:lstStyle/>
                        <a:p>
                          <a:endParaRPr lang="en-US"/>
                        </a:p>
                      </a:txBody>
                      <a:tcPr>
                        <a:blipFill>
                          <a:blip r:embed="rId3"/>
                          <a:stretch>
                            <a:fillRect l="-15896" t="-352500" r="-30819" b="-204167"/>
                          </a:stretch>
                        </a:blipFill>
                      </a:tcPr>
                    </a:tc>
                    <a:tc>
                      <a:txBody>
                        <a:bodyPr/>
                        <a:lstStyle/>
                        <a:p>
                          <a:endParaRPr lang="en-US"/>
                        </a:p>
                      </a:txBody>
                      <a:tcPr>
                        <a:blipFill>
                          <a:blip r:embed="rId3"/>
                          <a:stretch>
                            <a:fillRect l="-378042" t="-352500" r="-529" b="-204167"/>
                          </a:stretch>
                        </a:blipFill>
                      </a:tcPr>
                    </a:tc>
                    <a:extLst>
                      <a:ext uri="{0D108BD9-81ED-4DB2-BD59-A6C34878D82A}">
                        <a16:rowId xmlns:a16="http://schemas.microsoft.com/office/drawing/2014/main" val="2275803684"/>
                      </a:ext>
                    </a:extLst>
                  </a:tr>
                  <a:tr h="518160">
                    <a:tc>
                      <a:txBody>
                        <a:bodyPr/>
                        <a:lstStyle/>
                        <a:p>
                          <a:endParaRPr lang="en-US"/>
                        </a:p>
                      </a:txBody>
                      <a:tcPr>
                        <a:blipFill>
                          <a:blip r:embed="rId3"/>
                          <a:stretch>
                            <a:fillRect l="-513" t="-638824" r="-827179" b="-188235"/>
                          </a:stretch>
                        </a:blipFill>
                      </a:tcPr>
                    </a:tc>
                    <a:tc>
                      <a:txBody>
                        <a:bodyPr/>
                        <a:lstStyle/>
                        <a:p>
                          <a:endParaRPr lang="en-US"/>
                        </a:p>
                      </a:txBody>
                      <a:tcPr>
                        <a:blipFill>
                          <a:blip r:embed="rId3"/>
                          <a:stretch>
                            <a:fillRect l="-15896" t="-638824" r="-30819" b="-188235"/>
                          </a:stretch>
                        </a:blipFill>
                      </a:tcPr>
                    </a:tc>
                    <a:tc>
                      <a:txBody>
                        <a:bodyPr/>
                        <a:lstStyle/>
                        <a:p>
                          <a:endParaRPr lang="en-US"/>
                        </a:p>
                      </a:txBody>
                      <a:tcPr>
                        <a:blipFill>
                          <a:blip r:embed="rId3"/>
                          <a:stretch>
                            <a:fillRect l="-378042" t="-638824" r="-529" b="-188235"/>
                          </a:stretch>
                        </a:blipFill>
                      </a:tcPr>
                    </a:tc>
                    <a:extLst>
                      <a:ext uri="{0D108BD9-81ED-4DB2-BD59-A6C34878D82A}">
                        <a16:rowId xmlns:a16="http://schemas.microsoft.com/office/drawing/2014/main" val="1277047256"/>
                      </a:ext>
                    </a:extLst>
                  </a:tr>
                  <a:tr h="304800">
                    <a:tc>
                      <a:txBody>
                        <a:bodyPr/>
                        <a:lstStyle/>
                        <a:p>
                          <a:endParaRPr lang="en-US"/>
                        </a:p>
                      </a:txBody>
                      <a:tcPr>
                        <a:blipFill>
                          <a:blip r:embed="rId3"/>
                          <a:stretch>
                            <a:fillRect l="-513" t="-1256000" r="-827179" b="-220000"/>
                          </a:stretch>
                        </a:blipFill>
                      </a:tcPr>
                    </a:tc>
                    <a:tc>
                      <a:txBody>
                        <a:bodyPr/>
                        <a:lstStyle/>
                        <a:p>
                          <a:r>
                            <a:rPr lang="en-GB" sz="1400" dirty="0"/>
                            <a:t>Reproductive carrying capacity.</a:t>
                          </a:r>
                        </a:p>
                      </a:txBody>
                      <a:tcPr/>
                    </a:tc>
                    <a:tc>
                      <a:txBody>
                        <a:bodyPr/>
                        <a:lstStyle/>
                        <a:p>
                          <a:endParaRPr lang="en-US"/>
                        </a:p>
                      </a:txBody>
                      <a:tcPr>
                        <a:blipFill>
                          <a:blip r:embed="rId3"/>
                          <a:stretch>
                            <a:fillRect l="-378042" t="-1256000" r="-529" b="-220000"/>
                          </a:stretch>
                        </a:blipFill>
                      </a:tcPr>
                    </a:tc>
                    <a:extLst>
                      <a:ext uri="{0D108BD9-81ED-4DB2-BD59-A6C34878D82A}">
                        <a16:rowId xmlns:a16="http://schemas.microsoft.com/office/drawing/2014/main" val="2605689842"/>
                      </a:ext>
                    </a:extLst>
                  </a:tr>
                  <a:tr h="304800">
                    <a:tc>
                      <a:txBody>
                        <a:bodyPr/>
                        <a:lstStyle/>
                        <a:p>
                          <a:endParaRPr lang="en-US"/>
                        </a:p>
                      </a:txBody>
                      <a:tcPr>
                        <a:blipFill>
                          <a:blip r:embed="rId3"/>
                          <a:stretch>
                            <a:fillRect l="-513" t="-1356000" r="-827179" b="-120000"/>
                          </a:stretch>
                        </a:blipFill>
                      </a:tcPr>
                    </a:tc>
                    <a:tc>
                      <a:txBody>
                        <a:bodyPr/>
                        <a:lstStyle/>
                        <a:p>
                          <a:r>
                            <a:rPr lang="en-GB" sz="1400" dirty="0"/>
                            <a:t>Larval competition parameter.</a:t>
                          </a:r>
                        </a:p>
                      </a:txBody>
                      <a:tcPr/>
                    </a:tc>
                    <a:tc>
                      <a:txBody>
                        <a:bodyPr/>
                        <a:lstStyle/>
                        <a:p>
                          <a:endParaRPr lang="en-US"/>
                        </a:p>
                      </a:txBody>
                      <a:tcPr>
                        <a:blipFill>
                          <a:blip r:embed="rId3"/>
                          <a:stretch>
                            <a:fillRect l="-378042" t="-1356000" r="-529" b="-120000"/>
                          </a:stretch>
                        </a:blipFill>
                      </a:tcPr>
                    </a:tc>
                    <a:extLst>
                      <a:ext uri="{0D108BD9-81ED-4DB2-BD59-A6C34878D82A}">
                        <a16:rowId xmlns:a16="http://schemas.microsoft.com/office/drawing/2014/main" val="2728807083"/>
                      </a:ext>
                    </a:extLst>
                  </a:tr>
                  <a:tr h="308547">
                    <a:tc>
                      <a:txBody>
                        <a:bodyPr/>
                        <a:lstStyle/>
                        <a:p>
                          <a:endParaRPr lang="en-US"/>
                        </a:p>
                      </a:txBody>
                      <a:tcPr>
                        <a:blipFill>
                          <a:blip r:embed="rId3"/>
                          <a:stretch>
                            <a:fillRect l="-513" t="-1427451" r="-827179" b="-17647"/>
                          </a:stretch>
                        </a:blipFill>
                      </a:tcPr>
                    </a:tc>
                    <a:tc>
                      <a:txBody>
                        <a:bodyPr/>
                        <a:lstStyle/>
                        <a:p>
                          <a:r>
                            <a:rPr lang="en-GB" sz="1400" dirty="0"/>
                            <a:t>Larval competition parameter.</a:t>
                          </a:r>
                        </a:p>
                      </a:txBody>
                      <a:tcPr/>
                    </a:tc>
                    <a:tc>
                      <a:txBody>
                        <a:bodyPr/>
                        <a:lstStyle/>
                        <a:p>
                          <a:endParaRPr lang="en-US"/>
                        </a:p>
                      </a:txBody>
                      <a:tcPr>
                        <a:blipFill>
                          <a:blip r:embed="rId3"/>
                          <a:stretch>
                            <a:fillRect l="-378042" t="-1427451" r="-529" b="-17647"/>
                          </a:stretch>
                        </a:blipFill>
                      </a:tcPr>
                    </a:tc>
                    <a:extLst>
                      <a:ext uri="{0D108BD9-81ED-4DB2-BD59-A6C34878D82A}">
                        <a16:rowId xmlns:a16="http://schemas.microsoft.com/office/drawing/2014/main" val="1221403099"/>
                      </a:ext>
                    </a:extLst>
                  </a:tr>
                </a:tbl>
              </a:graphicData>
            </a:graphic>
          </p:graphicFrame>
        </mc:Fallback>
      </mc:AlternateContent>
    </p:spTree>
    <p:extLst>
      <p:ext uri="{BB962C8B-B14F-4D97-AF65-F5344CB8AC3E}">
        <p14:creationId xmlns:p14="http://schemas.microsoft.com/office/powerpoint/2010/main" val="11875950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7709F7E0-BBD9-085A-BAD2-4ABCA30E73CD}"/>
              </a:ext>
            </a:extLst>
          </p:cNvPr>
          <p:cNvSpPr/>
          <p:nvPr/>
        </p:nvSpPr>
        <p:spPr>
          <a:xfrm>
            <a:off x="5827878" y="1412556"/>
            <a:ext cx="5276815" cy="1406218"/>
          </a:xfrm>
          <a:prstGeom prst="roundRect">
            <a:avLst/>
          </a:prstGeom>
          <a:solidFill>
            <a:srgbClr val="FFA55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tangle: Rounded Corners 13">
            <a:extLst>
              <a:ext uri="{FF2B5EF4-FFF2-40B4-BE49-F238E27FC236}">
                <a16:creationId xmlns:a16="http://schemas.microsoft.com/office/drawing/2014/main" id="{72306CDB-50FB-E3BB-325A-2FB5D33BC41E}"/>
              </a:ext>
            </a:extLst>
          </p:cNvPr>
          <p:cNvSpPr/>
          <p:nvPr/>
        </p:nvSpPr>
        <p:spPr>
          <a:xfrm>
            <a:off x="5918200" y="3329862"/>
            <a:ext cx="4876800" cy="2296238"/>
          </a:xfrm>
          <a:prstGeom prst="roundRect">
            <a:avLst/>
          </a:prstGeom>
          <a:solidFill>
            <a:srgbClr val="A9C0CE"/>
          </a:solidFill>
          <a:ln>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16CC5633-055C-2AF5-609A-D5D2D6DB8239}"/>
              </a:ext>
            </a:extLst>
          </p:cNvPr>
          <p:cNvSpPr>
            <a:spLocks noGrp="1"/>
          </p:cNvSpPr>
          <p:nvPr>
            <p:ph type="title"/>
          </p:nvPr>
        </p:nvSpPr>
        <p:spPr>
          <a:xfrm>
            <a:off x="827612" y="563227"/>
            <a:ext cx="3954236" cy="1201701"/>
          </a:xfrm>
        </p:spPr>
        <p:txBody>
          <a:bodyPr/>
          <a:lstStyle/>
          <a:p>
            <a:r>
              <a:rPr lang="en-GB" dirty="0"/>
              <a:t>Stability analysis</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E26EF0AE-15BD-8159-05DE-49FA15F3818A}"/>
                  </a:ext>
                </a:extLst>
              </p:cNvPr>
              <p:cNvSpPr txBox="1"/>
              <p:nvPr/>
            </p:nvSpPr>
            <p:spPr>
              <a:xfrm>
                <a:off x="5997251" y="1586051"/>
                <a:ext cx="5276815" cy="1406219"/>
              </a:xfrm>
              <a:prstGeom prst="rect">
                <a:avLst/>
              </a:prstGeom>
              <a:noFill/>
            </p:spPr>
            <p:txBody>
              <a:bodyPr wrap="square" rtlCol="0">
                <a:spAutoFit/>
              </a:bodyPr>
              <a:lstStyle/>
              <a:p>
                <a:r>
                  <a:rPr lang="en-GB" dirty="0"/>
                  <a:t>Steady states are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𝐸</m:t>
                        </m:r>
                      </m:e>
                      <m:sub>
                        <m:r>
                          <a:rPr lang="en-GB" b="0" i="1" smtClean="0">
                            <a:latin typeface="Cambria Math" panose="02040503050406030204" pitchFamily="18" charset="0"/>
                          </a:rPr>
                          <m:t>0</m:t>
                        </m:r>
                      </m:sub>
                    </m:sSub>
                    <m:r>
                      <a:rPr lang="en-GB" b="0" i="1" smtClean="0">
                        <a:latin typeface="Cambria Math" panose="02040503050406030204" pitchFamily="18" charset="0"/>
                      </a:rPr>
                      <m:t>=</m:t>
                    </m:r>
                    <m:d>
                      <m:dPr>
                        <m:ctrlPr>
                          <a:rPr lang="en-GB" b="0" i="1" smtClean="0">
                            <a:latin typeface="Cambria Math" panose="02040503050406030204" pitchFamily="18" charset="0"/>
                          </a:rPr>
                        </m:ctrlPr>
                      </m:dPr>
                      <m:e>
                        <m:r>
                          <a:rPr lang="en-GB" b="0" i="1" smtClean="0">
                            <a:latin typeface="Cambria Math" panose="02040503050406030204" pitchFamily="18" charset="0"/>
                          </a:rPr>
                          <m:t>0,0</m:t>
                        </m:r>
                      </m:e>
                    </m:d>
                  </m:oMath>
                </a14:m>
                <a:r>
                  <a:rPr lang="en-GB" dirty="0"/>
                  <a:t>, </a:t>
                </a:r>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𝐸</m:t>
                        </m:r>
                      </m:e>
                      <m:sub>
                        <m:r>
                          <a:rPr lang="en-GB" i="1">
                            <a:latin typeface="Cambria Math" panose="02040503050406030204" pitchFamily="18" charset="0"/>
                          </a:rPr>
                          <m:t>1</m:t>
                        </m:r>
                      </m:sub>
                    </m:sSub>
                    <m:r>
                      <a:rPr lang="en-GB" i="1">
                        <a:latin typeface="Cambria Math" panose="02040503050406030204" pitchFamily="18" charset="0"/>
                      </a:rPr>
                      <m:t>=</m:t>
                    </m:r>
                    <m:d>
                      <m:dPr>
                        <m:ctrlPr>
                          <a:rPr lang="en-GB" i="1">
                            <a:latin typeface="Cambria Math" panose="02040503050406030204" pitchFamily="18" charset="0"/>
                          </a:rPr>
                        </m:ctrlPr>
                      </m:dPr>
                      <m:e>
                        <m:sSup>
                          <m:sSupPr>
                            <m:ctrlPr>
                              <a:rPr lang="en-GB" i="1">
                                <a:latin typeface="Cambria Math" panose="02040503050406030204" pitchFamily="18" charset="0"/>
                              </a:rPr>
                            </m:ctrlPr>
                          </m:sSupPr>
                          <m:e>
                            <m:r>
                              <a:rPr lang="en-GB" i="1">
                                <a:latin typeface="Cambria Math" panose="02040503050406030204" pitchFamily="18" charset="0"/>
                              </a:rPr>
                              <m:t>𝐹</m:t>
                            </m:r>
                          </m:e>
                          <m:sup>
                            <m:r>
                              <a:rPr lang="en-GB" i="1">
                                <a:latin typeface="Cambria Math" panose="02040503050406030204" pitchFamily="18" charset="0"/>
                              </a:rPr>
                              <m:t>−1</m:t>
                            </m:r>
                          </m:sup>
                        </m:sSup>
                        <m:d>
                          <m:dPr>
                            <m:ctrlPr>
                              <a:rPr lang="en-GB" i="1">
                                <a:latin typeface="Cambria Math" panose="02040503050406030204" pitchFamily="18" charset="0"/>
                              </a:rPr>
                            </m:ctrlPr>
                          </m:dPr>
                          <m:e>
                            <m:f>
                              <m:fPr>
                                <m:ctrlPr>
                                  <a:rPr lang="en-GB" i="1">
                                    <a:latin typeface="Cambria Math" panose="02040503050406030204" pitchFamily="18" charset="0"/>
                                  </a:rPr>
                                </m:ctrlPr>
                              </m:fPr>
                              <m:num>
                                <m:r>
                                  <a:rPr lang="en-GB" i="1">
                                    <a:latin typeface="Cambria Math" panose="02040503050406030204" pitchFamily="18" charset="0"/>
                                  </a:rPr>
                                  <m:t>𝑑</m:t>
                                </m:r>
                              </m:num>
                              <m:den>
                                <m:r>
                                  <a:rPr lang="en-GB" i="1">
                                    <a:latin typeface="Cambria Math" panose="02040503050406030204" pitchFamily="18" charset="0"/>
                                  </a:rPr>
                                  <m:t>𝑏</m:t>
                                </m:r>
                              </m:den>
                            </m:f>
                          </m:e>
                        </m:d>
                        <m:r>
                          <a:rPr lang="en-GB" i="1">
                            <a:latin typeface="Cambria Math" panose="02040503050406030204" pitchFamily="18" charset="0"/>
                          </a:rPr>
                          <m:t>,0</m:t>
                        </m:r>
                      </m:e>
                    </m:d>
                  </m:oMath>
                </a14:m>
                <a:r>
                  <a:rPr lang="en-GB" dirty="0"/>
                  <a:t>,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𝐸</m:t>
                        </m:r>
                      </m:e>
                      <m:sub>
                        <m:r>
                          <a:rPr lang="en-GB" b="0" i="1" smtClean="0">
                            <a:latin typeface="Cambria Math" panose="02040503050406030204" pitchFamily="18" charset="0"/>
                          </a:rPr>
                          <m:t>2</m:t>
                        </m:r>
                      </m:sub>
                    </m:sSub>
                    <m:r>
                      <a:rPr lang="en-GB" b="0" i="1" smtClean="0">
                        <a:latin typeface="Cambria Math" panose="02040503050406030204" pitchFamily="18" charset="0"/>
                      </a:rPr>
                      <m:t>=</m:t>
                    </m:r>
                    <m:d>
                      <m:dPr>
                        <m:ctrlPr>
                          <a:rPr lang="en-GB" b="0" i="1" smtClean="0">
                            <a:latin typeface="Cambria Math" panose="02040503050406030204" pitchFamily="18" charset="0"/>
                          </a:rPr>
                        </m:ctrlPr>
                      </m:dPr>
                      <m:e>
                        <m:r>
                          <a:rPr lang="en-GB" b="0" i="1" smtClean="0">
                            <a:latin typeface="Cambria Math" panose="02040503050406030204" pitchFamily="18" charset="0"/>
                          </a:rPr>
                          <m:t>0,</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𝐹</m:t>
                            </m:r>
                          </m:e>
                          <m:sup>
                            <m:r>
                              <a:rPr lang="en-GB" b="0" i="1" smtClean="0">
                                <a:latin typeface="Cambria Math" panose="02040503050406030204" pitchFamily="18" charset="0"/>
                              </a:rPr>
                              <m:t>−1</m:t>
                            </m:r>
                          </m:sup>
                        </m:sSup>
                        <m:d>
                          <m:dPr>
                            <m:ctrlPr>
                              <a:rPr lang="en-GB" b="0" i="1" smtClean="0">
                                <a:latin typeface="Cambria Math" panose="02040503050406030204" pitchFamily="18" charset="0"/>
                              </a:rPr>
                            </m:ctrlPr>
                          </m:dPr>
                          <m:e>
                            <m:f>
                              <m:fPr>
                                <m:ctrlPr>
                                  <a:rPr lang="en-GB" b="0" i="1" smtClean="0">
                                    <a:latin typeface="Cambria Math" panose="02040503050406030204" pitchFamily="18" charset="0"/>
                                  </a:rPr>
                                </m:ctrlPr>
                              </m:fPr>
                              <m:num>
                                <m:r>
                                  <a:rPr lang="en-GB" b="0" i="1" smtClean="0">
                                    <a:latin typeface="Cambria Math" panose="02040503050406030204" pitchFamily="18" charset="0"/>
                                  </a:rPr>
                                  <m:t>𝑑</m:t>
                                </m:r>
                              </m:num>
                              <m:den>
                                <m:r>
                                  <a:rPr lang="en-GB" b="0" i="1" smtClean="0">
                                    <a:latin typeface="Cambria Math" panose="02040503050406030204" pitchFamily="18" charset="0"/>
                                  </a:rPr>
                                  <m:t>𝜙</m:t>
                                </m:r>
                                <m:r>
                                  <a:rPr lang="en-GB" b="0" i="1" smtClean="0">
                                    <a:latin typeface="Cambria Math" panose="02040503050406030204" pitchFamily="18" charset="0"/>
                                  </a:rPr>
                                  <m:t>𝑏</m:t>
                                </m:r>
                              </m:den>
                            </m:f>
                          </m:e>
                        </m:d>
                      </m:e>
                    </m:d>
                    <m:r>
                      <a:rPr lang="en-GB" b="0" i="0" smtClean="0">
                        <a:latin typeface="Cambria Math" panose="02040503050406030204" pitchFamily="18" charset="0"/>
                      </a:rPr>
                      <m:t> </m:t>
                    </m:r>
                  </m:oMath>
                </a14:m>
                <a:r>
                  <a:rPr lang="en-GB" dirty="0"/>
                  <a:t>and the coexistence SS,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𝐸</m:t>
                        </m:r>
                      </m:e>
                      <m:sub>
                        <m:r>
                          <a:rPr lang="en-GB" b="0" i="1" smtClean="0">
                            <a:latin typeface="Cambria Math" panose="02040503050406030204" pitchFamily="18" charset="0"/>
                          </a:rPr>
                          <m:t>3</m:t>
                        </m:r>
                      </m:sub>
                    </m:sSub>
                  </m:oMath>
                </a14:m>
                <a:r>
                  <a:rPr lang="en-GB" dirty="0"/>
                  <a:t>.</a:t>
                </a:r>
              </a:p>
              <a:p>
                <a:endParaRPr lang="en-GB" dirty="0"/>
              </a:p>
            </p:txBody>
          </p:sp>
        </mc:Choice>
        <mc:Fallback xmlns="">
          <p:sp>
            <p:nvSpPr>
              <p:cNvPr id="4" name="TextBox 3">
                <a:extLst>
                  <a:ext uri="{FF2B5EF4-FFF2-40B4-BE49-F238E27FC236}">
                    <a16:creationId xmlns:a16="http://schemas.microsoft.com/office/drawing/2014/main" id="{E26EF0AE-15BD-8159-05DE-49FA15F3818A}"/>
                  </a:ext>
                </a:extLst>
              </p:cNvPr>
              <p:cNvSpPr txBox="1">
                <a:spLocks noRot="1" noChangeAspect="1" noMove="1" noResize="1" noEditPoints="1" noAdjustHandles="1" noChangeArrowheads="1" noChangeShapeType="1" noTextEdit="1"/>
              </p:cNvSpPr>
              <p:nvPr/>
            </p:nvSpPr>
            <p:spPr>
              <a:xfrm>
                <a:off x="5997251" y="1586051"/>
                <a:ext cx="5276815" cy="1406219"/>
              </a:xfrm>
              <a:prstGeom prst="rect">
                <a:avLst/>
              </a:prstGeom>
              <a:blipFill>
                <a:blip r:embed="rId3"/>
                <a:stretch>
                  <a:fillRect l="-1040"/>
                </a:stretch>
              </a:blipFill>
            </p:spPr>
            <p:txBody>
              <a:bodyPr/>
              <a:lstStyle/>
              <a:p>
                <a:r>
                  <a:rPr lang="en-GB">
                    <a:noFill/>
                  </a:rPr>
                  <a:t> </a:t>
                </a:r>
              </a:p>
            </p:txBody>
          </p:sp>
        </mc:Fallback>
      </mc:AlternateContent>
      <p:sp>
        <p:nvSpPr>
          <p:cNvPr id="7" name="TextBox 6">
            <a:extLst>
              <a:ext uri="{FF2B5EF4-FFF2-40B4-BE49-F238E27FC236}">
                <a16:creationId xmlns:a16="http://schemas.microsoft.com/office/drawing/2014/main" id="{2BD11275-B2C6-CA53-0FC3-7C2B20CA0873}"/>
              </a:ext>
            </a:extLst>
          </p:cNvPr>
          <p:cNvSpPr txBox="1"/>
          <p:nvPr/>
        </p:nvSpPr>
        <p:spPr>
          <a:xfrm>
            <a:off x="359424" y="6053081"/>
            <a:ext cx="11473152" cy="430887"/>
          </a:xfrm>
          <a:prstGeom prst="rect">
            <a:avLst/>
          </a:prstGeom>
          <a:noFill/>
        </p:spPr>
        <p:txBody>
          <a:bodyPr wrap="square">
            <a:spAutoFit/>
          </a:bodyPr>
          <a:lstStyle/>
          <a:p>
            <a:r>
              <a:rPr lang="en-GB" sz="1100" b="0" i="0" dirty="0">
                <a:effectLst/>
              </a:rPr>
              <a:t>Hughes, H., Britton, N.F.: Modelling the use of Wolbachia to control dengue fever transmission. Bull math biol. 75(5), 796–818 (2013)</a:t>
            </a:r>
          </a:p>
          <a:p>
            <a:r>
              <a:rPr lang="en-GB" sz="1100" b="0" i="0" dirty="0" err="1">
                <a:effectLst/>
              </a:rPr>
              <a:t>Stender</a:t>
            </a:r>
            <a:r>
              <a:rPr lang="en-GB" sz="1100" b="0" i="0" dirty="0">
                <a:effectLst/>
              </a:rPr>
              <a:t>, M., Hoffmann, N.: </a:t>
            </a:r>
            <a:r>
              <a:rPr lang="en-GB" sz="1100" b="0" i="0" dirty="0" err="1">
                <a:effectLst/>
              </a:rPr>
              <a:t>bSTAB</a:t>
            </a:r>
            <a:r>
              <a:rPr lang="en-GB" sz="1100" b="0" i="0" dirty="0">
                <a:effectLst/>
              </a:rPr>
              <a:t>: an open-source software for computing the basin stability of multi-stable dynamical systems. Nonlinear dynamics 107(2), 1451–1468 (2022)</a:t>
            </a:r>
            <a:endParaRPr lang="en-GB" sz="1100" dirty="0"/>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548E6708-C110-5F30-E5D0-50657B989E9C}"/>
                  </a:ext>
                </a:extLst>
              </p:cNvPr>
              <p:cNvSpPr txBox="1"/>
              <p:nvPr/>
            </p:nvSpPr>
            <p:spPr>
              <a:xfrm>
                <a:off x="6075346" y="3503358"/>
                <a:ext cx="4719654" cy="2031325"/>
              </a:xfrm>
              <a:prstGeom prst="rect">
                <a:avLst/>
              </a:prstGeom>
              <a:noFill/>
            </p:spPr>
            <p:txBody>
              <a:bodyPr wrap="square" rtlCol="0">
                <a:spAutoFit/>
              </a:bodyPr>
              <a:lstStyle/>
              <a:p>
                <a:r>
                  <a:rPr lang="en-GB" b="1" dirty="0"/>
                  <a:t>Figure: </a:t>
                </a:r>
                <a:r>
                  <a:rPr lang="en-GB" dirty="0"/>
                  <a:t>The </a:t>
                </a:r>
                <a:r>
                  <a:rPr lang="en-GB" dirty="0" err="1"/>
                  <a:t>bistability</a:t>
                </a:r>
                <a:r>
                  <a:rPr lang="en-GB" dirty="0"/>
                  <a:t> between the wildtype and Wolbachia only steady states. Which steady state the system is attracted to depends on the initial number of wildtype (females)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𝑁</m:t>
                        </m:r>
                      </m:e>
                      <m:sub>
                        <m:r>
                          <a:rPr lang="en-GB" b="0" i="1" smtClean="0">
                            <a:latin typeface="Cambria Math" panose="02040503050406030204" pitchFamily="18" charset="0"/>
                          </a:rPr>
                          <m:t>𝑚</m:t>
                        </m:r>
                      </m:sub>
                    </m:sSub>
                    <m:d>
                      <m:dPr>
                        <m:ctrlPr>
                          <a:rPr lang="en-GB" b="0" i="1" smtClean="0">
                            <a:latin typeface="Cambria Math" panose="02040503050406030204" pitchFamily="18" charset="0"/>
                          </a:rPr>
                        </m:ctrlPr>
                      </m:dPr>
                      <m:e>
                        <m:r>
                          <a:rPr lang="en-GB" b="0" i="1" smtClean="0">
                            <a:latin typeface="Cambria Math" panose="02040503050406030204" pitchFamily="18" charset="0"/>
                          </a:rPr>
                          <m:t>0</m:t>
                        </m:r>
                      </m:e>
                    </m:d>
                  </m:oMath>
                </a14:m>
                <a:r>
                  <a:rPr lang="en-GB" dirty="0"/>
                  <a:t> and Wolbachia-infected (females)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𝑁</m:t>
                        </m:r>
                      </m:e>
                      <m:sub>
                        <m:r>
                          <a:rPr lang="en-GB" b="0" i="1" smtClean="0">
                            <a:latin typeface="Cambria Math" panose="02040503050406030204" pitchFamily="18" charset="0"/>
                          </a:rPr>
                          <m:t>𝑤</m:t>
                        </m:r>
                      </m:sub>
                    </m:sSub>
                    <m:d>
                      <m:dPr>
                        <m:ctrlPr>
                          <a:rPr lang="en-GB" b="0" i="1" smtClean="0">
                            <a:latin typeface="Cambria Math" panose="02040503050406030204" pitchFamily="18" charset="0"/>
                          </a:rPr>
                        </m:ctrlPr>
                      </m:dPr>
                      <m:e>
                        <m:r>
                          <a:rPr lang="en-GB" b="0" i="1" smtClean="0">
                            <a:latin typeface="Cambria Math" panose="02040503050406030204" pitchFamily="18" charset="0"/>
                          </a:rPr>
                          <m:t>0</m:t>
                        </m:r>
                      </m:e>
                    </m:d>
                  </m:oMath>
                </a14:m>
                <a:r>
                  <a:rPr lang="en-GB" dirty="0"/>
                  <a:t> in the household. </a:t>
                </a:r>
                <a14:m>
                  <m:oMath xmlns:m="http://schemas.openxmlformats.org/officeDocument/2006/math">
                    <m:r>
                      <a:rPr lang="en-GB" i="1">
                        <a:latin typeface="Cambria Math" panose="02040503050406030204" pitchFamily="18" charset="0"/>
                      </a:rPr>
                      <m:t>𝜙</m:t>
                    </m:r>
                    <m:r>
                      <a:rPr lang="en-GB" i="1">
                        <a:latin typeface="Cambria Math" panose="02040503050406030204" pitchFamily="18" charset="0"/>
                      </a:rPr>
                      <m:t>=0.85</m:t>
                    </m:r>
                  </m:oMath>
                </a14:m>
                <a:r>
                  <a:rPr lang="en-GB" dirty="0"/>
                  <a:t>. </a:t>
                </a:r>
              </a:p>
            </p:txBody>
          </p:sp>
        </mc:Choice>
        <mc:Fallback xmlns="">
          <p:sp>
            <p:nvSpPr>
              <p:cNvPr id="8" name="TextBox 7">
                <a:extLst>
                  <a:ext uri="{FF2B5EF4-FFF2-40B4-BE49-F238E27FC236}">
                    <a16:creationId xmlns:a16="http://schemas.microsoft.com/office/drawing/2014/main" id="{548E6708-C110-5F30-E5D0-50657B989E9C}"/>
                  </a:ext>
                </a:extLst>
              </p:cNvPr>
              <p:cNvSpPr txBox="1">
                <a:spLocks noRot="1" noChangeAspect="1" noMove="1" noResize="1" noEditPoints="1" noAdjustHandles="1" noChangeArrowheads="1" noChangeShapeType="1" noTextEdit="1"/>
              </p:cNvSpPr>
              <p:nvPr/>
            </p:nvSpPr>
            <p:spPr>
              <a:xfrm>
                <a:off x="6075346" y="3503358"/>
                <a:ext cx="4719654" cy="2031325"/>
              </a:xfrm>
              <a:prstGeom prst="rect">
                <a:avLst/>
              </a:prstGeom>
              <a:blipFill>
                <a:blip r:embed="rId4"/>
                <a:stretch>
                  <a:fillRect l="-1163" t="-1502" r="-517" b="-4204"/>
                </a:stretch>
              </a:blipFill>
            </p:spPr>
            <p:txBody>
              <a:bodyPr/>
              <a:lstStyle/>
              <a:p>
                <a:r>
                  <a:rPr lang="en-GB">
                    <a:noFill/>
                  </a:rPr>
                  <a:t> </a:t>
                </a:r>
              </a:p>
            </p:txBody>
          </p:sp>
        </mc:Fallback>
      </mc:AlternateContent>
      <p:pic>
        <p:nvPicPr>
          <p:cNvPr id="13" name="Picture 12">
            <a:extLst>
              <a:ext uri="{FF2B5EF4-FFF2-40B4-BE49-F238E27FC236}">
                <a16:creationId xmlns:a16="http://schemas.microsoft.com/office/drawing/2014/main" id="{0E0AAA7E-841E-100F-59E6-A434367AA03A}"/>
              </a:ext>
            </a:extLst>
          </p:cNvPr>
          <p:cNvPicPr>
            <a:picLocks noChangeAspect="1"/>
          </p:cNvPicPr>
          <p:nvPr/>
        </p:nvPicPr>
        <p:blipFill>
          <a:blip r:embed="rId5"/>
          <a:stretch>
            <a:fillRect/>
          </a:stretch>
        </p:blipFill>
        <p:spPr>
          <a:xfrm>
            <a:off x="827612" y="1876258"/>
            <a:ext cx="4328855" cy="4143862"/>
          </a:xfrm>
          <a:prstGeom prst="rect">
            <a:avLst/>
          </a:prstGeom>
        </p:spPr>
      </p:pic>
      <p:sp>
        <p:nvSpPr>
          <p:cNvPr id="5" name="TextBox 4">
            <a:extLst>
              <a:ext uri="{FF2B5EF4-FFF2-40B4-BE49-F238E27FC236}">
                <a16:creationId xmlns:a16="http://schemas.microsoft.com/office/drawing/2014/main" id="{35F20B66-505B-EF93-02B4-6C22CCC89052}"/>
              </a:ext>
            </a:extLst>
          </p:cNvPr>
          <p:cNvSpPr txBox="1"/>
          <p:nvPr/>
        </p:nvSpPr>
        <p:spPr>
          <a:xfrm rot="20978758">
            <a:off x="1784561" y="4793229"/>
            <a:ext cx="2414954" cy="369332"/>
          </a:xfrm>
          <a:prstGeom prst="rect">
            <a:avLst/>
          </a:prstGeom>
          <a:noFill/>
        </p:spPr>
        <p:txBody>
          <a:bodyPr wrap="square" rtlCol="0">
            <a:spAutoFit/>
          </a:bodyPr>
          <a:lstStyle/>
          <a:p>
            <a:r>
              <a:rPr lang="en-GB" dirty="0">
                <a:solidFill>
                  <a:srgbClr val="FF0000"/>
                </a:solidFill>
              </a:rPr>
              <a:t>Invasion threshold</a:t>
            </a:r>
          </a:p>
        </p:txBody>
      </p:sp>
    </p:spTree>
    <p:extLst>
      <p:ext uri="{BB962C8B-B14F-4D97-AF65-F5344CB8AC3E}">
        <p14:creationId xmlns:p14="http://schemas.microsoft.com/office/powerpoint/2010/main" val="1979694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AA5F5-27D5-4FD6-CE47-3C9FAAD89AB5}"/>
              </a:ext>
            </a:extLst>
          </p:cNvPr>
          <p:cNvSpPr>
            <a:spLocks noGrp="1"/>
          </p:cNvSpPr>
          <p:nvPr>
            <p:ph type="title"/>
          </p:nvPr>
        </p:nvSpPr>
        <p:spPr>
          <a:xfrm>
            <a:off x="1066800" y="2743200"/>
            <a:ext cx="10058400" cy="1371600"/>
          </a:xfrm>
        </p:spPr>
        <p:txBody>
          <a:bodyPr/>
          <a:lstStyle/>
          <a:p>
            <a:pPr algn="ctr"/>
            <a:r>
              <a:rPr lang="en-GB" dirty="0"/>
              <a:t>Stochastic model</a:t>
            </a:r>
          </a:p>
        </p:txBody>
      </p:sp>
    </p:spTree>
    <p:extLst>
      <p:ext uri="{BB962C8B-B14F-4D97-AF65-F5344CB8AC3E}">
        <p14:creationId xmlns:p14="http://schemas.microsoft.com/office/powerpoint/2010/main" val="27504048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F0399E2E-B98E-71FD-7AC5-308C529927C4}"/>
              </a:ext>
            </a:extLst>
          </p:cNvPr>
          <p:cNvSpPr/>
          <p:nvPr/>
        </p:nvSpPr>
        <p:spPr>
          <a:xfrm>
            <a:off x="913319" y="5022844"/>
            <a:ext cx="4729477" cy="1151753"/>
          </a:xfrm>
          <a:prstGeom prst="roundRect">
            <a:avLst/>
          </a:prstGeom>
          <a:solidFill>
            <a:srgbClr val="A9C0CE"/>
          </a:solidFill>
          <a:ln>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2D17C93-9C72-98C3-A485-10C45D477545}"/>
              </a:ext>
            </a:extLst>
          </p:cNvPr>
          <p:cNvSpPr>
            <a:spLocks noGrp="1"/>
          </p:cNvSpPr>
          <p:nvPr>
            <p:ph type="title"/>
          </p:nvPr>
        </p:nvSpPr>
        <p:spPr>
          <a:xfrm>
            <a:off x="619125" y="496255"/>
            <a:ext cx="6210300" cy="1037488"/>
          </a:xfrm>
        </p:spPr>
        <p:txBody>
          <a:bodyPr/>
          <a:lstStyle/>
          <a:p>
            <a:r>
              <a:rPr lang="en-GB" dirty="0"/>
              <a:t>3 mosquito tutorial model</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CB0CC58-F664-2261-B829-E9CEA70BC8B6}"/>
                  </a:ext>
                </a:extLst>
              </p:cNvPr>
              <p:cNvSpPr>
                <a:spLocks noGrp="1"/>
              </p:cNvSpPr>
              <p:nvPr>
                <p:ph idx="1"/>
              </p:nvPr>
            </p:nvSpPr>
            <p:spPr>
              <a:xfrm>
                <a:off x="5977659" y="1642890"/>
                <a:ext cx="5530994" cy="2251737"/>
              </a:xfrm>
            </p:spPr>
            <p:txBody>
              <a:bodyPr>
                <a:normAutofit/>
              </a:bodyPr>
              <a:lstStyle/>
              <a:p>
                <a:r>
                  <a:rPr lang="en-GB" sz="1600" dirty="0"/>
                  <a:t>CTMC model, household size bounded at 3 mosquitoes.</a:t>
                </a:r>
              </a:p>
              <a:p>
                <a:r>
                  <a:rPr lang="en-GB" sz="1600" dirty="0"/>
                  <a:t>State space is </a:t>
                </a:r>
                <a14:m>
                  <m:oMath xmlns:m="http://schemas.openxmlformats.org/officeDocument/2006/math">
                    <m:d>
                      <m:dPr>
                        <m:begChr m:val="{"/>
                        <m:endChr m:val="}"/>
                        <m:ctrlPr>
                          <a:rPr lang="en-GB" sz="1600" b="0" i="1" smtClean="0">
                            <a:latin typeface="Cambria Math" panose="02040503050406030204" pitchFamily="18" charset="0"/>
                          </a:rPr>
                        </m:ctrlPr>
                      </m:dPr>
                      <m:e>
                        <m:d>
                          <m:dPr>
                            <m:ctrlPr>
                              <a:rPr lang="en-GB" sz="1600" b="0" i="1" smtClean="0">
                                <a:latin typeface="Cambria Math" panose="02040503050406030204" pitchFamily="18" charset="0"/>
                              </a:rPr>
                            </m:ctrlPr>
                          </m:dPr>
                          <m:e>
                            <m:r>
                              <a:rPr lang="en-GB" sz="1600" b="0" i="1" smtClean="0">
                                <a:latin typeface="Cambria Math" panose="02040503050406030204" pitchFamily="18" charset="0"/>
                              </a:rPr>
                              <m:t>0,0</m:t>
                            </m:r>
                          </m:e>
                        </m:d>
                      </m:e>
                    </m:d>
                    <m:r>
                      <a:rPr lang="en-GB" sz="1600" b="0" i="1" smtClean="0">
                        <a:latin typeface="Cambria Math" panose="02040503050406030204" pitchFamily="18" charset="0"/>
                      </a:rPr>
                      <m:t>∪ </m:t>
                    </m:r>
                    <m:r>
                      <a:rPr lang="en-GB" sz="1600" b="0" i="1" smtClean="0">
                        <a:latin typeface="Cambria Math" panose="02040503050406030204" pitchFamily="18" charset="0"/>
                        <a:ea typeface="Cambria Math" panose="02040503050406030204" pitchFamily="18" charset="0"/>
                      </a:rPr>
                      <m:t>𝒮</m:t>
                    </m:r>
                    <m:r>
                      <a:rPr lang="en-GB" sz="1600" b="0" i="1" smtClean="0">
                        <a:latin typeface="Cambria Math" panose="02040503050406030204" pitchFamily="18" charset="0"/>
                        <a:ea typeface="Cambria Math" panose="02040503050406030204" pitchFamily="18" charset="0"/>
                      </a:rPr>
                      <m:t>,</m:t>
                    </m:r>
                  </m:oMath>
                </a14:m>
                <a:r>
                  <a:rPr lang="en-GB" sz="1600" dirty="0"/>
                  <a:t>   </a:t>
                </a:r>
                <a14:m>
                  <m:oMath xmlns:m="http://schemas.openxmlformats.org/officeDocument/2006/math">
                    <m:r>
                      <a:rPr lang="en-GB" sz="1600" i="1" dirty="0" smtClean="0">
                        <a:latin typeface="Cambria Math" panose="02040503050406030204" pitchFamily="18" charset="0"/>
                        <a:ea typeface="Cambria Math" panose="02040503050406030204" pitchFamily="18" charset="0"/>
                      </a:rPr>
                      <m:t>𝒮</m:t>
                    </m:r>
                    <m:r>
                      <a:rPr lang="en-GB" sz="1600" b="0" i="1" dirty="0" smtClean="0">
                        <a:latin typeface="Cambria Math" panose="02040503050406030204" pitchFamily="18" charset="0"/>
                        <a:ea typeface="Cambria Math" panose="02040503050406030204" pitchFamily="18" charset="0"/>
                      </a:rPr>
                      <m:t>=</m:t>
                    </m:r>
                    <m:d>
                      <m:dPr>
                        <m:begChr m:val="{"/>
                        <m:endChr m:val="}"/>
                        <m:ctrlPr>
                          <a:rPr lang="en-GB" sz="1600" b="0" i="1" dirty="0" smtClean="0">
                            <a:latin typeface="Cambria Math" panose="02040503050406030204" pitchFamily="18" charset="0"/>
                            <a:ea typeface="Cambria Math" panose="02040503050406030204" pitchFamily="18" charset="0"/>
                          </a:rPr>
                        </m:ctrlPr>
                      </m:dPr>
                      <m:e>
                        <m:d>
                          <m:dPr>
                            <m:ctrlPr>
                              <a:rPr lang="en-GB" sz="1600" b="0" i="1" dirty="0" smtClean="0">
                                <a:latin typeface="Cambria Math" panose="02040503050406030204" pitchFamily="18" charset="0"/>
                                <a:ea typeface="Cambria Math" panose="02040503050406030204" pitchFamily="18" charset="0"/>
                              </a:rPr>
                            </m:ctrlPr>
                          </m:dPr>
                          <m:e>
                            <m:r>
                              <a:rPr lang="en-GB" sz="1600" b="0" i="1" dirty="0" smtClean="0">
                                <a:latin typeface="Cambria Math" panose="02040503050406030204" pitchFamily="18" charset="0"/>
                                <a:ea typeface="Cambria Math" panose="02040503050406030204" pitchFamily="18" charset="0"/>
                              </a:rPr>
                              <m:t>𝑚</m:t>
                            </m:r>
                            <m:r>
                              <a:rPr lang="en-GB" sz="1600" b="0" i="1" dirty="0" smtClean="0">
                                <a:latin typeface="Cambria Math" panose="02040503050406030204" pitchFamily="18" charset="0"/>
                                <a:ea typeface="Cambria Math" panose="02040503050406030204" pitchFamily="18" charset="0"/>
                              </a:rPr>
                              <m:t>,</m:t>
                            </m:r>
                            <m:r>
                              <a:rPr lang="en-GB" sz="1600" b="0" i="1" dirty="0" smtClean="0">
                                <a:latin typeface="Cambria Math" panose="02040503050406030204" pitchFamily="18" charset="0"/>
                                <a:ea typeface="Cambria Math" panose="02040503050406030204" pitchFamily="18" charset="0"/>
                              </a:rPr>
                              <m:t>𝑤</m:t>
                            </m:r>
                          </m:e>
                        </m:d>
                        <m:r>
                          <a:rPr lang="en-GB" sz="1600" b="0" i="1" dirty="0" smtClean="0">
                            <a:latin typeface="Cambria Math" panose="02040503050406030204" pitchFamily="18" charset="0"/>
                            <a:ea typeface="Cambria Math" panose="02040503050406030204" pitchFamily="18" charset="0"/>
                          </a:rPr>
                          <m:t>:0&lt;</m:t>
                        </m:r>
                        <m:r>
                          <a:rPr lang="en-GB" sz="1600" b="0" i="1" dirty="0" smtClean="0">
                            <a:latin typeface="Cambria Math" panose="02040503050406030204" pitchFamily="18" charset="0"/>
                            <a:ea typeface="Cambria Math" panose="02040503050406030204" pitchFamily="18" charset="0"/>
                          </a:rPr>
                          <m:t>𝑚</m:t>
                        </m:r>
                        <m:r>
                          <a:rPr lang="en-GB" sz="1600" b="0" i="1" dirty="0" smtClean="0">
                            <a:latin typeface="Cambria Math" panose="02040503050406030204" pitchFamily="18" charset="0"/>
                            <a:ea typeface="Cambria Math" panose="02040503050406030204" pitchFamily="18" charset="0"/>
                          </a:rPr>
                          <m:t>+</m:t>
                        </m:r>
                        <m:r>
                          <a:rPr lang="en-GB" sz="1600" b="0" i="1" dirty="0" smtClean="0">
                            <a:latin typeface="Cambria Math" panose="02040503050406030204" pitchFamily="18" charset="0"/>
                            <a:ea typeface="Cambria Math" panose="02040503050406030204" pitchFamily="18" charset="0"/>
                          </a:rPr>
                          <m:t>𝑤</m:t>
                        </m:r>
                        <m:r>
                          <a:rPr lang="en-GB" sz="1600" b="0" i="1" dirty="0" smtClean="0">
                            <a:latin typeface="Cambria Math" panose="02040503050406030204" pitchFamily="18" charset="0"/>
                            <a:ea typeface="Cambria Math" panose="02040503050406030204" pitchFamily="18" charset="0"/>
                          </a:rPr>
                          <m:t>≤3</m:t>
                        </m:r>
                      </m:e>
                    </m:d>
                  </m:oMath>
                </a14:m>
                <a:endParaRPr lang="en-GB" sz="1600" b="0" dirty="0">
                  <a:ea typeface="Cambria Math" panose="02040503050406030204" pitchFamily="18" charset="0"/>
                </a:endParaRPr>
              </a:p>
              <a:p>
                <a:r>
                  <a:rPr lang="en-GB" sz="1600" dirty="0">
                    <a:ea typeface="Cambria Math" panose="02040503050406030204" pitchFamily="18" charset="0"/>
                  </a:rPr>
                  <a:t>No movement between households and no reversion.</a:t>
                </a:r>
                <a:endParaRPr lang="en-GB" sz="1600" b="0" dirty="0">
                  <a:ea typeface="Cambria Math" panose="02040503050406030204" pitchFamily="18" charset="0"/>
                </a:endParaRPr>
              </a:p>
              <a:p>
                <a:r>
                  <a:rPr lang="en-GB" sz="1600" dirty="0">
                    <a:ea typeface="Cambria Math" panose="02040503050406030204" pitchFamily="18" charset="0"/>
                  </a:rPr>
                  <a:t>3 communicating classes: </a:t>
                </a:r>
                <a:r>
                  <a:rPr lang="en-GB" sz="1600" dirty="0">
                    <a:solidFill>
                      <a:srgbClr val="FF8000"/>
                    </a:solidFill>
                    <a:ea typeface="Cambria Math" panose="02040503050406030204" pitchFamily="18" charset="0"/>
                  </a:rPr>
                  <a:t>the wildtype only (</a:t>
                </a:r>
                <a14:m>
                  <m:oMath xmlns:m="http://schemas.openxmlformats.org/officeDocument/2006/math">
                    <m:sSub>
                      <m:sSubPr>
                        <m:ctrlPr>
                          <a:rPr lang="en-GB" sz="1600" b="0" i="1" smtClean="0">
                            <a:solidFill>
                              <a:srgbClr val="FF8000"/>
                            </a:solidFill>
                            <a:latin typeface="Cambria Math" panose="02040503050406030204" pitchFamily="18" charset="0"/>
                            <a:ea typeface="Cambria Math" panose="02040503050406030204" pitchFamily="18" charset="0"/>
                          </a:rPr>
                        </m:ctrlPr>
                      </m:sSubPr>
                      <m:e>
                        <m:r>
                          <a:rPr lang="en-GB" sz="1600" i="1" smtClean="0">
                            <a:solidFill>
                              <a:srgbClr val="FF8000"/>
                            </a:solidFill>
                            <a:latin typeface="Cambria Math" panose="02040503050406030204" pitchFamily="18" charset="0"/>
                            <a:ea typeface="Cambria Math" panose="02040503050406030204" pitchFamily="18" charset="0"/>
                          </a:rPr>
                          <m:t>𝒮</m:t>
                        </m:r>
                      </m:e>
                      <m:sub>
                        <m:r>
                          <a:rPr lang="en-GB" sz="1600" b="0" i="1" smtClean="0">
                            <a:solidFill>
                              <a:srgbClr val="FF8000"/>
                            </a:solidFill>
                            <a:latin typeface="Cambria Math" panose="02040503050406030204" pitchFamily="18" charset="0"/>
                            <a:ea typeface="Cambria Math" panose="02040503050406030204" pitchFamily="18" charset="0"/>
                          </a:rPr>
                          <m:t>1</m:t>
                        </m:r>
                      </m:sub>
                    </m:sSub>
                    <m:r>
                      <a:rPr lang="en-GB" sz="1600" b="0" i="1" smtClean="0">
                        <a:solidFill>
                          <a:srgbClr val="FF8000"/>
                        </a:solidFill>
                        <a:latin typeface="Cambria Math" panose="02040503050406030204" pitchFamily="18" charset="0"/>
                        <a:ea typeface="Cambria Math" panose="02040503050406030204" pitchFamily="18" charset="0"/>
                      </a:rPr>
                      <m:t>)</m:t>
                    </m:r>
                  </m:oMath>
                </a14:m>
                <a:r>
                  <a:rPr lang="en-GB" sz="1600" dirty="0">
                    <a:ea typeface="Cambria Math" panose="02040503050406030204" pitchFamily="18" charset="0"/>
                  </a:rPr>
                  <a:t>, </a:t>
                </a:r>
                <a:r>
                  <a:rPr lang="en-GB" sz="1600" dirty="0">
                    <a:solidFill>
                      <a:srgbClr val="0000FF"/>
                    </a:solidFill>
                    <a:ea typeface="Cambria Math" panose="02040503050406030204" pitchFamily="18" charset="0"/>
                  </a:rPr>
                  <a:t>Wolbachia-infected only (</a:t>
                </a:r>
                <a14:m>
                  <m:oMath xmlns:m="http://schemas.openxmlformats.org/officeDocument/2006/math">
                    <m:sSub>
                      <m:sSubPr>
                        <m:ctrlPr>
                          <a:rPr lang="en-GB" sz="1600" b="0" i="1" smtClean="0">
                            <a:solidFill>
                              <a:srgbClr val="0000FF"/>
                            </a:solidFill>
                            <a:latin typeface="Cambria Math" panose="02040503050406030204" pitchFamily="18" charset="0"/>
                            <a:ea typeface="Cambria Math" panose="02040503050406030204" pitchFamily="18" charset="0"/>
                          </a:rPr>
                        </m:ctrlPr>
                      </m:sSubPr>
                      <m:e>
                        <m:r>
                          <a:rPr lang="en-GB" sz="1600" i="1" smtClean="0">
                            <a:solidFill>
                              <a:srgbClr val="0000FF"/>
                            </a:solidFill>
                            <a:latin typeface="Cambria Math" panose="02040503050406030204" pitchFamily="18" charset="0"/>
                            <a:ea typeface="Cambria Math" panose="02040503050406030204" pitchFamily="18" charset="0"/>
                          </a:rPr>
                          <m:t>𝒮</m:t>
                        </m:r>
                      </m:e>
                      <m:sub>
                        <m:r>
                          <a:rPr lang="en-GB" sz="1600" b="0" i="1" smtClean="0">
                            <a:solidFill>
                              <a:srgbClr val="0000FF"/>
                            </a:solidFill>
                            <a:latin typeface="Cambria Math" panose="02040503050406030204" pitchFamily="18" charset="0"/>
                            <a:ea typeface="Cambria Math" panose="02040503050406030204" pitchFamily="18" charset="0"/>
                          </a:rPr>
                          <m:t>2</m:t>
                        </m:r>
                      </m:sub>
                    </m:sSub>
                    <m:r>
                      <a:rPr lang="en-GB" sz="1600" b="0" i="1" smtClean="0">
                        <a:solidFill>
                          <a:srgbClr val="0000FF"/>
                        </a:solidFill>
                        <a:latin typeface="Cambria Math" panose="02040503050406030204" pitchFamily="18" charset="0"/>
                        <a:ea typeface="Cambria Math" panose="02040503050406030204" pitchFamily="18" charset="0"/>
                      </a:rPr>
                      <m:t>)</m:t>
                    </m:r>
                  </m:oMath>
                </a14:m>
                <a:r>
                  <a:rPr lang="en-GB" sz="1600" dirty="0">
                    <a:solidFill>
                      <a:srgbClr val="0000FF"/>
                    </a:solidFill>
                    <a:ea typeface="Cambria Math" panose="02040503050406030204" pitchFamily="18" charset="0"/>
                  </a:rPr>
                  <a:t> </a:t>
                </a:r>
                <a:r>
                  <a:rPr lang="en-GB" sz="1600" dirty="0">
                    <a:ea typeface="Cambria Math" panose="02040503050406030204" pitchFamily="18" charset="0"/>
                  </a:rPr>
                  <a:t>and </a:t>
                </a:r>
                <a:r>
                  <a:rPr lang="en-GB" sz="1600" dirty="0">
                    <a:solidFill>
                      <a:srgbClr val="00FF00"/>
                    </a:solidFill>
                    <a:ea typeface="Cambria Math" panose="02040503050406030204" pitchFamily="18" charset="0"/>
                  </a:rPr>
                  <a:t>the mixed states (</a:t>
                </a:r>
                <a14:m>
                  <m:oMath xmlns:m="http://schemas.openxmlformats.org/officeDocument/2006/math">
                    <m:sSub>
                      <m:sSubPr>
                        <m:ctrlPr>
                          <a:rPr lang="en-GB" sz="1600" b="0" i="1" smtClean="0">
                            <a:solidFill>
                              <a:srgbClr val="00FF00"/>
                            </a:solidFill>
                            <a:latin typeface="Cambria Math" panose="02040503050406030204" pitchFamily="18" charset="0"/>
                            <a:ea typeface="Cambria Math" panose="02040503050406030204" pitchFamily="18" charset="0"/>
                          </a:rPr>
                        </m:ctrlPr>
                      </m:sSubPr>
                      <m:e>
                        <m:r>
                          <a:rPr lang="en-GB" sz="1600" i="1" smtClean="0">
                            <a:solidFill>
                              <a:srgbClr val="00FF00"/>
                            </a:solidFill>
                            <a:latin typeface="Cambria Math" panose="02040503050406030204" pitchFamily="18" charset="0"/>
                            <a:ea typeface="Cambria Math" panose="02040503050406030204" pitchFamily="18" charset="0"/>
                          </a:rPr>
                          <m:t>𝒮</m:t>
                        </m:r>
                      </m:e>
                      <m:sub>
                        <m:r>
                          <a:rPr lang="en-GB" sz="1600" b="0" i="1" smtClean="0">
                            <a:solidFill>
                              <a:srgbClr val="00FF00"/>
                            </a:solidFill>
                            <a:latin typeface="Cambria Math" panose="02040503050406030204" pitchFamily="18" charset="0"/>
                            <a:ea typeface="Cambria Math" panose="02040503050406030204" pitchFamily="18" charset="0"/>
                          </a:rPr>
                          <m:t>3</m:t>
                        </m:r>
                      </m:sub>
                    </m:sSub>
                    <m:r>
                      <a:rPr lang="en-GB" sz="1600" b="0" i="1" smtClean="0">
                        <a:solidFill>
                          <a:srgbClr val="00FF00"/>
                        </a:solidFill>
                        <a:latin typeface="Cambria Math" panose="02040503050406030204" pitchFamily="18" charset="0"/>
                        <a:ea typeface="Cambria Math" panose="02040503050406030204" pitchFamily="18" charset="0"/>
                      </a:rPr>
                      <m:t>)</m:t>
                    </m:r>
                  </m:oMath>
                </a14:m>
                <a:r>
                  <a:rPr lang="en-GB" sz="1600" dirty="0">
                    <a:ea typeface="Cambria Math" panose="02040503050406030204" pitchFamily="18" charset="0"/>
                  </a:rPr>
                  <a:t>.</a:t>
                </a:r>
              </a:p>
              <a:p>
                <a:endParaRPr lang="en-GB" b="0" dirty="0">
                  <a:ea typeface="Cambria Math" panose="02040503050406030204" pitchFamily="18" charset="0"/>
                </a:endParaRPr>
              </a:p>
              <a:p>
                <a:endParaRPr lang="en-GB" sz="1600" dirty="0"/>
              </a:p>
              <a:p>
                <a:endParaRPr lang="en-GB" dirty="0"/>
              </a:p>
              <a:p>
                <a:endParaRPr lang="en-GB" dirty="0"/>
              </a:p>
            </p:txBody>
          </p:sp>
        </mc:Choice>
        <mc:Fallback xmlns="">
          <p:sp>
            <p:nvSpPr>
              <p:cNvPr id="3" name="Content Placeholder 2">
                <a:extLst>
                  <a:ext uri="{FF2B5EF4-FFF2-40B4-BE49-F238E27FC236}">
                    <a16:creationId xmlns:a16="http://schemas.microsoft.com/office/drawing/2014/main" id="{9CB0CC58-F664-2261-B829-E9CEA70BC8B6}"/>
                  </a:ext>
                </a:extLst>
              </p:cNvPr>
              <p:cNvSpPr>
                <a:spLocks noGrp="1" noRot="1" noChangeAspect="1" noMove="1" noResize="1" noEditPoints="1" noAdjustHandles="1" noChangeArrowheads="1" noChangeShapeType="1" noTextEdit="1"/>
              </p:cNvSpPr>
              <p:nvPr>
                <p:ph idx="1"/>
              </p:nvPr>
            </p:nvSpPr>
            <p:spPr>
              <a:xfrm>
                <a:off x="5977659" y="1642890"/>
                <a:ext cx="5530994" cy="2251737"/>
              </a:xfrm>
              <a:blipFill>
                <a:blip r:embed="rId3"/>
                <a:stretch>
                  <a:fillRect l="-441" t="-54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7E47F41C-DD53-4D0D-2B7D-0854904D27C3}"/>
                  </a:ext>
                </a:extLst>
              </p:cNvPr>
              <p:cNvSpPr txBox="1"/>
              <p:nvPr/>
            </p:nvSpPr>
            <p:spPr>
              <a:xfrm>
                <a:off x="961044" y="5108610"/>
                <a:ext cx="4729477" cy="954107"/>
              </a:xfrm>
              <a:prstGeom prst="rect">
                <a:avLst/>
              </a:prstGeom>
              <a:noFill/>
            </p:spPr>
            <p:txBody>
              <a:bodyPr wrap="square" rtlCol="0">
                <a:spAutoFit/>
              </a:bodyPr>
              <a:lstStyle/>
              <a:p>
                <a:r>
                  <a:rPr lang="en-GB" sz="1400" b="1" dirty="0"/>
                  <a:t>Figure: </a:t>
                </a:r>
                <a:r>
                  <a:rPr lang="en-GB" sz="1400" dirty="0"/>
                  <a:t>Schematic of the communicating classes. The states in the mixed class </a:t>
                </a:r>
                <a14:m>
                  <m:oMath xmlns:m="http://schemas.openxmlformats.org/officeDocument/2006/math">
                    <m:sSub>
                      <m:sSubPr>
                        <m:ctrlPr>
                          <a:rPr lang="en-GB" sz="1400" b="0" i="1" dirty="0" smtClean="0">
                            <a:latin typeface="Cambria Math" panose="02040503050406030204" pitchFamily="18" charset="0"/>
                            <a:ea typeface="Cambria Math" panose="02040503050406030204" pitchFamily="18" charset="0"/>
                          </a:rPr>
                        </m:ctrlPr>
                      </m:sSubPr>
                      <m:e>
                        <m:r>
                          <a:rPr lang="en-GB" sz="1400" i="1" dirty="0" smtClean="0">
                            <a:latin typeface="Cambria Math" panose="02040503050406030204" pitchFamily="18" charset="0"/>
                            <a:ea typeface="Cambria Math" panose="02040503050406030204" pitchFamily="18" charset="0"/>
                          </a:rPr>
                          <m:t>𝒮</m:t>
                        </m:r>
                      </m:e>
                      <m:sub>
                        <m:r>
                          <a:rPr lang="en-GB" sz="1400" b="0" i="1" dirty="0" smtClean="0">
                            <a:latin typeface="Cambria Math" panose="02040503050406030204" pitchFamily="18" charset="0"/>
                            <a:ea typeface="Cambria Math" panose="02040503050406030204" pitchFamily="18" charset="0"/>
                          </a:rPr>
                          <m:t>3</m:t>
                        </m:r>
                      </m:sub>
                    </m:sSub>
                  </m:oMath>
                </a14:m>
                <a:r>
                  <a:rPr lang="en-GB" sz="1400" dirty="0"/>
                  <a:t> are filled in green, the wildtype only states in </a:t>
                </a:r>
                <a14:m>
                  <m:oMath xmlns:m="http://schemas.openxmlformats.org/officeDocument/2006/math">
                    <m:sSub>
                      <m:sSubPr>
                        <m:ctrlPr>
                          <a:rPr lang="en-GB" sz="1400" b="0" i="1" smtClean="0">
                            <a:latin typeface="Cambria Math" panose="02040503050406030204" pitchFamily="18" charset="0"/>
                            <a:ea typeface="Cambria Math" panose="02040503050406030204" pitchFamily="18" charset="0"/>
                          </a:rPr>
                        </m:ctrlPr>
                      </m:sSubPr>
                      <m:e>
                        <m:r>
                          <a:rPr lang="en-GB" sz="1400" i="1" smtClean="0">
                            <a:latin typeface="Cambria Math" panose="02040503050406030204" pitchFamily="18" charset="0"/>
                            <a:ea typeface="Cambria Math" panose="02040503050406030204" pitchFamily="18" charset="0"/>
                          </a:rPr>
                          <m:t>𝒮</m:t>
                        </m:r>
                      </m:e>
                      <m:sub>
                        <m:r>
                          <a:rPr lang="en-GB" sz="1400" b="0" i="1" smtClean="0">
                            <a:latin typeface="Cambria Math" panose="02040503050406030204" pitchFamily="18" charset="0"/>
                            <a:ea typeface="Cambria Math" panose="02040503050406030204" pitchFamily="18" charset="0"/>
                          </a:rPr>
                          <m:t>1</m:t>
                        </m:r>
                      </m:sub>
                    </m:sSub>
                  </m:oMath>
                </a14:m>
                <a:r>
                  <a:rPr lang="en-GB" sz="1400" dirty="0"/>
                  <a:t> are orange and the Wolbachia only states in </a:t>
                </a:r>
                <a14:m>
                  <m:oMath xmlns:m="http://schemas.openxmlformats.org/officeDocument/2006/math">
                    <m:sSub>
                      <m:sSubPr>
                        <m:ctrlPr>
                          <a:rPr lang="en-GB" sz="1400" b="0" i="1" smtClean="0">
                            <a:latin typeface="Cambria Math" panose="02040503050406030204" pitchFamily="18" charset="0"/>
                            <a:ea typeface="Cambria Math" panose="02040503050406030204" pitchFamily="18" charset="0"/>
                          </a:rPr>
                        </m:ctrlPr>
                      </m:sSubPr>
                      <m:e>
                        <m:r>
                          <a:rPr lang="en-GB" sz="1400" i="1" smtClean="0">
                            <a:latin typeface="Cambria Math" panose="02040503050406030204" pitchFamily="18" charset="0"/>
                            <a:ea typeface="Cambria Math" panose="02040503050406030204" pitchFamily="18" charset="0"/>
                          </a:rPr>
                          <m:t>𝒮</m:t>
                        </m:r>
                      </m:e>
                      <m:sub>
                        <m:r>
                          <a:rPr lang="en-GB" sz="1400" b="0" i="1" smtClean="0">
                            <a:latin typeface="Cambria Math" panose="02040503050406030204" pitchFamily="18" charset="0"/>
                            <a:ea typeface="Cambria Math" panose="02040503050406030204" pitchFamily="18" charset="0"/>
                          </a:rPr>
                          <m:t>2</m:t>
                        </m:r>
                      </m:sub>
                    </m:sSub>
                  </m:oMath>
                </a14:m>
                <a:r>
                  <a:rPr lang="en-GB" sz="1400" dirty="0"/>
                  <a:t> are blue.</a:t>
                </a:r>
              </a:p>
            </p:txBody>
          </p:sp>
        </mc:Choice>
        <mc:Fallback xmlns="">
          <p:sp>
            <p:nvSpPr>
              <p:cNvPr id="5" name="TextBox 4">
                <a:extLst>
                  <a:ext uri="{FF2B5EF4-FFF2-40B4-BE49-F238E27FC236}">
                    <a16:creationId xmlns:a16="http://schemas.microsoft.com/office/drawing/2014/main" id="{7E47F41C-DD53-4D0D-2B7D-0854904D27C3}"/>
                  </a:ext>
                </a:extLst>
              </p:cNvPr>
              <p:cNvSpPr txBox="1">
                <a:spLocks noRot="1" noChangeAspect="1" noMove="1" noResize="1" noEditPoints="1" noAdjustHandles="1" noChangeArrowheads="1" noChangeShapeType="1" noTextEdit="1"/>
              </p:cNvSpPr>
              <p:nvPr/>
            </p:nvSpPr>
            <p:spPr>
              <a:xfrm>
                <a:off x="961044" y="5108610"/>
                <a:ext cx="4729477" cy="954107"/>
              </a:xfrm>
              <a:prstGeom prst="rect">
                <a:avLst/>
              </a:prstGeom>
              <a:blipFill>
                <a:blip r:embed="rId5"/>
                <a:stretch>
                  <a:fillRect l="-387" t="-1274" r="-129" b="-5732"/>
                </a:stretch>
              </a:blipFill>
            </p:spPr>
            <p:txBody>
              <a:bodyPr/>
              <a:lstStyle/>
              <a:p>
                <a:r>
                  <a:rPr lang="en-GB">
                    <a:noFill/>
                  </a:rPr>
                  <a:t> </a:t>
                </a:r>
              </a:p>
            </p:txBody>
          </p:sp>
        </mc:Fallback>
      </mc:AlternateContent>
      <p:sp>
        <p:nvSpPr>
          <p:cNvPr id="8" name="TextBox 7">
            <a:extLst>
              <a:ext uri="{FF2B5EF4-FFF2-40B4-BE49-F238E27FC236}">
                <a16:creationId xmlns:a16="http://schemas.microsoft.com/office/drawing/2014/main" id="{750E5C8C-DACD-07EB-B4B3-A044DACF551F}"/>
              </a:ext>
            </a:extLst>
          </p:cNvPr>
          <p:cNvSpPr txBox="1"/>
          <p:nvPr/>
        </p:nvSpPr>
        <p:spPr>
          <a:xfrm>
            <a:off x="5967726" y="5801107"/>
            <a:ext cx="5895926" cy="523220"/>
          </a:xfrm>
          <a:prstGeom prst="rect">
            <a:avLst/>
          </a:prstGeom>
          <a:noFill/>
        </p:spPr>
        <p:txBody>
          <a:bodyPr wrap="square" rtlCol="0">
            <a:spAutoFit/>
          </a:bodyPr>
          <a:lstStyle/>
          <a:p>
            <a:r>
              <a:rPr lang="en-GB" sz="1400" b="1" dirty="0"/>
              <a:t>Table: </a:t>
            </a:r>
            <a:r>
              <a:rPr lang="en-GB" sz="1400" b="0" i="0" dirty="0">
                <a:effectLst/>
              </a:rPr>
              <a:t>Transition rates from household state k to state l. The rates are the same for the 3 mosquito and 30 mosquito CMTC models</a:t>
            </a:r>
            <a:endParaRPr lang="en-GB" sz="1400" dirty="0"/>
          </a:p>
        </p:txBody>
      </p:sp>
      <mc:AlternateContent xmlns:mc="http://schemas.openxmlformats.org/markup-compatibility/2006" xmlns:a14="http://schemas.microsoft.com/office/drawing/2010/main">
        <mc:Choice Requires="a14">
          <p:graphicFrame>
            <p:nvGraphicFramePr>
              <p:cNvPr id="9" name="Table 8">
                <a:extLst>
                  <a:ext uri="{FF2B5EF4-FFF2-40B4-BE49-F238E27FC236}">
                    <a16:creationId xmlns:a16="http://schemas.microsoft.com/office/drawing/2014/main" id="{31B1331E-A8EB-B66D-9E4F-95E75B45E2EF}"/>
                  </a:ext>
                </a:extLst>
              </p:cNvPr>
              <p:cNvGraphicFramePr>
                <a:graphicFrameLocks noGrp="1"/>
              </p:cNvGraphicFramePr>
              <p:nvPr>
                <p:extLst>
                  <p:ext uri="{D42A27DB-BD31-4B8C-83A1-F6EECF244321}">
                    <p14:modId xmlns:p14="http://schemas.microsoft.com/office/powerpoint/2010/main" val="3607888747"/>
                  </p:ext>
                </p:extLst>
              </p:nvPr>
            </p:nvGraphicFramePr>
            <p:xfrm>
              <a:off x="5987593" y="4115654"/>
              <a:ext cx="5511127" cy="1590620"/>
            </p:xfrm>
            <a:graphic>
              <a:graphicData uri="http://schemas.openxmlformats.org/drawingml/2006/table">
                <a:tbl>
                  <a:tblPr firstRow="1" bandRow="1">
                    <a:tableStyleId>{5940675A-B579-460E-94D1-54222C63F5DA}</a:tableStyleId>
                  </a:tblPr>
                  <a:tblGrid>
                    <a:gridCol w="1038114">
                      <a:extLst>
                        <a:ext uri="{9D8B030D-6E8A-4147-A177-3AD203B41FA5}">
                          <a16:colId xmlns:a16="http://schemas.microsoft.com/office/drawing/2014/main" val="3881159929"/>
                        </a:ext>
                      </a:extLst>
                    </a:gridCol>
                    <a:gridCol w="1315124">
                      <a:extLst>
                        <a:ext uri="{9D8B030D-6E8A-4147-A177-3AD203B41FA5}">
                          <a16:colId xmlns:a16="http://schemas.microsoft.com/office/drawing/2014/main" val="1750081668"/>
                        </a:ext>
                      </a:extLst>
                    </a:gridCol>
                    <a:gridCol w="1694331">
                      <a:extLst>
                        <a:ext uri="{9D8B030D-6E8A-4147-A177-3AD203B41FA5}">
                          <a16:colId xmlns:a16="http://schemas.microsoft.com/office/drawing/2014/main" val="2953930059"/>
                        </a:ext>
                      </a:extLst>
                    </a:gridCol>
                    <a:gridCol w="1463558">
                      <a:extLst>
                        <a:ext uri="{9D8B030D-6E8A-4147-A177-3AD203B41FA5}">
                          <a16:colId xmlns:a16="http://schemas.microsoft.com/office/drawing/2014/main" val="1993458938"/>
                        </a:ext>
                      </a:extLst>
                    </a:gridCol>
                  </a:tblGrid>
                  <a:tr h="290631">
                    <a:tc>
                      <a:txBody>
                        <a:bodyPr/>
                        <a:lstStyle/>
                        <a:p>
                          <a:r>
                            <a:rPr lang="en-GB" sz="1400" dirty="0"/>
                            <a:t>State </a:t>
                          </a:r>
                          <a14:m>
                            <m:oMath xmlns:m="http://schemas.openxmlformats.org/officeDocument/2006/math">
                              <m:r>
                                <a:rPr lang="en-GB" sz="1400" b="1" smtClean="0">
                                  <a:latin typeface="Cambria Math" panose="02040503050406030204" pitchFamily="18" charset="0"/>
                                </a:rPr>
                                <m:t>𝒌</m:t>
                              </m:r>
                            </m:oMath>
                          </a14:m>
                          <a:endParaRPr lang="en-GB" sz="1400" dirty="0"/>
                        </a:p>
                      </a:txBody>
                      <a:tcPr/>
                    </a:tc>
                    <a:tc>
                      <a:txBody>
                        <a:bodyPr/>
                        <a:lstStyle/>
                        <a:p>
                          <a:r>
                            <a:rPr lang="en-GB" sz="1400" dirty="0"/>
                            <a:t>State </a:t>
                          </a:r>
                          <a14:m>
                            <m:oMath xmlns:m="http://schemas.openxmlformats.org/officeDocument/2006/math">
                              <m:r>
                                <a:rPr lang="en-GB" sz="1400" b="1" smtClean="0">
                                  <a:latin typeface="Cambria Math" panose="02040503050406030204" pitchFamily="18" charset="0"/>
                                </a:rPr>
                                <m:t>𝒍</m:t>
                              </m:r>
                            </m:oMath>
                          </a14:m>
                          <a:endParaRPr lang="en-GB" sz="1400" dirty="0"/>
                        </a:p>
                      </a:txBody>
                      <a:tcPr/>
                    </a:tc>
                    <a:tc>
                      <a:txBody>
                        <a:bodyPr/>
                        <a:lstStyle/>
                        <a:p>
                          <a:r>
                            <a:rPr lang="en-GB" sz="1400" dirty="0"/>
                            <a:t>Transition</a:t>
                          </a:r>
                        </a:p>
                      </a:txBody>
                      <a:tcPr/>
                    </a:tc>
                    <a:tc>
                      <a:txBody>
                        <a:bodyPr/>
                        <a:lstStyle/>
                        <a:p>
                          <a:r>
                            <a:rPr lang="en-GB" sz="1400" dirty="0"/>
                            <a:t>Rate</a:t>
                          </a:r>
                        </a:p>
                      </a:txBody>
                      <a:tcPr/>
                    </a:tc>
                    <a:extLst>
                      <a:ext uri="{0D108BD9-81ED-4DB2-BD59-A6C34878D82A}">
                        <a16:rowId xmlns:a16="http://schemas.microsoft.com/office/drawing/2014/main" val="3501323151"/>
                      </a:ext>
                    </a:extLst>
                  </a:tr>
                  <a:tr h="321455">
                    <a:tc>
                      <a:txBody>
                        <a:bodyPr/>
                        <a:lstStyle/>
                        <a:p>
                          <a:pPr/>
                          <a14:m>
                            <m:oMathPara xmlns:m="http://schemas.openxmlformats.org/officeDocument/2006/math">
                              <m:oMathParaPr>
                                <m:jc m:val="centerGroup"/>
                              </m:oMathParaPr>
                              <m:oMath xmlns:m="http://schemas.openxmlformats.org/officeDocument/2006/math">
                                <m:r>
                                  <a:rPr lang="en-GB" sz="1400" b="0" smtClean="0">
                                    <a:latin typeface="Cambria Math" panose="02040503050406030204" pitchFamily="18" charset="0"/>
                                  </a:rPr>
                                  <m:t>(</m:t>
                                </m:r>
                                <m:r>
                                  <a:rPr lang="en-GB" sz="1400" b="0" smtClean="0">
                                    <a:latin typeface="Cambria Math" panose="02040503050406030204" pitchFamily="18" charset="0"/>
                                  </a:rPr>
                                  <m:t>𝑚</m:t>
                                </m:r>
                                <m:r>
                                  <a:rPr lang="en-GB" sz="1400" b="0" smtClean="0">
                                    <a:latin typeface="Cambria Math" panose="02040503050406030204" pitchFamily="18" charset="0"/>
                                  </a:rPr>
                                  <m:t>,</m:t>
                                </m:r>
                                <m:r>
                                  <a:rPr lang="en-GB" sz="1400" b="0" smtClean="0">
                                    <a:latin typeface="Cambria Math" panose="02040503050406030204" pitchFamily="18" charset="0"/>
                                  </a:rPr>
                                  <m:t>𝑤</m:t>
                                </m:r>
                                <m:r>
                                  <a:rPr lang="en-GB" sz="1400" b="0" smtClean="0">
                                    <a:latin typeface="Cambria Math" panose="02040503050406030204" pitchFamily="18" charset="0"/>
                                  </a:rPr>
                                  <m:t>)</m:t>
                                </m:r>
                              </m:oMath>
                            </m:oMathPara>
                          </a14:m>
                          <a:endParaRPr lang="en-GB"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sz="1400" b="0" smtClean="0">
                                    <a:latin typeface="Cambria Math" panose="02040503050406030204" pitchFamily="18" charset="0"/>
                                  </a:rPr>
                                  <m:t>(</m:t>
                                </m:r>
                                <m:r>
                                  <a:rPr lang="en-GB" sz="1400" b="0" smtClean="0">
                                    <a:latin typeface="Cambria Math" panose="02040503050406030204" pitchFamily="18" charset="0"/>
                                  </a:rPr>
                                  <m:t>𝑚</m:t>
                                </m:r>
                                <m:r>
                                  <a:rPr lang="en-GB" sz="1400" b="0" smtClean="0">
                                    <a:latin typeface="Cambria Math" panose="02040503050406030204" pitchFamily="18" charset="0"/>
                                  </a:rPr>
                                  <m:t>+1,</m:t>
                                </m:r>
                                <m:r>
                                  <a:rPr lang="en-GB" sz="1400" b="0" smtClean="0">
                                    <a:latin typeface="Cambria Math" panose="02040503050406030204" pitchFamily="18" charset="0"/>
                                  </a:rPr>
                                  <m:t>𝑤</m:t>
                                </m:r>
                                <m:r>
                                  <a:rPr lang="en-GB" sz="1400" b="0" smtClean="0">
                                    <a:latin typeface="Cambria Math" panose="02040503050406030204" pitchFamily="18" charset="0"/>
                                  </a:rPr>
                                  <m:t>)</m:t>
                                </m:r>
                              </m:oMath>
                            </m:oMathPara>
                          </a14:m>
                          <a:endParaRPr lang="en-GB" sz="1400" dirty="0"/>
                        </a:p>
                      </a:txBody>
                      <a:tcPr/>
                    </a:tc>
                    <a:tc>
                      <a:txBody>
                        <a:bodyPr/>
                        <a:lstStyle/>
                        <a:p>
                          <a:r>
                            <a:rPr lang="en-GB" sz="1400" dirty="0"/>
                            <a:t>wildtype birth</a:t>
                          </a:r>
                        </a:p>
                      </a:txBody>
                      <a:tcPr/>
                    </a:tc>
                    <a:tc>
                      <a:txBody>
                        <a:bodyPr/>
                        <a:lstStyle/>
                        <a:p>
                          <a:pPr/>
                          <a14:m>
                            <m:oMathPara xmlns:m="http://schemas.openxmlformats.org/officeDocument/2006/math">
                              <m:oMathParaPr>
                                <m:jc m:val="centerGroup"/>
                              </m:oMathParaPr>
                              <m:oMath xmlns:m="http://schemas.openxmlformats.org/officeDocument/2006/math">
                                <m:r>
                                  <a:rPr lang="en-GB" sz="1400" b="0" smtClean="0">
                                    <a:latin typeface="Cambria Math" panose="02040503050406030204" pitchFamily="18" charset="0"/>
                                  </a:rPr>
                                  <m:t>𝑚𝑏</m:t>
                                </m:r>
                                <m:sSub>
                                  <m:sSubPr>
                                    <m:ctrlPr>
                                      <a:rPr lang="en-GB" sz="1400" b="0" i="1" smtClean="0">
                                        <a:latin typeface="Cambria Math" panose="02040503050406030204" pitchFamily="18" charset="0"/>
                                      </a:rPr>
                                    </m:ctrlPr>
                                  </m:sSubPr>
                                  <m:e>
                                    <m:r>
                                      <a:rPr lang="en-GB" sz="1400" b="0" smtClean="0">
                                        <a:latin typeface="Cambria Math" panose="02040503050406030204" pitchFamily="18" charset="0"/>
                                      </a:rPr>
                                      <m:t>𝑍</m:t>
                                    </m:r>
                                  </m:e>
                                  <m:sub>
                                    <m:r>
                                      <a:rPr lang="en-GB" sz="1400" b="0" smtClean="0">
                                        <a:latin typeface="Cambria Math" panose="02040503050406030204" pitchFamily="18" charset="0"/>
                                      </a:rPr>
                                      <m:t>𝑚</m:t>
                                    </m:r>
                                  </m:sub>
                                </m:sSub>
                                <m:r>
                                  <a:rPr lang="en-GB" sz="1400" b="0" smtClean="0">
                                    <a:latin typeface="Cambria Math" panose="02040503050406030204" pitchFamily="18" charset="0"/>
                                  </a:rPr>
                                  <m:t>𝐹</m:t>
                                </m:r>
                                <m:r>
                                  <a:rPr lang="en-GB" sz="1400" b="0" smtClean="0">
                                    <a:latin typeface="Cambria Math" panose="02040503050406030204" pitchFamily="18" charset="0"/>
                                  </a:rPr>
                                  <m:t>(</m:t>
                                </m:r>
                                <m:r>
                                  <a:rPr lang="en-GB" sz="1400" b="0" smtClean="0">
                                    <a:latin typeface="Cambria Math" panose="02040503050406030204" pitchFamily="18" charset="0"/>
                                  </a:rPr>
                                  <m:t>𝑚</m:t>
                                </m:r>
                                <m:r>
                                  <a:rPr lang="en-GB" sz="1400" b="0" smtClean="0">
                                    <a:latin typeface="Cambria Math" panose="02040503050406030204" pitchFamily="18" charset="0"/>
                                  </a:rPr>
                                  <m:t>+</m:t>
                                </m:r>
                                <m:r>
                                  <a:rPr lang="en-GB" sz="1400" b="0" smtClean="0">
                                    <a:latin typeface="Cambria Math" panose="02040503050406030204" pitchFamily="18" charset="0"/>
                                  </a:rPr>
                                  <m:t>𝑤</m:t>
                                </m:r>
                                <m:r>
                                  <a:rPr lang="en-GB" sz="1400" b="0" smtClean="0">
                                    <a:latin typeface="Cambria Math" panose="02040503050406030204" pitchFamily="18" charset="0"/>
                                  </a:rPr>
                                  <m:t>)</m:t>
                                </m:r>
                              </m:oMath>
                            </m:oMathPara>
                          </a14:m>
                          <a:endParaRPr lang="en-GB" sz="1400" dirty="0"/>
                        </a:p>
                      </a:txBody>
                      <a:tcPr/>
                    </a:tc>
                    <a:extLst>
                      <a:ext uri="{0D108BD9-81ED-4DB2-BD59-A6C34878D82A}">
                        <a16:rowId xmlns:a16="http://schemas.microsoft.com/office/drawing/2014/main" val="912398253"/>
                      </a:ext>
                    </a:extLst>
                  </a:tr>
                  <a:tr h="32145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sz="1400" b="0" smtClean="0">
                                    <a:latin typeface="Cambria Math" panose="02040503050406030204" pitchFamily="18" charset="0"/>
                                  </a:rPr>
                                  <m:t>(</m:t>
                                </m:r>
                                <m:r>
                                  <a:rPr lang="en-GB" sz="1400" b="0" smtClean="0">
                                    <a:latin typeface="Cambria Math" panose="02040503050406030204" pitchFamily="18" charset="0"/>
                                  </a:rPr>
                                  <m:t>𝑚</m:t>
                                </m:r>
                                <m:r>
                                  <a:rPr lang="en-GB" sz="1400" b="0" smtClean="0">
                                    <a:latin typeface="Cambria Math" panose="02040503050406030204" pitchFamily="18" charset="0"/>
                                  </a:rPr>
                                  <m:t>,</m:t>
                                </m:r>
                                <m:r>
                                  <a:rPr lang="en-GB" sz="1400" b="0" smtClean="0">
                                    <a:latin typeface="Cambria Math" panose="02040503050406030204" pitchFamily="18" charset="0"/>
                                  </a:rPr>
                                  <m:t>𝑤</m:t>
                                </m:r>
                                <m:r>
                                  <a:rPr lang="en-GB" sz="1400" b="0" smtClean="0">
                                    <a:latin typeface="Cambria Math" panose="02040503050406030204" pitchFamily="18" charset="0"/>
                                  </a:rPr>
                                  <m:t>)</m:t>
                                </m:r>
                              </m:oMath>
                            </m:oMathPara>
                          </a14:m>
                          <a:endParaRPr lang="en-GB"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sz="1400" b="0" smtClean="0">
                                    <a:latin typeface="Cambria Math" panose="02040503050406030204" pitchFamily="18" charset="0"/>
                                  </a:rPr>
                                  <m:t>(</m:t>
                                </m:r>
                                <m:r>
                                  <a:rPr lang="en-GB" sz="1400" b="0" smtClean="0">
                                    <a:latin typeface="Cambria Math" panose="02040503050406030204" pitchFamily="18" charset="0"/>
                                  </a:rPr>
                                  <m:t>𝑚</m:t>
                                </m:r>
                                <m:r>
                                  <a:rPr lang="en-GB" sz="1400" b="0" smtClean="0">
                                    <a:latin typeface="Cambria Math" panose="02040503050406030204" pitchFamily="18" charset="0"/>
                                  </a:rPr>
                                  <m:t>,</m:t>
                                </m:r>
                                <m:r>
                                  <a:rPr lang="en-GB" sz="1400" b="0" smtClean="0">
                                    <a:latin typeface="Cambria Math" panose="02040503050406030204" pitchFamily="18" charset="0"/>
                                  </a:rPr>
                                  <m:t>𝑤</m:t>
                                </m:r>
                                <m:r>
                                  <a:rPr lang="en-GB" sz="1400" b="0" smtClean="0">
                                    <a:latin typeface="Cambria Math" panose="02040503050406030204" pitchFamily="18" charset="0"/>
                                  </a:rPr>
                                  <m:t>+1)</m:t>
                                </m:r>
                              </m:oMath>
                            </m:oMathPara>
                          </a14:m>
                          <a:endParaRPr lang="en-GB" sz="1400" dirty="0"/>
                        </a:p>
                      </a:txBody>
                      <a:tcPr/>
                    </a:tc>
                    <a:tc>
                      <a:txBody>
                        <a:bodyPr/>
                        <a:lstStyle/>
                        <a:p>
                          <a:r>
                            <a:rPr lang="en-GB" sz="1400" dirty="0"/>
                            <a:t>Wolbachia birth</a:t>
                          </a:r>
                        </a:p>
                      </a:txBody>
                      <a:tcPr/>
                    </a:tc>
                    <a:tc>
                      <a:txBody>
                        <a:bodyPr/>
                        <a:lstStyle/>
                        <a:p>
                          <a:pPr/>
                          <a14:m>
                            <m:oMathPara xmlns:m="http://schemas.openxmlformats.org/officeDocument/2006/math">
                              <m:oMathParaPr>
                                <m:jc m:val="centerGroup"/>
                              </m:oMathParaPr>
                              <m:oMath xmlns:m="http://schemas.openxmlformats.org/officeDocument/2006/math">
                                <m:r>
                                  <a:rPr lang="en-GB" sz="1400" b="0" smtClean="0">
                                    <a:latin typeface="Cambria Math" panose="02040503050406030204" pitchFamily="18" charset="0"/>
                                  </a:rPr>
                                  <m:t>𝑤𝑏</m:t>
                                </m:r>
                                <m:sSub>
                                  <m:sSubPr>
                                    <m:ctrlPr>
                                      <a:rPr lang="en-GB" sz="1400" b="0" i="1" smtClean="0">
                                        <a:latin typeface="Cambria Math" panose="02040503050406030204" pitchFamily="18" charset="0"/>
                                      </a:rPr>
                                    </m:ctrlPr>
                                  </m:sSubPr>
                                  <m:e>
                                    <m:r>
                                      <a:rPr lang="en-GB" sz="1400" b="0" smtClean="0">
                                        <a:latin typeface="Cambria Math" panose="02040503050406030204" pitchFamily="18" charset="0"/>
                                      </a:rPr>
                                      <m:t>𝑍</m:t>
                                    </m:r>
                                  </m:e>
                                  <m:sub>
                                    <m:r>
                                      <a:rPr lang="en-GB" sz="1400" b="0" smtClean="0">
                                        <a:latin typeface="Cambria Math" panose="02040503050406030204" pitchFamily="18" charset="0"/>
                                      </a:rPr>
                                      <m:t>𝑤</m:t>
                                    </m:r>
                                  </m:sub>
                                </m:sSub>
                                <m:r>
                                  <a:rPr lang="en-GB" sz="1400" b="0" smtClean="0">
                                    <a:latin typeface="Cambria Math" panose="02040503050406030204" pitchFamily="18" charset="0"/>
                                  </a:rPr>
                                  <m:t>𝐹</m:t>
                                </m:r>
                                <m:r>
                                  <a:rPr lang="en-GB" sz="1400" b="0" smtClean="0">
                                    <a:latin typeface="Cambria Math" panose="02040503050406030204" pitchFamily="18" charset="0"/>
                                  </a:rPr>
                                  <m:t>(</m:t>
                                </m:r>
                                <m:r>
                                  <a:rPr lang="en-GB" sz="1400" b="0" smtClean="0">
                                    <a:latin typeface="Cambria Math" panose="02040503050406030204" pitchFamily="18" charset="0"/>
                                  </a:rPr>
                                  <m:t>𝑚</m:t>
                                </m:r>
                                <m:r>
                                  <a:rPr lang="en-GB" sz="1400" b="0" smtClean="0">
                                    <a:latin typeface="Cambria Math" panose="02040503050406030204" pitchFamily="18" charset="0"/>
                                  </a:rPr>
                                  <m:t>+</m:t>
                                </m:r>
                                <m:r>
                                  <a:rPr lang="en-GB" sz="1400" b="0" smtClean="0">
                                    <a:latin typeface="Cambria Math" panose="02040503050406030204" pitchFamily="18" charset="0"/>
                                  </a:rPr>
                                  <m:t>𝑤</m:t>
                                </m:r>
                                <m:r>
                                  <a:rPr lang="en-GB" sz="1400" b="0" smtClean="0">
                                    <a:latin typeface="Cambria Math" panose="02040503050406030204" pitchFamily="18" charset="0"/>
                                  </a:rPr>
                                  <m:t>)</m:t>
                                </m:r>
                              </m:oMath>
                            </m:oMathPara>
                          </a14:m>
                          <a:endParaRPr lang="en-GB" sz="1400" dirty="0"/>
                        </a:p>
                      </a:txBody>
                      <a:tcPr/>
                    </a:tc>
                    <a:extLst>
                      <a:ext uri="{0D108BD9-81ED-4DB2-BD59-A6C34878D82A}">
                        <a16:rowId xmlns:a16="http://schemas.microsoft.com/office/drawing/2014/main" val="3662758626"/>
                      </a:ext>
                    </a:extLst>
                  </a:tr>
                  <a:tr h="32145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sz="1400" b="0" smtClean="0">
                                    <a:latin typeface="Cambria Math" panose="02040503050406030204" pitchFamily="18" charset="0"/>
                                  </a:rPr>
                                  <m:t>(</m:t>
                                </m:r>
                                <m:r>
                                  <a:rPr lang="en-GB" sz="1400" b="0" smtClean="0">
                                    <a:latin typeface="Cambria Math" panose="02040503050406030204" pitchFamily="18" charset="0"/>
                                  </a:rPr>
                                  <m:t>𝑚</m:t>
                                </m:r>
                                <m:r>
                                  <a:rPr lang="en-GB" sz="1400" b="0" smtClean="0">
                                    <a:latin typeface="Cambria Math" panose="02040503050406030204" pitchFamily="18" charset="0"/>
                                  </a:rPr>
                                  <m:t>,</m:t>
                                </m:r>
                                <m:r>
                                  <a:rPr lang="en-GB" sz="1400" b="0" smtClean="0">
                                    <a:latin typeface="Cambria Math" panose="02040503050406030204" pitchFamily="18" charset="0"/>
                                  </a:rPr>
                                  <m:t>𝑤</m:t>
                                </m:r>
                                <m:r>
                                  <a:rPr lang="en-GB" sz="1400" b="0" smtClean="0">
                                    <a:latin typeface="Cambria Math" panose="02040503050406030204" pitchFamily="18" charset="0"/>
                                  </a:rPr>
                                  <m:t>)</m:t>
                                </m:r>
                              </m:oMath>
                            </m:oMathPara>
                          </a14:m>
                          <a:endParaRPr lang="en-GB"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sz="1400" b="0" smtClean="0">
                                    <a:latin typeface="Cambria Math" panose="02040503050406030204" pitchFamily="18" charset="0"/>
                                  </a:rPr>
                                  <m:t>(</m:t>
                                </m:r>
                                <m:r>
                                  <a:rPr lang="en-GB" sz="1400" b="0" smtClean="0">
                                    <a:latin typeface="Cambria Math" panose="02040503050406030204" pitchFamily="18" charset="0"/>
                                  </a:rPr>
                                  <m:t>𝑚</m:t>
                                </m:r>
                                <m:r>
                                  <a:rPr lang="en-GB" sz="1400" b="0" smtClean="0">
                                    <a:latin typeface="Cambria Math" panose="02040503050406030204" pitchFamily="18" charset="0"/>
                                  </a:rPr>
                                  <m:t>−1,</m:t>
                                </m:r>
                                <m:r>
                                  <a:rPr lang="en-GB" sz="1400" b="0" smtClean="0">
                                    <a:latin typeface="Cambria Math" panose="02040503050406030204" pitchFamily="18" charset="0"/>
                                  </a:rPr>
                                  <m:t>𝑤</m:t>
                                </m:r>
                                <m:r>
                                  <a:rPr lang="en-GB" sz="1400" b="0" smtClean="0">
                                    <a:latin typeface="Cambria Math" panose="02040503050406030204" pitchFamily="18" charset="0"/>
                                  </a:rPr>
                                  <m:t>)</m:t>
                                </m:r>
                              </m:oMath>
                            </m:oMathPara>
                          </a14:m>
                          <a:endParaRPr lang="en-GB" sz="1400" dirty="0"/>
                        </a:p>
                      </a:txBody>
                      <a:tcPr/>
                    </a:tc>
                    <a:tc>
                      <a:txBody>
                        <a:bodyPr/>
                        <a:lstStyle/>
                        <a:p>
                          <a:r>
                            <a:rPr lang="en-GB" sz="1400" dirty="0"/>
                            <a:t>wildtype death</a:t>
                          </a:r>
                        </a:p>
                      </a:txBody>
                      <a:tcPr/>
                    </a:tc>
                    <a:tc>
                      <a:txBody>
                        <a:bodyPr/>
                        <a:lstStyle/>
                        <a:p>
                          <a:pPr/>
                          <a14:m>
                            <m:oMathPara xmlns:m="http://schemas.openxmlformats.org/officeDocument/2006/math">
                              <m:oMathParaPr>
                                <m:jc m:val="centerGroup"/>
                              </m:oMathParaPr>
                              <m:oMath xmlns:m="http://schemas.openxmlformats.org/officeDocument/2006/math">
                                <m:r>
                                  <a:rPr lang="en-GB" sz="1400" b="0" smtClean="0">
                                    <a:latin typeface="Cambria Math" panose="02040503050406030204" pitchFamily="18" charset="0"/>
                                  </a:rPr>
                                  <m:t>𝑑𝑚</m:t>
                                </m:r>
                              </m:oMath>
                            </m:oMathPara>
                          </a14:m>
                          <a:endParaRPr lang="en-GB" sz="1400" dirty="0"/>
                        </a:p>
                      </a:txBody>
                      <a:tcPr/>
                    </a:tc>
                    <a:extLst>
                      <a:ext uri="{0D108BD9-81ED-4DB2-BD59-A6C34878D82A}">
                        <a16:rowId xmlns:a16="http://schemas.microsoft.com/office/drawing/2014/main" val="538076614"/>
                      </a:ext>
                    </a:extLst>
                  </a:tr>
                  <a:tr h="32145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sz="1400" b="0" smtClean="0">
                                    <a:latin typeface="Cambria Math" panose="02040503050406030204" pitchFamily="18" charset="0"/>
                                  </a:rPr>
                                  <m:t>(</m:t>
                                </m:r>
                                <m:r>
                                  <a:rPr lang="en-GB" sz="1400" b="0" smtClean="0">
                                    <a:latin typeface="Cambria Math" panose="02040503050406030204" pitchFamily="18" charset="0"/>
                                  </a:rPr>
                                  <m:t>𝑚</m:t>
                                </m:r>
                                <m:r>
                                  <a:rPr lang="en-GB" sz="1400" b="0" smtClean="0">
                                    <a:latin typeface="Cambria Math" panose="02040503050406030204" pitchFamily="18" charset="0"/>
                                  </a:rPr>
                                  <m:t>,</m:t>
                                </m:r>
                                <m:r>
                                  <a:rPr lang="en-GB" sz="1400" b="0" smtClean="0">
                                    <a:latin typeface="Cambria Math" panose="02040503050406030204" pitchFamily="18" charset="0"/>
                                  </a:rPr>
                                  <m:t>𝑤</m:t>
                                </m:r>
                                <m:r>
                                  <a:rPr lang="en-GB" sz="1400" b="0" smtClean="0">
                                    <a:latin typeface="Cambria Math" panose="02040503050406030204" pitchFamily="18" charset="0"/>
                                  </a:rPr>
                                  <m:t>)</m:t>
                                </m:r>
                              </m:oMath>
                            </m:oMathPara>
                          </a14:m>
                          <a:endParaRPr lang="en-GB"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sz="1400" b="0" smtClean="0">
                                    <a:latin typeface="Cambria Math" panose="02040503050406030204" pitchFamily="18" charset="0"/>
                                  </a:rPr>
                                  <m:t>(</m:t>
                                </m:r>
                                <m:r>
                                  <a:rPr lang="en-GB" sz="1400" b="0" smtClean="0">
                                    <a:latin typeface="Cambria Math" panose="02040503050406030204" pitchFamily="18" charset="0"/>
                                  </a:rPr>
                                  <m:t>𝑚</m:t>
                                </m:r>
                                <m:r>
                                  <a:rPr lang="en-GB" sz="1400" b="0" smtClean="0">
                                    <a:latin typeface="Cambria Math" panose="02040503050406030204" pitchFamily="18" charset="0"/>
                                  </a:rPr>
                                  <m:t>,</m:t>
                                </m:r>
                                <m:r>
                                  <a:rPr lang="en-GB" sz="1400" b="0" smtClean="0">
                                    <a:latin typeface="Cambria Math" panose="02040503050406030204" pitchFamily="18" charset="0"/>
                                  </a:rPr>
                                  <m:t>𝑤</m:t>
                                </m:r>
                                <m:r>
                                  <a:rPr lang="en-GB" sz="1400" b="0" smtClean="0">
                                    <a:latin typeface="Cambria Math" panose="02040503050406030204" pitchFamily="18" charset="0"/>
                                  </a:rPr>
                                  <m:t>−1)</m:t>
                                </m:r>
                              </m:oMath>
                            </m:oMathPara>
                          </a14:m>
                          <a:endParaRPr lang="en-GB" sz="1400" dirty="0"/>
                        </a:p>
                      </a:txBody>
                      <a:tcPr/>
                    </a:tc>
                    <a:tc>
                      <a:txBody>
                        <a:bodyPr/>
                        <a:lstStyle/>
                        <a:p>
                          <a:r>
                            <a:rPr lang="en-GB" sz="1400" dirty="0"/>
                            <a:t>Wolbachia death</a:t>
                          </a:r>
                        </a:p>
                      </a:txBody>
                      <a:tcPr/>
                    </a:tc>
                    <a:tc>
                      <a:txBody>
                        <a:bodyPr/>
                        <a:lstStyle/>
                        <a:p>
                          <a:pPr/>
                          <a14:m>
                            <m:oMathPara xmlns:m="http://schemas.openxmlformats.org/officeDocument/2006/math">
                              <m:oMathParaPr>
                                <m:jc m:val="centerGroup"/>
                              </m:oMathParaPr>
                              <m:oMath xmlns:m="http://schemas.openxmlformats.org/officeDocument/2006/math">
                                <m:r>
                                  <a:rPr lang="en-GB" sz="1400" b="0" smtClean="0">
                                    <a:latin typeface="Cambria Math" panose="02040503050406030204" pitchFamily="18" charset="0"/>
                                  </a:rPr>
                                  <m:t>𝑑</m:t>
                                </m:r>
                                <m:r>
                                  <a:rPr lang="en-GB" sz="1400" b="0" smtClean="0">
                                    <a:latin typeface="Cambria Math" panose="02040503050406030204" pitchFamily="18" charset="0"/>
                                  </a:rPr>
                                  <m:t>𝛿</m:t>
                                </m:r>
                                <m:r>
                                  <a:rPr lang="en-GB" sz="1400" b="0" smtClean="0">
                                    <a:latin typeface="Cambria Math" panose="02040503050406030204" pitchFamily="18" charset="0"/>
                                  </a:rPr>
                                  <m:t>𝑤</m:t>
                                </m:r>
                              </m:oMath>
                            </m:oMathPara>
                          </a14:m>
                          <a:endParaRPr lang="en-GB" sz="1400" dirty="0"/>
                        </a:p>
                      </a:txBody>
                      <a:tcPr/>
                    </a:tc>
                    <a:extLst>
                      <a:ext uri="{0D108BD9-81ED-4DB2-BD59-A6C34878D82A}">
                        <a16:rowId xmlns:a16="http://schemas.microsoft.com/office/drawing/2014/main" val="3832056044"/>
                      </a:ext>
                    </a:extLst>
                  </a:tr>
                </a:tbl>
              </a:graphicData>
            </a:graphic>
          </p:graphicFrame>
        </mc:Choice>
        <mc:Fallback xmlns="">
          <p:graphicFrame>
            <p:nvGraphicFramePr>
              <p:cNvPr id="9" name="Table 8">
                <a:extLst>
                  <a:ext uri="{FF2B5EF4-FFF2-40B4-BE49-F238E27FC236}">
                    <a16:creationId xmlns:a16="http://schemas.microsoft.com/office/drawing/2014/main" id="{31B1331E-A8EB-B66D-9E4F-95E75B45E2EF}"/>
                  </a:ext>
                </a:extLst>
              </p:cNvPr>
              <p:cNvGraphicFramePr>
                <a:graphicFrameLocks noGrp="1"/>
              </p:cNvGraphicFramePr>
              <p:nvPr>
                <p:extLst>
                  <p:ext uri="{D42A27DB-BD31-4B8C-83A1-F6EECF244321}">
                    <p14:modId xmlns:p14="http://schemas.microsoft.com/office/powerpoint/2010/main" val="3607888747"/>
                  </p:ext>
                </p:extLst>
              </p:nvPr>
            </p:nvGraphicFramePr>
            <p:xfrm>
              <a:off x="5987593" y="4115654"/>
              <a:ext cx="5511127" cy="1590620"/>
            </p:xfrm>
            <a:graphic>
              <a:graphicData uri="http://schemas.openxmlformats.org/drawingml/2006/table">
                <a:tbl>
                  <a:tblPr firstRow="1" bandRow="1">
                    <a:tableStyleId>{5940675A-B579-460E-94D1-54222C63F5DA}</a:tableStyleId>
                  </a:tblPr>
                  <a:tblGrid>
                    <a:gridCol w="1038114">
                      <a:extLst>
                        <a:ext uri="{9D8B030D-6E8A-4147-A177-3AD203B41FA5}">
                          <a16:colId xmlns:a16="http://schemas.microsoft.com/office/drawing/2014/main" val="3881159929"/>
                        </a:ext>
                      </a:extLst>
                    </a:gridCol>
                    <a:gridCol w="1315124">
                      <a:extLst>
                        <a:ext uri="{9D8B030D-6E8A-4147-A177-3AD203B41FA5}">
                          <a16:colId xmlns:a16="http://schemas.microsoft.com/office/drawing/2014/main" val="1750081668"/>
                        </a:ext>
                      </a:extLst>
                    </a:gridCol>
                    <a:gridCol w="1694331">
                      <a:extLst>
                        <a:ext uri="{9D8B030D-6E8A-4147-A177-3AD203B41FA5}">
                          <a16:colId xmlns:a16="http://schemas.microsoft.com/office/drawing/2014/main" val="2953930059"/>
                        </a:ext>
                      </a:extLst>
                    </a:gridCol>
                    <a:gridCol w="1463558">
                      <a:extLst>
                        <a:ext uri="{9D8B030D-6E8A-4147-A177-3AD203B41FA5}">
                          <a16:colId xmlns:a16="http://schemas.microsoft.com/office/drawing/2014/main" val="1993458938"/>
                        </a:ext>
                      </a:extLst>
                    </a:gridCol>
                  </a:tblGrid>
                  <a:tr h="304800">
                    <a:tc>
                      <a:txBody>
                        <a:bodyPr/>
                        <a:lstStyle/>
                        <a:p>
                          <a:endParaRPr lang="en-US"/>
                        </a:p>
                      </a:txBody>
                      <a:tcPr>
                        <a:blipFill>
                          <a:blip r:embed="rId6"/>
                          <a:stretch>
                            <a:fillRect l="-588" t="-4000" r="-433529" b="-438000"/>
                          </a:stretch>
                        </a:blipFill>
                      </a:tcPr>
                    </a:tc>
                    <a:tc>
                      <a:txBody>
                        <a:bodyPr/>
                        <a:lstStyle/>
                        <a:p>
                          <a:endParaRPr lang="en-US"/>
                        </a:p>
                      </a:txBody>
                      <a:tcPr>
                        <a:blipFill>
                          <a:blip r:embed="rId6"/>
                          <a:stretch>
                            <a:fillRect l="-79167" t="-4000" r="-241204" b="-438000"/>
                          </a:stretch>
                        </a:blipFill>
                      </a:tcPr>
                    </a:tc>
                    <a:tc>
                      <a:txBody>
                        <a:bodyPr/>
                        <a:lstStyle/>
                        <a:p>
                          <a:r>
                            <a:rPr lang="en-GB" sz="1400" dirty="0"/>
                            <a:t>Transition</a:t>
                          </a:r>
                        </a:p>
                      </a:txBody>
                      <a:tcPr/>
                    </a:tc>
                    <a:tc>
                      <a:txBody>
                        <a:bodyPr/>
                        <a:lstStyle/>
                        <a:p>
                          <a:r>
                            <a:rPr lang="en-GB" sz="1400" dirty="0"/>
                            <a:t>Rate</a:t>
                          </a:r>
                        </a:p>
                      </a:txBody>
                      <a:tcPr/>
                    </a:tc>
                    <a:extLst>
                      <a:ext uri="{0D108BD9-81ED-4DB2-BD59-A6C34878D82A}">
                        <a16:rowId xmlns:a16="http://schemas.microsoft.com/office/drawing/2014/main" val="3501323151"/>
                      </a:ext>
                    </a:extLst>
                  </a:tr>
                  <a:tr h="321455">
                    <a:tc>
                      <a:txBody>
                        <a:bodyPr/>
                        <a:lstStyle/>
                        <a:p>
                          <a:endParaRPr lang="en-US"/>
                        </a:p>
                      </a:txBody>
                      <a:tcPr>
                        <a:blipFill>
                          <a:blip r:embed="rId6"/>
                          <a:stretch>
                            <a:fillRect l="-588" t="-98113" r="-433529" b="-313208"/>
                          </a:stretch>
                        </a:blipFill>
                      </a:tcPr>
                    </a:tc>
                    <a:tc>
                      <a:txBody>
                        <a:bodyPr/>
                        <a:lstStyle/>
                        <a:p>
                          <a:endParaRPr lang="en-US"/>
                        </a:p>
                      </a:txBody>
                      <a:tcPr>
                        <a:blipFill>
                          <a:blip r:embed="rId6"/>
                          <a:stretch>
                            <a:fillRect l="-79167" t="-98113" r="-241204" b="-313208"/>
                          </a:stretch>
                        </a:blipFill>
                      </a:tcPr>
                    </a:tc>
                    <a:tc>
                      <a:txBody>
                        <a:bodyPr/>
                        <a:lstStyle/>
                        <a:p>
                          <a:r>
                            <a:rPr lang="en-GB" sz="1400" dirty="0"/>
                            <a:t>wildtype birth</a:t>
                          </a:r>
                        </a:p>
                      </a:txBody>
                      <a:tcPr/>
                    </a:tc>
                    <a:tc>
                      <a:txBody>
                        <a:bodyPr/>
                        <a:lstStyle/>
                        <a:p>
                          <a:endParaRPr lang="en-US"/>
                        </a:p>
                      </a:txBody>
                      <a:tcPr>
                        <a:blipFill>
                          <a:blip r:embed="rId6"/>
                          <a:stretch>
                            <a:fillRect l="-277500" t="-98113" r="-833" b="-313208"/>
                          </a:stretch>
                        </a:blipFill>
                      </a:tcPr>
                    </a:tc>
                    <a:extLst>
                      <a:ext uri="{0D108BD9-81ED-4DB2-BD59-A6C34878D82A}">
                        <a16:rowId xmlns:a16="http://schemas.microsoft.com/office/drawing/2014/main" val="912398253"/>
                      </a:ext>
                    </a:extLst>
                  </a:tr>
                  <a:tr h="321455">
                    <a:tc>
                      <a:txBody>
                        <a:bodyPr/>
                        <a:lstStyle/>
                        <a:p>
                          <a:endParaRPr lang="en-US"/>
                        </a:p>
                      </a:txBody>
                      <a:tcPr>
                        <a:blipFill>
                          <a:blip r:embed="rId6"/>
                          <a:stretch>
                            <a:fillRect l="-588" t="-198113" r="-433529" b="-213208"/>
                          </a:stretch>
                        </a:blipFill>
                      </a:tcPr>
                    </a:tc>
                    <a:tc>
                      <a:txBody>
                        <a:bodyPr/>
                        <a:lstStyle/>
                        <a:p>
                          <a:endParaRPr lang="en-US"/>
                        </a:p>
                      </a:txBody>
                      <a:tcPr>
                        <a:blipFill>
                          <a:blip r:embed="rId6"/>
                          <a:stretch>
                            <a:fillRect l="-79167" t="-198113" r="-241204" b="-213208"/>
                          </a:stretch>
                        </a:blipFill>
                      </a:tcPr>
                    </a:tc>
                    <a:tc>
                      <a:txBody>
                        <a:bodyPr/>
                        <a:lstStyle/>
                        <a:p>
                          <a:r>
                            <a:rPr lang="en-GB" sz="1400" dirty="0"/>
                            <a:t>Wolbachia birth</a:t>
                          </a:r>
                        </a:p>
                      </a:txBody>
                      <a:tcPr/>
                    </a:tc>
                    <a:tc>
                      <a:txBody>
                        <a:bodyPr/>
                        <a:lstStyle/>
                        <a:p>
                          <a:endParaRPr lang="en-US"/>
                        </a:p>
                      </a:txBody>
                      <a:tcPr>
                        <a:blipFill>
                          <a:blip r:embed="rId6"/>
                          <a:stretch>
                            <a:fillRect l="-277500" t="-198113" r="-833" b="-213208"/>
                          </a:stretch>
                        </a:blipFill>
                      </a:tcPr>
                    </a:tc>
                    <a:extLst>
                      <a:ext uri="{0D108BD9-81ED-4DB2-BD59-A6C34878D82A}">
                        <a16:rowId xmlns:a16="http://schemas.microsoft.com/office/drawing/2014/main" val="3662758626"/>
                      </a:ext>
                    </a:extLst>
                  </a:tr>
                  <a:tr h="321455">
                    <a:tc>
                      <a:txBody>
                        <a:bodyPr/>
                        <a:lstStyle/>
                        <a:p>
                          <a:endParaRPr lang="en-US"/>
                        </a:p>
                      </a:txBody>
                      <a:tcPr>
                        <a:blipFill>
                          <a:blip r:embed="rId6"/>
                          <a:stretch>
                            <a:fillRect l="-588" t="-298113" r="-433529" b="-113208"/>
                          </a:stretch>
                        </a:blipFill>
                      </a:tcPr>
                    </a:tc>
                    <a:tc>
                      <a:txBody>
                        <a:bodyPr/>
                        <a:lstStyle/>
                        <a:p>
                          <a:endParaRPr lang="en-US"/>
                        </a:p>
                      </a:txBody>
                      <a:tcPr>
                        <a:blipFill>
                          <a:blip r:embed="rId6"/>
                          <a:stretch>
                            <a:fillRect l="-79167" t="-298113" r="-241204" b="-113208"/>
                          </a:stretch>
                        </a:blipFill>
                      </a:tcPr>
                    </a:tc>
                    <a:tc>
                      <a:txBody>
                        <a:bodyPr/>
                        <a:lstStyle/>
                        <a:p>
                          <a:r>
                            <a:rPr lang="en-GB" sz="1400" dirty="0"/>
                            <a:t>wildtype death</a:t>
                          </a:r>
                        </a:p>
                      </a:txBody>
                      <a:tcPr/>
                    </a:tc>
                    <a:tc>
                      <a:txBody>
                        <a:bodyPr/>
                        <a:lstStyle/>
                        <a:p>
                          <a:endParaRPr lang="en-US"/>
                        </a:p>
                      </a:txBody>
                      <a:tcPr>
                        <a:blipFill>
                          <a:blip r:embed="rId6"/>
                          <a:stretch>
                            <a:fillRect l="-277500" t="-298113" r="-833" b="-113208"/>
                          </a:stretch>
                        </a:blipFill>
                      </a:tcPr>
                    </a:tc>
                    <a:extLst>
                      <a:ext uri="{0D108BD9-81ED-4DB2-BD59-A6C34878D82A}">
                        <a16:rowId xmlns:a16="http://schemas.microsoft.com/office/drawing/2014/main" val="538076614"/>
                      </a:ext>
                    </a:extLst>
                  </a:tr>
                  <a:tr h="321455">
                    <a:tc>
                      <a:txBody>
                        <a:bodyPr/>
                        <a:lstStyle/>
                        <a:p>
                          <a:endParaRPr lang="en-US"/>
                        </a:p>
                      </a:txBody>
                      <a:tcPr>
                        <a:blipFill>
                          <a:blip r:embed="rId6"/>
                          <a:stretch>
                            <a:fillRect l="-588" t="-398113" r="-433529" b="-13208"/>
                          </a:stretch>
                        </a:blipFill>
                      </a:tcPr>
                    </a:tc>
                    <a:tc>
                      <a:txBody>
                        <a:bodyPr/>
                        <a:lstStyle/>
                        <a:p>
                          <a:endParaRPr lang="en-US"/>
                        </a:p>
                      </a:txBody>
                      <a:tcPr>
                        <a:blipFill>
                          <a:blip r:embed="rId6"/>
                          <a:stretch>
                            <a:fillRect l="-79167" t="-398113" r="-241204" b="-13208"/>
                          </a:stretch>
                        </a:blipFill>
                      </a:tcPr>
                    </a:tc>
                    <a:tc>
                      <a:txBody>
                        <a:bodyPr/>
                        <a:lstStyle/>
                        <a:p>
                          <a:r>
                            <a:rPr lang="en-GB" sz="1400" dirty="0"/>
                            <a:t>Wolbachia death</a:t>
                          </a:r>
                        </a:p>
                      </a:txBody>
                      <a:tcPr/>
                    </a:tc>
                    <a:tc>
                      <a:txBody>
                        <a:bodyPr/>
                        <a:lstStyle/>
                        <a:p>
                          <a:endParaRPr lang="en-US"/>
                        </a:p>
                      </a:txBody>
                      <a:tcPr>
                        <a:blipFill>
                          <a:blip r:embed="rId6"/>
                          <a:stretch>
                            <a:fillRect l="-277500" t="-398113" r="-833" b="-13208"/>
                          </a:stretch>
                        </a:blipFill>
                      </a:tcPr>
                    </a:tc>
                    <a:extLst>
                      <a:ext uri="{0D108BD9-81ED-4DB2-BD59-A6C34878D82A}">
                        <a16:rowId xmlns:a16="http://schemas.microsoft.com/office/drawing/2014/main" val="3832056044"/>
                      </a:ext>
                    </a:extLst>
                  </a:tr>
                </a:tbl>
              </a:graphicData>
            </a:graphic>
          </p:graphicFrame>
        </mc:Fallback>
      </mc:AlternateContent>
      <p:pic>
        <p:nvPicPr>
          <p:cNvPr id="10" name="Picture 9">
            <a:extLst>
              <a:ext uri="{FF2B5EF4-FFF2-40B4-BE49-F238E27FC236}">
                <a16:creationId xmlns:a16="http://schemas.microsoft.com/office/drawing/2014/main" id="{E7240B13-5906-0791-BB02-BCE4FDC3C5E1}"/>
              </a:ext>
            </a:extLst>
          </p:cNvPr>
          <p:cNvPicPr>
            <a:picLocks noChangeAspect="1"/>
          </p:cNvPicPr>
          <p:nvPr/>
        </p:nvPicPr>
        <p:blipFill rotWithShape="1">
          <a:blip r:embed="rId7"/>
          <a:srcRect l="4395" t="2416" r="3081" b="394"/>
          <a:stretch/>
        </p:blipFill>
        <p:spPr>
          <a:xfrm>
            <a:off x="913319" y="1619509"/>
            <a:ext cx="4597707" cy="3199602"/>
          </a:xfrm>
          <a:prstGeom prst="rect">
            <a:avLst/>
          </a:prstGeom>
        </p:spPr>
      </p:pic>
    </p:spTree>
    <p:extLst>
      <p:ext uri="{BB962C8B-B14F-4D97-AF65-F5344CB8AC3E}">
        <p14:creationId xmlns:p14="http://schemas.microsoft.com/office/powerpoint/2010/main" val="1883689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16D1501D-723D-1DC9-CCEF-EF2EFDAFC381}"/>
              </a:ext>
            </a:extLst>
          </p:cNvPr>
          <p:cNvSpPr/>
          <p:nvPr/>
        </p:nvSpPr>
        <p:spPr>
          <a:xfrm>
            <a:off x="555778" y="4925931"/>
            <a:ext cx="11080443" cy="1055349"/>
          </a:xfrm>
          <a:prstGeom prst="roundRect">
            <a:avLst/>
          </a:prstGeom>
          <a:solidFill>
            <a:srgbClr val="A9C0CE"/>
          </a:solidFill>
          <a:ln>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Rounded Corners 8">
            <a:extLst>
              <a:ext uri="{FF2B5EF4-FFF2-40B4-BE49-F238E27FC236}">
                <a16:creationId xmlns:a16="http://schemas.microsoft.com/office/drawing/2014/main" id="{E1244F3C-1AFD-50EC-44B2-C367DE82EEEC}"/>
              </a:ext>
            </a:extLst>
          </p:cNvPr>
          <p:cNvSpPr/>
          <p:nvPr/>
        </p:nvSpPr>
        <p:spPr>
          <a:xfrm>
            <a:off x="8974926" y="876720"/>
            <a:ext cx="2419523" cy="762000"/>
          </a:xfrm>
          <a:prstGeom prst="roundRect">
            <a:avLst/>
          </a:prstGeom>
          <a:solidFill>
            <a:srgbClr val="FF801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193E305C-5857-53D5-008B-07FF4CA829F2}"/>
              </a:ext>
            </a:extLst>
          </p:cNvPr>
          <p:cNvSpPr>
            <a:spLocks noGrp="1"/>
          </p:cNvSpPr>
          <p:nvPr>
            <p:ph type="title"/>
          </p:nvPr>
        </p:nvSpPr>
        <p:spPr>
          <a:xfrm>
            <a:off x="614648" y="474141"/>
            <a:ext cx="7885182" cy="1111736"/>
          </a:xfrm>
        </p:spPr>
        <p:txBody>
          <a:bodyPr/>
          <a:lstStyle/>
          <a:p>
            <a:r>
              <a:rPr lang="en-GB" dirty="0"/>
              <a:t>QSD and eigenvalue relationship</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B1DC88D2-E230-01A5-3FDC-3B61D1C9AA18}"/>
                  </a:ext>
                </a:extLst>
              </p:cNvPr>
              <p:cNvSpPr txBox="1"/>
              <p:nvPr/>
            </p:nvSpPr>
            <p:spPr>
              <a:xfrm>
                <a:off x="630427" y="5023175"/>
                <a:ext cx="10972799" cy="1477328"/>
              </a:xfrm>
              <a:prstGeom prst="rect">
                <a:avLst/>
              </a:prstGeom>
              <a:noFill/>
            </p:spPr>
            <p:txBody>
              <a:bodyPr wrap="square" rtlCol="0">
                <a:spAutoFit/>
              </a:bodyPr>
              <a:lstStyle/>
              <a:p>
                <a:r>
                  <a:rPr lang="en-GB" b="1" dirty="0"/>
                  <a:t>Figure:</a:t>
                </a:r>
                <a:r>
                  <a:rPr lang="en-GB" dirty="0"/>
                  <a:t> The probability distribution of all states over time (except </a:t>
                </a:r>
                <a14:m>
                  <m:oMath xmlns:m="http://schemas.openxmlformats.org/officeDocument/2006/math">
                    <m:r>
                      <a:rPr lang="en-GB" b="0" i="1" smtClean="0">
                        <a:latin typeface="Cambria Math" panose="02040503050406030204" pitchFamily="18" charset="0"/>
                      </a:rPr>
                      <m:t>(0,0)</m:t>
                    </m:r>
                  </m:oMath>
                </a14:m>
                <a:r>
                  <a:rPr lang="en-GB" dirty="0"/>
                  <a:t>), starting with initial condition state </a:t>
                </a:r>
                <a14:m>
                  <m:oMath xmlns:m="http://schemas.openxmlformats.org/officeDocument/2006/math">
                    <m:r>
                      <a:rPr lang="en-GB" b="0" i="1" smtClean="0">
                        <a:latin typeface="Cambria Math" panose="02040503050406030204" pitchFamily="18" charset="0"/>
                      </a:rPr>
                      <m:t>(1,1)</m:t>
                    </m:r>
                  </m:oMath>
                </a14:m>
                <a:r>
                  <a:rPr lang="en-GB" dirty="0"/>
                  <a:t> with probability </a:t>
                </a:r>
                <a14:m>
                  <m:oMath xmlns:m="http://schemas.openxmlformats.org/officeDocument/2006/math">
                    <m:r>
                      <a:rPr lang="en-GB" b="0" i="1" smtClean="0">
                        <a:latin typeface="Cambria Math" panose="02040503050406030204" pitchFamily="18" charset="0"/>
                      </a:rPr>
                      <m:t>1</m:t>
                    </m:r>
                  </m:oMath>
                </a14:m>
                <a:r>
                  <a:rPr lang="en-GB" dirty="0"/>
                  <a:t> and conditioning on non-extinction.  (a) Over </a:t>
                </a:r>
                <a14:m>
                  <m:oMath xmlns:m="http://schemas.openxmlformats.org/officeDocument/2006/math">
                    <m:r>
                      <a:rPr lang="en-GB" b="0" i="1" smtClean="0">
                        <a:latin typeface="Cambria Math" panose="02040503050406030204" pitchFamily="18" charset="0"/>
                      </a:rPr>
                      <m:t>575</m:t>
                    </m:r>
                  </m:oMath>
                </a14:m>
                <a:r>
                  <a:rPr lang="en-GB" dirty="0"/>
                  <a:t> days and (b) over the first </a:t>
                </a:r>
                <a14:m>
                  <m:oMath xmlns:m="http://schemas.openxmlformats.org/officeDocument/2006/math">
                    <m:r>
                      <a:rPr lang="en-GB" b="0" i="1" smtClean="0">
                        <a:latin typeface="Cambria Math" panose="02040503050406030204" pitchFamily="18" charset="0"/>
                      </a:rPr>
                      <m:t>100 </m:t>
                    </m:r>
                  </m:oMath>
                </a14:m>
                <a:r>
                  <a:rPr lang="en-GB" dirty="0"/>
                  <a:t>days. The dashed lines indicate the QSD values for the wildtype only states.</a:t>
                </a:r>
              </a:p>
              <a:p>
                <a:endParaRPr lang="en-GB" dirty="0"/>
              </a:p>
              <a:p>
                <a:r>
                  <a:rPr lang="en-GB" dirty="0"/>
                  <a:t>Parameter values are </a:t>
                </a:r>
                <a14:m>
                  <m:oMath xmlns:m="http://schemas.openxmlformats.org/officeDocument/2006/math">
                    <m:r>
                      <a:rPr lang="en-GB" b="0" i="1" smtClean="0">
                        <a:latin typeface="Cambria Math" panose="02040503050406030204" pitchFamily="18" charset="0"/>
                      </a:rPr>
                      <m:t>𝑑</m:t>
                    </m:r>
                    <m:r>
                      <a:rPr lang="en-GB" b="0" i="1" smtClean="0">
                        <a:latin typeface="Cambria Math" panose="02040503050406030204" pitchFamily="18" charset="0"/>
                      </a:rPr>
                      <m:t>=0.12, </m:t>
                    </m:r>
                    <m:r>
                      <a:rPr lang="en-GB" b="0" i="1" smtClean="0">
                        <a:latin typeface="Cambria Math" panose="02040503050406030204" pitchFamily="18" charset="0"/>
                      </a:rPr>
                      <m:t>𝛿</m:t>
                    </m:r>
                    <m:r>
                      <a:rPr lang="en-GB" b="0" i="1" smtClean="0">
                        <a:latin typeface="Cambria Math" panose="02040503050406030204" pitchFamily="18" charset="0"/>
                      </a:rPr>
                      <m:t>=1, </m:t>
                    </m:r>
                    <m:r>
                      <a:rPr lang="en-GB" b="0" i="1" smtClean="0">
                        <a:latin typeface="Cambria Math" panose="02040503050406030204" pitchFamily="18" charset="0"/>
                      </a:rPr>
                      <m:t>𝑏</m:t>
                    </m:r>
                    <m:r>
                      <a:rPr lang="en-GB" b="0" i="1" smtClean="0">
                        <a:latin typeface="Cambria Math" panose="02040503050406030204" pitchFamily="18" charset="0"/>
                      </a:rPr>
                      <m:t>=2.54</m:t>
                    </m:r>
                    <m:r>
                      <a:rPr lang="en-GB" b="0" i="1" smtClean="0">
                        <a:latin typeface="Cambria Math" panose="02040503050406030204" pitchFamily="18" charset="0"/>
                      </a:rPr>
                      <m:t>𝑑</m:t>
                    </m:r>
                    <m:r>
                      <a:rPr lang="en-GB" b="0" i="1" smtClean="0">
                        <a:latin typeface="Cambria Math" panose="02040503050406030204" pitchFamily="18" charset="0"/>
                      </a:rPr>
                      <m:t>=0.3 </m:t>
                    </m:r>
                    <m:d>
                      <m:dPr>
                        <m:ctrlPr>
                          <a:rPr lang="en-GB" b="0" i="1" smtClean="0">
                            <a:latin typeface="Cambria Math" panose="02040503050406030204" pitchFamily="18" charset="0"/>
                          </a:rPr>
                        </m:ctrlPr>
                      </m:dPr>
                      <m:e>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m:t>
                            </m:r>
                          </m:sup>
                        </m:sSup>
                        <m:r>
                          <a:rPr lang="en-GB" b="0" i="1" smtClean="0">
                            <a:latin typeface="Cambria Math" panose="02040503050406030204" pitchFamily="18" charset="0"/>
                          </a:rPr>
                          <m:t>=2</m:t>
                        </m:r>
                      </m:e>
                    </m:d>
                    <m:r>
                      <a:rPr lang="en-GB" b="0" i="1" smtClean="0">
                        <a:latin typeface="Cambria Math" panose="02040503050406030204" pitchFamily="18" charset="0"/>
                      </a:rPr>
                      <m:t>, </m:t>
                    </m:r>
                    <m:r>
                      <a:rPr lang="en-GB" b="0" i="1" smtClean="0">
                        <a:latin typeface="Cambria Math" panose="02040503050406030204" pitchFamily="18" charset="0"/>
                      </a:rPr>
                      <m:t>𝜙</m:t>
                    </m:r>
                    <m:r>
                      <a:rPr lang="en-GB" b="0" i="1" smtClean="0">
                        <a:latin typeface="Cambria Math" panose="02040503050406030204" pitchFamily="18" charset="0"/>
                      </a:rPr>
                      <m:t>=0.7, </m:t>
                    </m:r>
                    <m:r>
                      <a:rPr lang="en-GB" b="0" i="1" smtClean="0">
                        <a:latin typeface="Cambria Math" panose="02040503050406030204" pitchFamily="18" charset="0"/>
                      </a:rPr>
                      <m:t>𝐶</m:t>
                    </m:r>
                    <m:r>
                      <a:rPr lang="en-GB" b="0" i="1" smtClean="0">
                        <a:latin typeface="Cambria Math" panose="02040503050406030204" pitchFamily="18" charset="0"/>
                      </a:rPr>
                      <m:t>=3.</m:t>
                    </m:r>
                  </m:oMath>
                </a14:m>
                <a:endParaRPr lang="en-GB" dirty="0"/>
              </a:p>
            </p:txBody>
          </p:sp>
        </mc:Choice>
        <mc:Fallback xmlns="">
          <p:sp>
            <p:nvSpPr>
              <p:cNvPr id="7" name="TextBox 6">
                <a:extLst>
                  <a:ext uri="{FF2B5EF4-FFF2-40B4-BE49-F238E27FC236}">
                    <a16:creationId xmlns:a16="http://schemas.microsoft.com/office/drawing/2014/main" id="{B1DC88D2-E230-01A5-3FDC-3B61D1C9AA18}"/>
                  </a:ext>
                </a:extLst>
              </p:cNvPr>
              <p:cNvSpPr txBox="1">
                <a:spLocks noRot="1" noChangeAspect="1" noMove="1" noResize="1" noEditPoints="1" noAdjustHandles="1" noChangeArrowheads="1" noChangeShapeType="1" noTextEdit="1"/>
              </p:cNvSpPr>
              <p:nvPr/>
            </p:nvSpPr>
            <p:spPr>
              <a:xfrm>
                <a:off x="630427" y="5023175"/>
                <a:ext cx="10972799" cy="1477328"/>
              </a:xfrm>
              <a:prstGeom prst="rect">
                <a:avLst/>
              </a:prstGeom>
              <a:blipFill>
                <a:blip r:embed="rId3"/>
                <a:stretch>
                  <a:fillRect l="-444" t="-1653" r="-889" b="-6198"/>
                </a:stretch>
              </a:blipFill>
            </p:spPr>
            <p:txBody>
              <a:bodyPr/>
              <a:lstStyle/>
              <a:p>
                <a:r>
                  <a:rPr lang="en-GB">
                    <a:noFill/>
                  </a:rPr>
                  <a:t> </a:t>
                </a:r>
              </a:p>
            </p:txBody>
          </p:sp>
        </mc:Fallback>
      </mc:AlternateContent>
      <p:pic>
        <p:nvPicPr>
          <p:cNvPr id="4" name="Picture 3">
            <a:extLst>
              <a:ext uri="{FF2B5EF4-FFF2-40B4-BE49-F238E27FC236}">
                <a16:creationId xmlns:a16="http://schemas.microsoft.com/office/drawing/2014/main" id="{8E6271E2-2D75-E5F1-2A78-3ACF09FBC85B}"/>
              </a:ext>
            </a:extLst>
          </p:cNvPr>
          <p:cNvPicPr>
            <a:picLocks noChangeAspect="1"/>
          </p:cNvPicPr>
          <p:nvPr/>
        </p:nvPicPr>
        <p:blipFill>
          <a:blip r:embed="rId4"/>
          <a:stretch>
            <a:fillRect/>
          </a:stretch>
        </p:blipFill>
        <p:spPr>
          <a:xfrm>
            <a:off x="1330056" y="1730664"/>
            <a:ext cx="4390777" cy="3195268"/>
          </a:xfrm>
          <a:prstGeom prst="rect">
            <a:avLst/>
          </a:prstGeom>
        </p:spPr>
      </p:pic>
      <p:pic>
        <p:nvPicPr>
          <p:cNvPr id="10" name="Picture 9">
            <a:extLst>
              <a:ext uri="{FF2B5EF4-FFF2-40B4-BE49-F238E27FC236}">
                <a16:creationId xmlns:a16="http://schemas.microsoft.com/office/drawing/2014/main" id="{DEEDB4F9-6FCB-E4C8-6777-32620C3F544D}"/>
              </a:ext>
            </a:extLst>
          </p:cNvPr>
          <p:cNvPicPr>
            <a:picLocks noChangeAspect="1"/>
          </p:cNvPicPr>
          <p:nvPr/>
        </p:nvPicPr>
        <p:blipFill>
          <a:blip r:embed="rId5"/>
          <a:stretch>
            <a:fillRect/>
          </a:stretch>
        </p:blipFill>
        <p:spPr>
          <a:xfrm>
            <a:off x="6310349" y="1730664"/>
            <a:ext cx="4282094" cy="3195268"/>
          </a:xfrm>
          <a:prstGeom prst="rect">
            <a:avLst/>
          </a:prstGeom>
        </p:spPr>
      </p:pic>
      <p:sp>
        <p:nvSpPr>
          <p:cNvPr id="11" name="TextBox 10">
            <a:extLst>
              <a:ext uri="{FF2B5EF4-FFF2-40B4-BE49-F238E27FC236}">
                <a16:creationId xmlns:a16="http://schemas.microsoft.com/office/drawing/2014/main" id="{55B5A6E1-E10A-9488-E07B-43740AA89E7B}"/>
              </a:ext>
            </a:extLst>
          </p:cNvPr>
          <p:cNvSpPr txBox="1"/>
          <p:nvPr/>
        </p:nvSpPr>
        <p:spPr>
          <a:xfrm>
            <a:off x="1453319" y="1545998"/>
            <a:ext cx="516367" cy="369332"/>
          </a:xfrm>
          <a:prstGeom prst="rect">
            <a:avLst/>
          </a:prstGeom>
          <a:noFill/>
        </p:spPr>
        <p:txBody>
          <a:bodyPr wrap="square" rtlCol="0">
            <a:spAutoFit/>
          </a:bodyPr>
          <a:lstStyle/>
          <a:p>
            <a:r>
              <a:rPr lang="en-GB" dirty="0"/>
              <a:t>(a)</a:t>
            </a:r>
          </a:p>
        </p:txBody>
      </p:sp>
      <p:sp>
        <p:nvSpPr>
          <p:cNvPr id="12" name="TextBox 11">
            <a:extLst>
              <a:ext uri="{FF2B5EF4-FFF2-40B4-BE49-F238E27FC236}">
                <a16:creationId xmlns:a16="http://schemas.microsoft.com/office/drawing/2014/main" id="{7649CCD2-572D-9FEC-C307-B77BB50FD361}"/>
              </a:ext>
            </a:extLst>
          </p:cNvPr>
          <p:cNvSpPr txBox="1"/>
          <p:nvPr/>
        </p:nvSpPr>
        <p:spPr>
          <a:xfrm>
            <a:off x="6085459" y="1545998"/>
            <a:ext cx="516367" cy="369332"/>
          </a:xfrm>
          <a:prstGeom prst="rect">
            <a:avLst/>
          </a:prstGeom>
          <a:noFill/>
        </p:spPr>
        <p:txBody>
          <a:bodyPr wrap="square" rtlCol="0">
            <a:spAutoFit/>
          </a:bodyPr>
          <a:lstStyle/>
          <a:p>
            <a:r>
              <a:rPr lang="en-GB" dirty="0"/>
              <a:t>(b)</a:t>
            </a:r>
          </a:p>
        </p:txBody>
      </p:sp>
      <p:sp>
        <p:nvSpPr>
          <p:cNvPr id="3" name="Rectangle 2">
            <a:extLst>
              <a:ext uri="{FF2B5EF4-FFF2-40B4-BE49-F238E27FC236}">
                <a16:creationId xmlns:a16="http://schemas.microsoft.com/office/drawing/2014/main" id="{B6467EE2-3D7D-8654-2DE4-F76736827BAD}"/>
              </a:ext>
            </a:extLst>
          </p:cNvPr>
          <p:cNvSpPr/>
          <p:nvPr/>
        </p:nvSpPr>
        <p:spPr>
          <a:xfrm>
            <a:off x="2031200" y="2048158"/>
            <a:ext cx="600075" cy="2360556"/>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 name="Straight Arrow Connector 5">
            <a:extLst>
              <a:ext uri="{FF2B5EF4-FFF2-40B4-BE49-F238E27FC236}">
                <a16:creationId xmlns:a16="http://schemas.microsoft.com/office/drawing/2014/main" id="{ED10ED9A-01C4-AE1B-C354-6157C5E04600}"/>
              </a:ext>
            </a:extLst>
          </p:cNvPr>
          <p:cNvCxnSpPr/>
          <p:nvPr/>
        </p:nvCxnSpPr>
        <p:spPr>
          <a:xfrm>
            <a:off x="5837069" y="3213291"/>
            <a:ext cx="473280"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9F8CF020-5CD6-CF4D-9A48-7803446078A8}"/>
                  </a:ext>
                </a:extLst>
              </p:cNvPr>
              <p:cNvSpPr txBox="1"/>
              <p:nvPr/>
            </p:nvSpPr>
            <p:spPr>
              <a:xfrm>
                <a:off x="9089004" y="1103637"/>
                <a:ext cx="2191369" cy="31072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GB" b="0" i="1" smtClean="0">
                              <a:latin typeface="Cambria Math" panose="02040503050406030204" pitchFamily="18" charset="0"/>
                            </a:rPr>
                          </m:ctrlPr>
                        </m:sSubSupPr>
                        <m:e>
                          <m:r>
                            <a:rPr lang="en-GB" b="0" i="1" smtClean="0">
                              <a:latin typeface="Cambria Math" panose="02040503050406030204" pitchFamily="18" charset="0"/>
                            </a:rPr>
                            <m:t>𝜆</m:t>
                          </m:r>
                        </m:e>
                        <m:sub>
                          <m:sSub>
                            <m:sSubPr>
                              <m:ctrlPr>
                                <a:rPr lang="en-GB" b="0" i="1" smtClean="0">
                                  <a:latin typeface="Cambria Math" panose="02040503050406030204" pitchFamily="18" charset="0"/>
                                  <a:ea typeface="Cambria Math" panose="02040503050406030204" pitchFamily="18" charset="0"/>
                                </a:rPr>
                              </m:ctrlPr>
                            </m:sSubPr>
                            <m:e>
                              <m:r>
                                <a:rPr lang="en-GB" b="0" i="1" smtClean="0">
                                  <a:latin typeface="Cambria Math" panose="02040503050406030204" pitchFamily="18" charset="0"/>
                                  <a:ea typeface="Cambria Math" panose="02040503050406030204" pitchFamily="18" charset="0"/>
                                </a:rPr>
                                <m:t>𝒮</m:t>
                              </m:r>
                            </m:e>
                            <m:sub>
                              <m:r>
                                <a:rPr lang="en-GB" b="0" i="1" smtClean="0">
                                  <a:latin typeface="Cambria Math" panose="02040503050406030204" pitchFamily="18" charset="0"/>
                                  <a:ea typeface="Cambria Math" panose="02040503050406030204" pitchFamily="18" charset="0"/>
                                </a:rPr>
                                <m:t>1</m:t>
                              </m:r>
                            </m:sub>
                          </m:sSub>
                        </m:sub>
                        <m:sup>
                          <m:r>
                            <a:rPr lang="en-GB" b="0" i="1" smtClean="0">
                              <a:latin typeface="Cambria Math" panose="02040503050406030204" pitchFamily="18" charset="0"/>
                              <a:ea typeface="Cambria Math" panose="02040503050406030204" pitchFamily="18" charset="0"/>
                            </a:rPr>
                            <m:t>𝑚𝑎𝑥</m:t>
                          </m:r>
                        </m:sup>
                      </m:sSubSup>
                      <m:r>
                        <a:rPr lang="en-GB" b="0" i="1" smtClean="0">
                          <a:latin typeface="Cambria Math" panose="02040503050406030204" pitchFamily="18" charset="0"/>
                        </a:rPr>
                        <m:t>&gt;</m:t>
                      </m:r>
                      <m:sSubSup>
                        <m:sSubSupPr>
                          <m:ctrlPr>
                            <a:rPr lang="en-GB" b="0" i="1" smtClean="0">
                              <a:latin typeface="Cambria Math" panose="02040503050406030204" pitchFamily="18" charset="0"/>
                            </a:rPr>
                          </m:ctrlPr>
                        </m:sSubSupPr>
                        <m:e>
                          <m:r>
                            <a:rPr lang="en-GB" b="0" i="1" smtClean="0">
                              <a:latin typeface="Cambria Math" panose="02040503050406030204" pitchFamily="18" charset="0"/>
                            </a:rPr>
                            <m:t>𝜆</m:t>
                          </m:r>
                        </m:e>
                        <m:sub>
                          <m:sSub>
                            <m:sSubPr>
                              <m:ctrlPr>
                                <a:rPr lang="en-GB" b="0" i="1" smtClean="0">
                                  <a:latin typeface="Cambria Math" panose="02040503050406030204" pitchFamily="18" charset="0"/>
                                  <a:ea typeface="Cambria Math" panose="02040503050406030204" pitchFamily="18" charset="0"/>
                                </a:rPr>
                              </m:ctrlPr>
                            </m:sSubPr>
                            <m:e>
                              <m:r>
                                <a:rPr lang="en-GB" b="0" i="1" smtClean="0">
                                  <a:latin typeface="Cambria Math" panose="02040503050406030204" pitchFamily="18" charset="0"/>
                                  <a:ea typeface="Cambria Math" panose="02040503050406030204" pitchFamily="18" charset="0"/>
                                </a:rPr>
                                <m:t>𝒮</m:t>
                              </m:r>
                            </m:e>
                            <m:sub>
                              <m:r>
                                <a:rPr lang="en-GB" b="0" i="1" smtClean="0">
                                  <a:latin typeface="Cambria Math" panose="02040503050406030204" pitchFamily="18" charset="0"/>
                                  <a:ea typeface="Cambria Math" panose="02040503050406030204" pitchFamily="18" charset="0"/>
                                </a:rPr>
                                <m:t>2</m:t>
                              </m:r>
                            </m:sub>
                          </m:sSub>
                        </m:sub>
                        <m:sup>
                          <m:r>
                            <a:rPr lang="en-GB" b="0" i="1" smtClean="0">
                              <a:latin typeface="Cambria Math" panose="02040503050406030204" pitchFamily="18" charset="0"/>
                              <a:ea typeface="Cambria Math" panose="02040503050406030204" pitchFamily="18" charset="0"/>
                            </a:rPr>
                            <m:t>𝑚𝑎𝑥</m:t>
                          </m:r>
                        </m:sup>
                      </m:sSubSup>
                      <m:r>
                        <a:rPr lang="en-GB" b="0" i="1" smtClean="0">
                          <a:latin typeface="Cambria Math" panose="02040503050406030204" pitchFamily="18" charset="0"/>
                        </a:rPr>
                        <m:t>&gt;</m:t>
                      </m:r>
                      <m:sSubSup>
                        <m:sSubSupPr>
                          <m:ctrlPr>
                            <a:rPr lang="en-GB" b="0" i="1" smtClean="0">
                              <a:latin typeface="Cambria Math" panose="02040503050406030204" pitchFamily="18" charset="0"/>
                            </a:rPr>
                          </m:ctrlPr>
                        </m:sSubSupPr>
                        <m:e>
                          <m:r>
                            <a:rPr lang="en-GB" b="0" i="1" smtClean="0">
                              <a:latin typeface="Cambria Math" panose="02040503050406030204" pitchFamily="18" charset="0"/>
                            </a:rPr>
                            <m:t>𝜆</m:t>
                          </m:r>
                        </m:e>
                        <m:sub>
                          <m:sSub>
                            <m:sSubPr>
                              <m:ctrlPr>
                                <a:rPr lang="en-GB" b="0" i="1" smtClean="0">
                                  <a:latin typeface="Cambria Math" panose="02040503050406030204" pitchFamily="18" charset="0"/>
                                  <a:ea typeface="Cambria Math" panose="02040503050406030204" pitchFamily="18" charset="0"/>
                                </a:rPr>
                              </m:ctrlPr>
                            </m:sSubPr>
                            <m:e>
                              <m:r>
                                <a:rPr lang="en-GB" b="0" i="1" smtClean="0">
                                  <a:latin typeface="Cambria Math" panose="02040503050406030204" pitchFamily="18" charset="0"/>
                                  <a:ea typeface="Cambria Math" panose="02040503050406030204" pitchFamily="18" charset="0"/>
                                </a:rPr>
                                <m:t>𝒮</m:t>
                              </m:r>
                            </m:e>
                            <m:sub>
                              <m:r>
                                <a:rPr lang="en-GB" b="0" i="1" smtClean="0">
                                  <a:latin typeface="Cambria Math" panose="02040503050406030204" pitchFamily="18" charset="0"/>
                                  <a:ea typeface="Cambria Math" panose="02040503050406030204" pitchFamily="18" charset="0"/>
                                </a:rPr>
                                <m:t>3</m:t>
                              </m:r>
                            </m:sub>
                          </m:sSub>
                        </m:sub>
                        <m:sup>
                          <m:r>
                            <a:rPr lang="en-GB" b="0" i="1" smtClean="0">
                              <a:latin typeface="Cambria Math" panose="02040503050406030204" pitchFamily="18" charset="0"/>
                              <a:ea typeface="Cambria Math" panose="02040503050406030204" pitchFamily="18" charset="0"/>
                            </a:rPr>
                            <m:t>𝑚𝑎𝑥</m:t>
                          </m:r>
                        </m:sup>
                      </m:sSubSup>
                      <m:r>
                        <a:rPr lang="en-GB" b="0" i="1" smtClean="0">
                          <a:latin typeface="Cambria Math" panose="02040503050406030204" pitchFamily="18" charset="0"/>
                        </a:rPr>
                        <m:t> </m:t>
                      </m:r>
                    </m:oMath>
                  </m:oMathPara>
                </a14:m>
                <a:endParaRPr lang="en-GB" dirty="0"/>
              </a:p>
            </p:txBody>
          </p:sp>
        </mc:Choice>
        <mc:Fallback xmlns="">
          <p:sp>
            <p:nvSpPr>
              <p:cNvPr id="8" name="TextBox 7">
                <a:extLst>
                  <a:ext uri="{FF2B5EF4-FFF2-40B4-BE49-F238E27FC236}">
                    <a16:creationId xmlns:a16="http://schemas.microsoft.com/office/drawing/2014/main" id="{9F8CF020-5CD6-CF4D-9A48-7803446078A8}"/>
                  </a:ext>
                </a:extLst>
              </p:cNvPr>
              <p:cNvSpPr txBox="1">
                <a:spLocks noRot="1" noChangeAspect="1" noMove="1" noResize="1" noEditPoints="1" noAdjustHandles="1" noChangeArrowheads="1" noChangeShapeType="1" noTextEdit="1"/>
              </p:cNvSpPr>
              <p:nvPr/>
            </p:nvSpPr>
            <p:spPr>
              <a:xfrm>
                <a:off x="9089004" y="1103637"/>
                <a:ext cx="2191369" cy="310726"/>
              </a:xfrm>
              <a:prstGeom prst="rect">
                <a:avLst/>
              </a:prstGeom>
              <a:blipFill>
                <a:blip r:embed="rId6"/>
                <a:stretch>
                  <a:fillRect l="-2228" b="-13725"/>
                </a:stretch>
              </a:blipFill>
            </p:spPr>
            <p:txBody>
              <a:bodyPr/>
              <a:lstStyle/>
              <a:p>
                <a:r>
                  <a:rPr lang="en-GB">
                    <a:noFill/>
                  </a:rPr>
                  <a:t> </a:t>
                </a:r>
              </a:p>
            </p:txBody>
          </p:sp>
        </mc:Fallback>
      </mc:AlternateContent>
      <p:sp>
        <p:nvSpPr>
          <p:cNvPr id="5" name="Rectangle 4">
            <a:extLst>
              <a:ext uri="{FF2B5EF4-FFF2-40B4-BE49-F238E27FC236}">
                <a16:creationId xmlns:a16="http://schemas.microsoft.com/office/drawing/2014/main" id="{EB75306E-540F-43FF-3F08-5FC4F856BECE}"/>
              </a:ext>
            </a:extLst>
          </p:cNvPr>
          <p:cNvSpPr/>
          <p:nvPr/>
        </p:nvSpPr>
        <p:spPr>
          <a:xfrm>
            <a:off x="2625996" y="2046152"/>
            <a:ext cx="1644921" cy="2360556"/>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D866F860-F20C-90E3-1BEA-AAD98AAFE82C}"/>
              </a:ext>
            </a:extLst>
          </p:cNvPr>
          <p:cNvSpPr/>
          <p:nvPr/>
        </p:nvSpPr>
        <p:spPr>
          <a:xfrm>
            <a:off x="4265638" y="2044146"/>
            <a:ext cx="1400871" cy="2360556"/>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46043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5"/>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5" grpId="0" animBg="1"/>
      <p:bldP spid="5" grpId="1" animBg="1"/>
      <p:bldP spid="14" grpId="0" animBg="1"/>
    </p:bld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eadlinesVTI">
  <a:themeElements>
    <a:clrScheme name="Headlines">
      <a:dk1>
        <a:sysClr val="windowText" lastClr="000000"/>
      </a:dk1>
      <a:lt1>
        <a:sysClr val="window" lastClr="FFFFFF"/>
      </a:lt1>
      <a:dk2>
        <a:srgbClr val="232C41"/>
      </a:dk2>
      <a:lt2>
        <a:srgbClr val="F6F4EF"/>
      </a:lt2>
      <a:accent1>
        <a:srgbClr val="439EB7"/>
      </a:accent1>
      <a:accent2>
        <a:srgbClr val="E20E65"/>
      </a:accent2>
      <a:accent3>
        <a:srgbClr val="F59324"/>
      </a:accent3>
      <a:accent4>
        <a:srgbClr val="5046B9"/>
      </a:accent4>
      <a:accent5>
        <a:srgbClr val="5CB678"/>
      </a:accent5>
      <a:accent6>
        <a:srgbClr val="9717F7"/>
      </a:accent6>
      <a:hlink>
        <a:srgbClr val="E80095"/>
      </a:hlink>
      <a:folHlink>
        <a:srgbClr val="808080"/>
      </a:folHlink>
    </a:clrScheme>
    <a:fontScheme name="Custom 211">
      <a:majorFont>
        <a:latin typeface="Sitka Banner"/>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8000"/>
            <a:satMod val="170000"/>
          </a:schemeClr>
        </a:solidFill>
        <a:gradFill rotWithShape="1">
          <a:gsLst>
            <a:gs pos="0">
              <a:schemeClr val="phClr">
                <a:tint val="93000"/>
                <a:satMod val="16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adlinesVTI" id="{66EB4A02-0C0F-47F1-9F48-4E6882B9F967}" vid="{F3552358-4452-4FDA-9568-4F5DA32F7A60}"/>
    </a:ext>
  </a:extLst>
</a:theme>
</file>

<file path=ppt/theme/theme2.xml><?xml version="1.0" encoding="utf-8"?>
<a:theme xmlns:a="http://schemas.openxmlformats.org/drawingml/2006/main" name="SavonVTI">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Savon">
      <a:majorFont>
        <a:latin typeface="Avenir Next LT Pro Light"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venir Next LT Pro"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377e3d22-4ea1-422d-b0ad-8fcc89406b9e}" enabled="0" method="" siteId="{377e3d22-4ea1-422d-b0ad-8fcc89406b9e}" removed="1"/>
</clbl:labelList>
</file>

<file path=docProps/app.xml><?xml version="1.0" encoding="utf-8"?>
<Properties xmlns="http://schemas.openxmlformats.org/officeDocument/2006/extended-properties" xmlns:vt="http://schemas.openxmlformats.org/officeDocument/2006/docPropsVTypes">
  <TotalTime>12395</TotalTime>
  <Words>3903</Words>
  <Application>Microsoft Office PowerPoint</Application>
  <PresentationFormat>Widescreen</PresentationFormat>
  <Paragraphs>291</Paragraphs>
  <Slides>15</Slides>
  <Notes>15</Notes>
  <HiddenSlides>4</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15</vt:i4>
      </vt:variant>
    </vt:vector>
  </HeadingPairs>
  <TitlesOfParts>
    <vt:vector size="25" baseType="lpstr">
      <vt:lpstr>Aptos</vt:lpstr>
      <vt:lpstr>Arial</vt:lpstr>
      <vt:lpstr>Avenir Next LT Pro</vt:lpstr>
      <vt:lpstr>Avenir Next LT Pro Light</vt:lpstr>
      <vt:lpstr>Calibri</vt:lpstr>
      <vt:lpstr>Cambria Math</vt:lpstr>
      <vt:lpstr>Garamond</vt:lpstr>
      <vt:lpstr>Sitka Banner</vt:lpstr>
      <vt:lpstr>HeadlinesVTI</vt:lpstr>
      <vt:lpstr>SavonVTI</vt:lpstr>
      <vt:lpstr>A household model for the introduction of Wolbachia to control dengue</vt:lpstr>
      <vt:lpstr>Dengue and Wolbachia</vt:lpstr>
      <vt:lpstr>Deterministic model</vt:lpstr>
      <vt:lpstr>Deterministic model</vt:lpstr>
      <vt:lpstr>Parameters</vt:lpstr>
      <vt:lpstr>Stability analysis</vt:lpstr>
      <vt:lpstr>Stochastic model</vt:lpstr>
      <vt:lpstr>3 mosquito tutorial model</vt:lpstr>
      <vt:lpstr>QSD and eigenvalue relationship</vt:lpstr>
      <vt:lpstr>Wolbachia invasion</vt:lpstr>
      <vt:lpstr>30 mosquito model</vt:lpstr>
      <vt:lpstr>The stochastic invasion threshold</vt:lpstr>
      <vt:lpstr>Reversion</vt:lpstr>
      <vt:lpstr>Probability and expected time until reversion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household model for the introduction of Wolbachia to control dengue</dc:title>
  <dc:creator>Abby Barlow</dc:creator>
  <cp:lastModifiedBy>Abby Barlow</cp:lastModifiedBy>
  <cp:revision>4</cp:revision>
  <dcterms:created xsi:type="dcterms:W3CDTF">2024-05-31T16:23:34Z</dcterms:created>
  <dcterms:modified xsi:type="dcterms:W3CDTF">2024-12-06T15:43:18Z</dcterms:modified>
</cp:coreProperties>
</file>