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sldIdLst>
    <p:sldId id="256" r:id="rId2"/>
    <p:sldId id="258" r:id="rId3"/>
    <p:sldId id="259" r:id="rId4"/>
    <p:sldId id="341" r:id="rId5"/>
    <p:sldId id="343" r:id="rId6"/>
    <p:sldId id="389" r:id="rId7"/>
    <p:sldId id="346" r:id="rId8"/>
    <p:sldId id="260" r:id="rId9"/>
    <p:sldId id="261" r:id="rId10"/>
    <p:sldId id="344" r:id="rId11"/>
    <p:sldId id="345" r:id="rId12"/>
    <p:sldId id="347" r:id="rId13"/>
    <p:sldId id="348" r:id="rId14"/>
    <p:sldId id="349" r:id="rId15"/>
    <p:sldId id="350" r:id="rId16"/>
    <p:sldId id="361" r:id="rId17"/>
    <p:sldId id="354" r:id="rId18"/>
    <p:sldId id="351" r:id="rId19"/>
    <p:sldId id="352" r:id="rId20"/>
    <p:sldId id="353" r:id="rId21"/>
    <p:sldId id="355" r:id="rId22"/>
    <p:sldId id="356" r:id="rId23"/>
    <p:sldId id="357" r:id="rId24"/>
    <p:sldId id="358" r:id="rId25"/>
    <p:sldId id="360" r:id="rId26"/>
    <p:sldId id="363" r:id="rId27"/>
    <p:sldId id="362" r:id="rId28"/>
    <p:sldId id="390" r:id="rId29"/>
    <p:sldId id="371" r:id="rId30"/>
    <p:sldId id="373" r:id="rId31"/>
    <p:sldId id="372" r:id="rId32"/>
    <p:sldId id="364" r:id="rId33"/>
    <p:sldId id="359" r:id="rId34"/>
    <p:sldId id="365" r:id="rId35"/>
    <p:sldId id="366" r:id="rId36"/>
    <p:sldId id="370" r:id="rId37"/>
    <p:sldId id="325" r:id="rId38"/>
    <p:sldId id="326" r:id="rId39"/>
    <p:sldId id="375" r:id="rId40"/>
    <p:sldId id="376" r:id="rId41"/>
    <p:sldId id="367" r:id="rId42"/>
    <p:sldId id="368" r:id="rId43"/>
    <p:sldId id="369" r:id="rId44"/>
    <p:sldId id="329" r:id="rId45"/>
    <p:sldId id="374" r:id="rId46"/>
    <p:sldId id="378" r:id="rId47"/>
    <p:sldId id="381" r:id="rId48"/>
    <p:sldId id="385" r:id="rId49"/>
    <p:sldId id="382" r:id="rId50"/>
    <p:sldId id="383" r:id="rId51"/>
    <p:sldId id="384" r:id="rId52"/>
    <p:sldId id="386" r:id="rId53"/>
    <p:sldId id="387" r:id="rId54"/>
    <p:sldId id="388" r:id="rId55"/>
    <p:sldId id="391" r:id="rId56"/>
    <p:sldId id="392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 snapToObjects="1">
      <p:cViewPr varScale="1">
        <p:scale>
          <a:sx n="62" d="100"/>
          <a:sy n="62" d="100"/>
        </p:scale>
        <p:origin x="-120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E016-A9A9-0048-8F7F-E55EA8FBD8EB}" type="datetimeFigureOut">
              <a:rPr lang="en-US" smtClean="0"/>
              <a:t>25/11/2020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BB83-9038-8D47-AFF8-105A7389D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19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E016-A9A9-0048-8F7F-E55EA8FBD8EB}" type="datetimeFigureOut">
              <a:rPr lang="en-US" smtClean="0"/>
              <a:t>25/11/2020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BB83-9038-8D47-AFF8-105A7389D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32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E016-A9A9-0048-8F7F-E55EA8FBD8EB}" type="datetimeFigureOut">
              <a:rPr lang="en-US" smtClean="0"/>
              <a:t>25/11/2020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BB83-9038-8D47-AFF8-105A7389D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7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xmlns="" id="{0E434174-9E1C-BC4E-B730-686DA1246F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029" y="5926918"/>
            <a:ext cx="659314" cy="65931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53B2690-E4F5-2F4B-800E-3544B552E8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763" y="1169988"/>
            <a:ext cx="10496550" cy="500023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5"/>
                </a:solidFill>
              </a:defRPr>
            </a:lvl1pPr>
            <a:lvl2pPr>
              <a:defRPr sz="1800">
                <a:solidFill>
                  <a:schemeClr val="accent5"/>
                </a:solidFill>
              </a:defRPr>
            </a:lvl2pPr>
            <a:lvl3pPr>
              <a:defRPr sz="1600">
                <a:solidFill>
                  <a:schemeClr val="accent5"/>
                </a:solidFill>
              </a:defRPr>
            </a:lvl3pPr>
            <a:lvl4pPr>
              <a:defRPr sz="1400">
                <a:solidFill>
                  <a:schemeClr val="accent5"/>
                </a:solidFill>
              </a:defRPr>
            </a:lvl4pPr>
            <a:lvl5pPr>
              <a:defRPr sz="14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B1D0C3F-4D7D-114C-8461-7581D13B9C7A}"/>
              </a:ext>
            </a:extLst>
          </p:cNvPr>
          <p:cNvSpPr/>
          <p:nvPr userDrawn="1"/>
        </p:nvSpPr>
        <p:spPr>
          <a:xfrm>
            <a:off x="0" y="0"/>
            <a:ext cx="12192000" cy="9059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xmlns="" id="{51543D2E-8490-2642-B40D-CDCC16EC8D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762" y="197379"/>
            <a:ext cx="11252517" cy="5111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ln>
                  <a:noFill/>
                </a:ln>
                <a:solidFill>
                  <a:schemeClr val="accent2"/>
                </a:solidFill>
              </a:defRPr>
            </a:lvl1pPr>
            <a:lvl2pPr>
              <a:defRPr>
                <a:ln>
                  <a:noFill/>
                </a:ln>
                <a:solidFill>
                  <a:schemeClr val="accent6"/>
                </a:solidFill>
              </a:defRPr>
            </a:lvl2pPr>
            <a:lvl3pPr>
              <a:defRPr>
                <a:ln>
                  <a:noFill/>
                </a:ln>
                <a:solidFill>
                  <a:schemeClr val="accent6"/>
                </a:solidFill>
              </a:defRPr>
            </a:lvl3pPr>
            <a:lvl4pPr>
              <a:defRPr>
                <a:ln>
                  <a:noFill/>
                </a:ln>
                <a:solidFill>
                  <a:schemeClr val="accent6"/>
                </a:solidFill>
              </a:defRPr>
            </a:lvl4pPr>
            <a:lvl5pPr>
              <a:defRPr>
                <a:ln>
                  <a:noFill/>
                </a:ln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810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1DE9304-C1AD-7049-B1B2-0AA31A116EB2}"/>
              </a:ext>
            </a:extLst>
          </p:cNvPr>
          <p:cNvSpPr/>
          <p:nvPr userDrawn="1"/>
        </p:nvSpPr>
        <p:spPr>
          <a:xfrm>
            <a:off x="0" y="0"/>
            <a:ext cx="12192000" cy="9059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xmlns="" id="{0E434174-9E1C-BC4E-B730-686DA1246F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029" y="6024891"/>
            <a:ext cx="659314" cy="65931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1D0D90E1-BEEE-734C-8B37-5C12F3E79E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762" y="197379"/>
            <a:ext cx="11252517" cy="5111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ln>
                  <a:noFill/>
                </a:ln>
                <a:solidFill>
                  <a:schemeClr val="accent2"/>
                </a:solidFill>
              </a:defRPr>
            </a:lvl1pPr>
            <a:lvl2pPr>
              <a:defRPr>
                <a:ln>
                  <a:noFill/>
                </a:ln>
                <a:solidFill>
                  <a:schemeClr val="accent6"/>
                </a:solidFill>
              </a:defRPr>
            </a:lvl2pPr>
            <a:lvl3pPr>
              <a:defRPr>
                <a:ln>
                  <a:noFill/>
                </a:ln>
                <a:solidFill>
                  <a:schemeClr val="accent6"/>
                </a:solidFill>
              </a:defRPr>
            </a:lvl3pPr>
            <a:lvl4pPr>
              <a:defRPr>
                <a:ln>
                  <a:noFill/>
                </a:ln>
                <a:solidFill>
                  <a:schemeClr val="accent6"/>
                </a:solidFill>
              </a:defRPr>
            </a:lvl4pPr>
            <a:lvl5pPr>
              <a:defRPr>
                <a:ln>
                  <a:noFill/>
                </a:ln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/>
              <a:t>Page Title</a:t>
            </a:r>
            <a:endParaRPr lang="en-US" dirty="0"/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xmlns="" id="{80DDF7BF-32A8-0B41-9B49-06C26013C2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57" y="6130927"/>
            <a:ext cx="1353349" cy="4748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2D9D228-8462-A14E-A915-97A8BDED61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34798" y="6197370"/>
            <a:ext cx="2383414" cy="371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847A65-63D2-CF46-BBE6-547AEF980BA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056" y="6130927"/>
            <a:ext cx="3199653" cy="47486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xmlns="" id="{2D6A3018-B5C1-4C49-9068-C437C59CCED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5336" y="5724184"/>
            <a:ext cx="1864066" cy="131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68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E016-A9A9-0048-8F7F-E55EA8FBD8EB}" type="datetimeFigureOut">
              <a:rPr lang="en-US" smtClean="0"/>
              <a:t>25/11/2020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BB83-9038-8D47-AFF8-105A7389D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7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E016-A9A9-0048-8F7F-E55EA8FBD8EB}" type="datetimeFigureOut">
              <a:rPr lang="en-US" smtClean="0"/>
              <a:t>25/11/2020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BB83-9038-8D47-AFF8-105A7389D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27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E016-A9A9-0048-8F7F-E55EA8FBD8EB}" type="datetimeFigureOut">
              <a:rPr lang="en-US" smtClean="0"/>
              <a:t>25/11/2020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BB83-9038-8D47-AFF8-105A7389D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72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E016-A9A9-0048-8F7F-E55EA8FBD8EB}" type="datetimeFigureOut">
              <a:rPr lang="en-US" smtClean="0"/>
              <a:t>25/11/2020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BB83-9038-8D47-AFF8-105A7389D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18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E016-A9A9-0048-8F7F-E55EA8FBD8EB}" type="datetimeFigureOut">
              <a:rPr lang="en-US" smtClean="0"/>
              <a:t>25/11/2020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BB83-9038-8D47-AFF8-105A7389D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07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E016-A9A9-0048-8F7F-E55EA8FBD8EB}" type="datetimeFigureOut">
              <a:rPr lang="en-US" smtClean="0"/>
              <a:t>25/11/2020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BB83-9038-8D47-AFF8-105A7389D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E016-A9A9-0048-8F7F-E55EA8FBD8EB}" type="datetimeFigureOut">
              <a:rPr lang="en-US" smtClean="0"/>
              <a:t>25/11/2020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BB83-9038-8D47-AFF8-105A7389D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45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E016-A9A9-0048-8F7F-E55EA8FBD8EB}" type="datetimeFigureOut">
              <a:rPr lang="en-US" smtClean="0"/>
              <a:t>25/11/2020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BB83-9038-8D47-AFF8-105A7389D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2E016-A9A9-0048-8F7F-E55EA8FBD8EB}" type="datetimeFigureOut">
              <a:rPr lang="en-US" smtClean="0"/>
              <a:t>25/11/2020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3BB83-9038-8D47-AFF8-105A7389D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Relationship Id="rId3" Type="http://schemas.openxmlformats.org/officeDocument/2006/relationships/image" Target="../media/image63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Relationship Id="rId3" Type="http://schemas.openxmlformats.org/officeDocument/2006/relationships/image" Target="../media/image65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Relationship Id="rId3" Type="http://schemas.openxmlformats.org/officeDocument/2006/relationships/image" Target="../media/image70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084AC01C-F986-2E4A-BB36-B8171DD28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683" y="-26894"/>
            <a:ext cx="12299577" cy="6884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F22512-2392-034B-B9F1-BABBBB85DCA1}"/>
              </a:ext>
            </a:extLst>
          </p:cNvPr>
          <p:cNvSpPr txBox="1"/>
          <p:nvPr/>
        </p:nvSpPr>
        <p:spPr>
          <a:xfrm>
            <a:off x="793375" y="992561"/>
            <a:ext cx="1129553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How </a:t>
            </a:r>
            <a:r>
              <a:rPr lang="en-US" sz="5400" dirty="0" err="1">
                <a:solidFill>
                  <a:srgbClr val="FF0000"/>
                </a:solidFill>
              </a:rPr>
              <a:t>Maths</a:t>
            </a:r>
            <a:r>
              <a:rPr lang="en-US" sz="5400" dirty="0">
                <a:solidFill>
                  <a:srgbClr val="FF0000"/>
                </a:solidFill>
              </a:rPr>
              <a:t> Helps us to fight COVID-19</a:t>
            </a:r>
          </a:p>
          <a:p>
            <a:endParaRPr lang="en-US" sz="5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r>
              <a:rPr lang="en-US" sz="4000" dirty="0">
                <a:solidFill>
                  <a:srgbClr val="FFFF00"/>
                </a:solidFill>
              </a:rPr>
              <a:t>          Chris Budd OBE, University of Bath</a:t>
            </a:r>
          </a:p>
        </p:txBody>
      </p:sp>
    </p:spTree>
    <p:extLst>
      <p:ext uri="{BB962C8B-B14F-4D97-AF65-F5344CB8AC3E}">
        <p14:creationId xmlns:p14="http://schemas.microsoft.com/office/powerpoint/2010/main" val="1308676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F22512-2392-034B-B9F1-BABBBB85DCA1}"/>
              </a:ext>
            </a:extLst>
          </p:cNvPr>
          <p:cNvSpPr txBox="1"/>
          <p:nvPr/>
        </p:nvSpPr>
        <p:spPr>
          <a:xfrm>
            <a:off x="564776" y="871538"/>
            <a:ext cx="11497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Example:  How to save a dog from a speeding car?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7F2D6C-EDD5-C74F-9301-6EFF89BE9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83" y="2432424"/>
            <a:ext cx="5715000" cy="314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5551DE-F1C2-EB4D-BAEE-71165E1CE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466790" y="2826124"/>
            <a:ext cx="3149598" cy="2362199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xmlns="" id="{F6A9C230-6B12-644F-A312-E71EFE4B6B01}"/>
              </a:ext>
            </a:extLst>
          </p:cNvPr>
          <p:cNvSpPr/>
          <p:nvPr/>
        </p:nvSpPr>
        <p:spPr>
          <a:xfrm>
            <a:off x="6777318" y="3603812"/>
            <a:ext cx="1869141" cy="72614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04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F22512-2392-034B-B9F1-BABBBB85DCA1}"/>
              </a:ext>
            </a:extLst>
          </p:cNvPr>
          <p:cNvSpPr txBox="1"/>
          <p:nvPr/>
        </p:nvSpPr>
        <p:spPr>
          <a:xfrm>
            <a:off x="1749242" y="74923"/>
            <a:ext cx="8927723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         First Mathematical Model</a:t>
            </a:r>
          </a:p>
          <a:p>
            <a:endParaRPr lang="en-US" sz="3600" dirty="0"/>
          </a:p>
          <a:p>
            <a:r>
              <a:rPr lang="en-US" sz="3600" dirty="0"/>
              <a:t>Car speed:                                       V</a:t>
            </a:r>
          </a:p>
          <a:p>
            <a:endParaRPr lang="en-US" sz="3600" dirty="0"/>
          </a:p>
          <a:p>
            <a:r>
              <a:rPr lang="en-US" sz="3600" dirty="0"/>
              <a:t>Mass of the car:                            M</a:t>
            </a:r>
          </a:p>
          <a:p>
            <a:endParaRPr lang="en-US" sz="3600" dirty="0"/>
          </a:p>
          <a:p>
            <a:r>
              <a:rPr lang="en-US" sz="3600" dirty="0"/>
              <a:t>Braking force:                                 F 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Distance of car from the  dog:     d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1C64CA-5356-C647-9A5D-16B4E198B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750" y="1371598"/>
            <a:ext cx="2198704" cy="12117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71CB6D-762E-B845-B2D8-4F637477C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123642" y="5190752"/>
            <a:ext cx="1507561" cy="1130671"/>
          </a:xfrm>
          <a:prstGeom prst="rect">
            <a:avLst/>
          </a:prstGeom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xmlns="" id="{E33BA1C5-271D-CF4D-905E-635D7DDF138E}"/>
              </a:ext>
            </a:extLst>
          </p:cNvPr>
          <p:cNvSpPr/>
          <p:nvPr/>
        </p:nvSpPr>
        <p:spPr>
          <a:xfrm>
            <a:off x="9681882" y="3145120"/>
            <a:ext cx="376518" cy="150756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7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F22512-2392-034B-B9F1-BABBBB85DCA1}"/>
              </a:ext>
            </a:extLst>
          </p:cNvPr>
          <p:cNvSpPr txBox="1"/>
          <p:nvPr/>
        </p:nvSpPr>
        <p:spPr>
          <a:xfrm>
            <a:off x="1148890" y="871538"/>
            <a:ext cx="93667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(Kinetic) energy of the car:     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Energy needed to stop in a distance d:     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31D0E021-9E3E-964F-9290-74C7D05EF19E}"/>
              </a:ext>
            </a:extLst>
          </p:cNvPr>
          <p:cNvSpPr/>
          <p:nvPr/>
        </p:nvSpPr>
        <p:spPr>
          <a:xfrm>
            <a:off x="8310282" y="618565"/>
            <a:ext cx="3576918" cy="16270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89AC17E-710A-1942-BB97-2A81562DA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715" y="789266"/>
            <a:ext cx="2501900" cy="10033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24919812-2479-4E40-874D-65CDE71394D7}"/>
              </a:ext>
            </a:extLst>
          </p:cNvPr>
          <p:cNvSpPr/>
          <p:nvPr/>
        </p:nvSpPr>
        <p:spPr>
          <a:xfrm>
            <a:off x="8740588" y="2877671"/>
            <a:ext cx="2965820" cy="123788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7AE216-1C67-E349-B9CE-1604712F5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5475" y="3250453"/>
            <a:ext cx="2095500" cy="330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F927FD0-34F9-1A47-AB2A-FD176D38EB8F}"/>
              </a:ext>
            </a:extLst>
          </p:cNvPr>
          <p:cNvSpPr txBox="1"/>
          <p:nvPr/>
        </p:nvSpPr>
        <p:spPr>
          <a:xfrm>
            <a:off x="1148890" y="4289612"/>
            <a:ext cx="7161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These must be the same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52D31C8E-E743-D847-8287-AA60B6358602}"/>
              </a:ext>
            </a:extLst>
          </p:cNvPr>
          <p:cNvSpPr/>
          <p:nvPr/>
        </p:nvSpPr>
        <p:spPr>
          <a:xfrm>
            <a:off x="4222376" y="5118855"/>
            <a:ext cx="3805518" cy="16046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6BD364-1470-2D4A-8AB5-6DAAAC859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418" y="5468841"/>
            <a:ext cx="19558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53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2232A84-03F6-1E40-9B65-20F77E929BC8}"/>
              </a:ext>
            </a:extLst>
          </p:cNvPr>
          <p:cNvSpPr txBox="1"/>
          <p:nvPr/>
        </p:nvSpPr>
        <p:spPr>
          <a:xfrm>
            <a:off x="2918012" y="322729"/>
            <a:ext cx="94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           Plot the Results for my car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xmlns="" id="{1FEE21CD-26C0-3740-A73B-B65C30BBD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950" y="1138142"/>
            <a:ext cx="74041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78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F22512-2392-034B-B9F1-BABBBB85DCA1}"/>
              </a:ext>
            </a:extLst>
          </p:cNvPr>
          <p:cNvSpPr txBox="1"/>
          <p:nvPr/>
        </p:nvSpPr>
        <p:spPr>
          <a:xfrm>
            <a:off x="954741" y="454681"/>
            <a:ext cx="873218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                     Make predictions</a:t>
            </a:r>
          </a:p>
          <a:p>
            <a:endParaRPr lang="en-US" sz="3600" dirty="0"/>
          </a:p>
          <a:p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Double</a:t>
            </a:r>
            <a:r>
              <a:rPr lang="en-US" sz="3600" dirty="0"/>
              <a:t> the </a:t>
            </a:r>
            <a:r>
              <a:rPr lang="en-US" sz="3600" dirty="0">
                <a:solidFill>
                  <a:srgbClr val="00B0F0"/>
                </a:solidFill>
              </a:rPr>
              <a:t>mass</a:t>
            </a:r>
            <a:r>
              <a:rPr lang="en-US" sz="3600" dirty="0"/>
              <a:t> of the car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r>
              <a:rPr lang="en-US" sz="3600" dirty="0"/>
              <a:t>    The stopping distance </a:t>
            </a:r>
            <a:r>
              <a:rPr lang="en-US" sz="3600" dirty="0">
                <a:solidFill>
                  <a:srgbClr val="FF0000"/>
                </a:solidFill>
              </a:rPr>
              <a:t>doubles</a:t>
            </a:r>
          </a:p>
          <a:p>
            <a:endParaRPr lang="en-US" sz="36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Double </a:t>
            </a:r>
            <a:r>
              <a:rPr lang="en-US" sz="3600" dirty="0"/>
              <a:t>the </a:t>
            </a:r>
            <a:r>
              <a:rPr lang="en-US" sz="3600" dirty="0">
                <a:solidFill>
                  <a:srgbClr val="00B0F0"/>
                </a:solidFill>
              </a:rPr>
              <a:t>speed</a:t>
            </a:r>
            <a:r>
              <a:rPr lang="en-US" sz="3600" dirty="0"/>
              <a:t> of the car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FF0000"/>
                </a:solidFill>
              </a:rPr>
              <a:t>    </a:t>
            </a:r>
            <a:r>
              <a:rPr lang="en-US" sz="3600" dirty="0"/>
              <a:t>The stopping distance </a:t>
            </a:r>
            <a:r>
              <a:rPr lang="en-US" sz="3600" dirty="0">
                <a:solidFill>
                  <a:srgbClr val="FF0000"/>
                </a:solidFill>
              </a:rPr>
              <a:t>quadruples</a:t>
            </a:r>
          </a:p>
        </p:txBody>
      </p:sp>
      <p:pic>
        <p:nvPicPr>
          <p:cNvPr id="3" name="Picture 2" descr="A picture containing tree, outdoor, car, road&#10;&#10;Description automatically generated">
            <a:extLst>
              <a:ext uri="{FF2B5EF4-FFF2-40B4-BE49-F238E27FC236}">
                <a16:creationId xmlns:a16="http://schemas.microsoft.com/office/drawing/2014/main" xmlns="" id="{E16A994C-49DD-C642-BDCA-111BF408D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472" y="1815354"/>
            <a:ext cx="3531346" cy="2374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39852D-4451-894A-B3DE-87803B11B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048" y="4520731"/>
            <a:ext cx="3346823" cy="18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5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6F85343-1E58-0C4F-B66D-DE9CBFB9AED2}"/>
              </a:ext>
            </a:extLst>
          </p:cNvPr>
          <p:cNvSpPr txBox="1"/>
          <p:nvPr/>
        </p:nvSpPr>
        <p:spPr>
          <a:xfrm>
            <a:off x="1465732" y="107579"/>
            <a:ext cx="1198132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Think of ways of making the model more realistic</a:t>
            </a:r>
          </a:p>
          <a:p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Adding in the </a:t>
            </a:r>
            <a:r>
              <a:rPr lang="en-US" sz="3600" dirty="0">
                <a:solidFill>
                  <a:srgbClr val="FF0000"/>
                </a:solidFill>
              </a:rPr>
              <a:t>reaction time </a:t>
            </a:r>
            <a:r>
              <a:rPr lang="en-US" sz="3600" dirty="0"/>
              <a:t>of the driver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Allowing for </a:t>
            </a:r>
            <a:r>
              <a:rPr lang="en-US" sz="3600" dirty="0">
                <a:solidFill>
                  <a:srgbClr val="FF0000"/>
                </a:solidFill>
              </a:rPr>
              <a:t>different road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 </a:t>
            </a:r>
            <a:r>
              <a:rPr lang="en-US" sz="3600" dirty="0" err="1"/>
              <a:t>eg.</a:t>
            </a:r>
            <a:r>
              <a:rPr lang="en-US" sz="3600" dirty="0"/>
              <a:t> wet roads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Allowing for </a:t>
            </a:r>
            <a:r>
              <a:rPr lang="en-US" sz="3600" dirty="0">
                <a:solidFill>
                  <a:srgbClr val="FF0000"/>
                </a:solidFill>
              </a:rPr>
              <a:t>hills and bends </a:t>
            </a:r>
            <a:r>
              <a:rPr lang="en-US" sz="3600" dirty="0"/>
              <a:t>in the road</a:t>
            </a:r>
          </a:p>
        </p:txBody>
      </p:sp>
      <p:pic>
        <p:nvPicPr>
          <p:cNvPr id="6" name="Picture 5" descr="A picture containing outdoor, rain, street, ground&#10;&#10;Description automatically generated">
            <a:extLst>
              <a:ext uri="{FF2B5EF4-FFF2-40B4-BE49-F238E27FC236}">
                <a16:creationId xmlns:a16="http://schemas.microsoft.com/office/drawing/2014/main" xmlns="" id="{DAAE4A55-E923-D543-A655-BDB6276A2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191" y="3294530"/>
            <a:ext cx="3367436" cy="224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7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D5EDAA-8639-F64B-8E88-0EE88C1BF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939" y="0"/>
            <a:ext cx="4920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02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688E4E-0E28-8143-892A-01CF4D2272BD}"/>
              </a:ext>
            </a:extLst>
          </p:cNvPr>
          <p:cNvSpPr txBox="1"/>
          <p:nvPr/>
        </p:nvSpPr>
        <p:spPr>
          <a:xfrm>
            <a:off x="659757" y="110640"/>
            <a:ext cx="10463514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 </a:t>
            </a:r>
            <a:r>
              <a:rPr lang="en-US" sz="4000" dirty="0">
                <a:solidFill>
                  <a:srgbClr val="FF0000"/>
                </a:solidFill>
              </a:rPr>
              <a:t>Modelling the COVID-19 Epidemic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sz="3600" dirty="0">
                <a:solidFill>
                  <a:srgbClr val="00B0F0"/>
                </a:solidFill>
              </a:rPr>
              <a:t>What do we want to understand</a:t>
            </a:r>
          </a:p>
          <a:p>
            <a:endParaRPr lang="en-US" sz="3600" dirty="0"/>
          </a:p>
          <a:p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How will the epidemic grow if we don’t do anything?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How can we stop it growing?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How should we change our </a:t>
            </a:r>
            <a:r>
              <a:rPr lang="en-US" sz="3600" dirty="0" err="1"/>
              <a:t>behaviour</a:t>
            </a:r>
            <a:r>
              <a:rPr lang="en-US" sz="3600" dirty="0"/>
              <a:t> to keep safe?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09858E90-A994-204E-B83B-86869AB85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8965" y="110640"/>
            <a:ext cx="3293035" cy="246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23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148204-5DEE-9841-BF75-BAF9D7CD489F}"/>
              </a:ext>
            </a:extLst>
          </p:cNvPr>
          <p:cNvSpPr txBox="1"/>
          <p:nvPr/>
        </p:nvSpPr>
        <p:spPr>
          <a:xfrm>
            <a:off x="1356110" y="347241"/>
            <a:ext cx="9791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            How does an infection spread on its own?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29DD5E8-E388-0741-B0B6-18E649C85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529" y="1170064"/>
            <a:ext cx="5143500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7B18BD-1048-D042-9152-A29D02F7F457}"/>
              </a:ext>
            </a:extLst>
          </p:cNvPr>
          <p:cNvSpPr txBox="1"/>
          <p:nvPr/>
        </p:nvSpPr>
        <p:spPr>
          <a:xfrm>
            <a:off x="685799" y="4806726"/>
            <a:ext cx="113518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One infected person infects                    other people</a:t>
            </a:r>
          </a:p>
          <a:p>
            <a:endParaRPr lang="en-US" sz="3600" dirty="0"/>
          </a:p>
          <a:p>
            <a:r>
              <a:rPr lang="en-US" sz="3600" dirty="0"/>
              <a:t>I  infected people infect                            other people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CBB402E-7027-8E47-B568-67D0E114D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182" y="4968354"/>
            <a:ext cx="508000" cy="393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D2EA9CB-F660-E147-A784-CE28629D5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993" y="5975348"/>
            <a:ext cx="8890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82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23AC9E1F-9656-E64F-947C-48C2F3CEE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73" y="6822"/>
            <a:ext cx="10730753" cy="693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95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7ACEDE-D8CC-5841-A6D5-15B92FAEA321}"/>
              </a:ext>
            </a:extLst>
          </p:cNvPr>
          <p:cNvSpPr txBox="1"/>
          <p:nvPr/>
        </p:nvSpPr>
        <p:spPr>
          <a:xfrm>
            <a:off x="759763" y="200025"/>
            <a:ext cx="9460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                                    The problem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xmlns="" id="{2CF85C8C-8C05-6149-9640-08DA05DF7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888" y="905778"/>
            <a:ext cx="8442340" cy="59379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8A7B193-078F-5246-9ED7-93B02935DD35}"/>
              </a:ext>
            </a:extLst>
          </p:cNvPr>
          <p:cNvSpPr/>
          <p:nvPr/>
        </p:nvSpPr>
        <p:spPr>
          <a:xfrm>
            <a:off x="6657975" y="905778"/>
            <a:ext cx="771525" cy="551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26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224070-1D09-374C-BA3C-B5107737D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015" y="593125"/>
            <a:ext cx="1714500" cy="393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D77CA2-F30B-A740-AEEC-295088ED0217}"/>
              </a:ext>
            </a:extLst>
          </p:cNvPr>
          <p:cNvSpPr txBox="1"/>
          <p:nvPr/>
        </p:nvSpPr>
        <p:spPr>
          <a:xfrm>
            <a:off x="1465729" y="430306"/>
            <a:ext cx="6145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Suppose that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xmlns="" id="{D84E6C8C-4009-B942-B78C-BD1A504043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870569"/>
              </p:ext>
            </p:extLst>
          </p:nvPr>
        </p:nvGraphicFramePr>
        <p:xfrm>
          <a:off x="2032000" y="1694329"/>
          <a:ext cx="8792882" cy="4729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6441">
                  <a:extLst>
                    <a:ext uri="{9D8B030D-6E8A-4147-A177-3AD203B41FA5}">
                      <a16:colId xmlns:a16="http://schemas.microsoft.com/office/drawing/2014/main" xmlns="" val="1290802716"/>
                    </a:ext>
                  </a:extLst>
                </a:gridCol>
                <a:gridCol w="4396441">
                  <a:extLst>
                    <a:ext uri="{9D8B030D-6E8A-4147-A177-3AD203B41FA5}">
                      <a16:colId xmlns:a16="http://schemas.microsoft.com/office/drawing/2014/main" xmlns="" val="752990675"/>
                    </a:ext>
                  </a:extLst>
                </a:gridCol>
              </a:tblGrid>
              <a:tr h="413782"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Generation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Number  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46644162"/>
                  </a:ext>
                </a:extLst>
              </a:tr>
              <a:tr h="413782"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    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7429901"/>
                  </a:ext>
                </a:extLst>
              </a:tr>
              <a:tr h="413782"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    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07330421"/>
                  </a:ext>
                </a:extLst>
              </a:tr>
              <a:tr h="413782"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    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8679425"/>
                  </a:ext>
                </a:extLst>
              </a:tr>
              <a:tr h="413782"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   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5034944"/>
                  </a:ext>
                </a:extLst>
              </a:tr>
              <a:tr h="413782"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    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39.0625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64959533"/>
                  </a:ext>
                </a:extLst>
              </a:tr>
              <a:tr h="413782"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    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97.65625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24465417"/>
                  </a:ext>
                </a:extLst>
              </a:tr>
              <a:tr h="413782"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    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244.14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72618154"/>
                  </a:ext>
                </a:extLst>
              </a:tr>
              <a:tr h="413782"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    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610.35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59045504"/>
                  </a:ext>
                </a:extLst>
              </a:tr>
              <a:tr h="714199"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     9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                          </a:t>
                      </a:r>
                      <a:r>
                        <a:rPr lang="en-US" sz="2400" dirty="0"/>
                        <a:t> 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1525.88</a:t>
                      </a:r>
                    </a:p>
                    <a:p>
                      <a:endParaRPr lang="en-US" dirty="0"/>
                    </a:p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3814.7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67421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1426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xmlns="" id="{903BE2AF-CDB5-0B4D-8929-C5A215BF5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7" y="237193"/>
            <a:ext cx="8534026" cy="639686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83D0DCA6-188E-FC4D-8065-70D94BD63442}"/>
              </a:ext>
            </a:extLst>
          </p:cNvPr>
          <p:cNvSpPr/>
          <p:nvPr/>
        </p:nvSpPr>
        <p:spPr>
          <a:xfrm>
            <a:off x="8848165" y="2891118"/>
            <a:ext cx="3079376" cy="134470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0FBFA7-DDF0-B642-B4DB-298F35560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847" y="3251200"/>
            <a:ext cx="2349605" cy="5139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A5E2DD-4E53-424D-8BF3-9161BFB95727}"/>
              </a:ext>
            </a:extLst>
          </p:cNvPr>
          <p:cNvSpPr txBox="1"/>
          <p:nvPr/>
        </p:nvSpPr>
        <p:spPr>
          <a:xfrm>
            <a:off x="8848165" y="779929"/>
            <a:ext cx="3079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Exponential Growth</a:t>
            </a:r>
          </a:p>
        </p:txBody>
      </p:sp>
    </p:spTree>
    <p:extLst>
      <p:ext uri="{BB962C8B-B14F-4D97-AF65-F5344CB8AC3E}">
        <p14:creationId xmlns:p14="http://schemas.microsoft.com/office/powerpoint/2010/main" val="2581821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xmlns="" id="{108B61DB-1F0F-BA4E-8784-66FD6C1EE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034" y="0"/>
            <a:ext cx="975045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FE9291-7F1F-214F-A5D6-113F70624C4A}"/>
              </a:ext>
            </a:extLst>
          </p:cNvPr>
          <p:cNvSpPr txBox="1"/>
          <p:nvPr/>
        </p:nvSpPr>
        <p:spPr>
          <a:xfrm>
            <a:off x="282388" y="2407018"/>
            <a:ext cx="2915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Exponential growth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3869F0C3-C9B6-D945-B5B3-68A541EA2574}"/>
              </a:ext>
            </a:extLst>
          </p:cNvPr>
          <p:cNvCxnSpPr>
            <a:cxnSpLocks/>
          </p:cNvCxnSpPr>
          <p:nvPr/>
        </p:nvCxnSpPr>
        <p:spPr>
          <a:xfrm>
            <a:off x="3110753" y="3119718"/>
            <a:ext cx="2752165" cy="82027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9BF0017B-77CA-3144-BC80-899867DFC6ED}"/>
              </a:ext>
            </a:extLst>
          </p:cNvPr>
          <p:cNvCxnSpPr>
            <a:cxnSpLocks/>
          </p:cNvCxnSpPr>
          <p:nvPr/>
        </p:nvCxnSpPr>
        <p:spPr>
          <a:xfrm>
            <a:off x="3110753" y="2895602"/>
            <a:ext cx="7324165" cy="13234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020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EABFE0-E16E-AF4E-B415-F3C735AC10F5}"/>
              </a:ext>
            </a:extLst>
          </p:cNvPr>
          <p:cNvSpPr txBox="1"/>
          <p:nvPr/>
        </p:nvSpPr>
        <p:spPr>
          <a:xfrm>
            <a:off x="2084294" y="537882"/>
            <a:ext cx="824304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Not quite as bad as this</a:t>
            </a:r>
          </a:p>
          <a:p>
            <a:endParaRPr lang="en-US" sz="3600" dirty="0"/>
          </a:p>
          <a:p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FF0000"/>
                </a:solidFill>
              </a:rPr>
              <a:t>Not everyone can catch COVID-19</a:t>
            </a:r>
          </a:p>
          <a:p>
            <a:endParaRPr lang="en-US" sz="3600" dirty="0">
              <a:solidFill>
                <a:srgbClr val="FF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Some people are immune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Some people get vaccinated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Some people are in lockdown</a:t>
            </a:r>
          </a:p>
          <a:p>
            <a:endParaRPr lang="en-US" sz="3600" dirty="0"/>
          </a:p>
          <a:p>
            <a:r>
              <a:rPr lang="en-US" sz="3600" dirty="0">
                <a:solidFill>
                  <a:srgbClr val="7030A0"/>
                </a:solidFill>
              </a:rPr>
              <a:t>Many people recover</a:t>
            </a:r>
          </a:p>
        </p:txBody>
      </p:sp>
    </p:spTree>
    <p:extLst>
      <p:ext uri="{BB962C8B-B14F-4D97-AF65-F5344CB8AC3E}">
        <p14:creationId xmlns:p14="http://schemas.microsoft.com/office/powerpoint/2010/main" val="1828828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9E1BFB-DFA0-B84D-B519-099C2D962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779" y="2254146"/>
            <a:ext cx="7208748" cy="42945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B27CF1A-6F35-594D-93A9-EBF3E714A38E}"/>
              </a:ext>
            </a:extLst>
          </p:cNvPr>
          <p:cNvSpPr txBox="1"/>
          <p:nvPr/>
        </p:nvSpPr>
        <p:spPr>
          <a:xfrm>
            <a:off x="564776" y="134471"/>
            <a:ext cx="117527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                         Population of   </a:t>
            </a:r>
            <a:r>
              <a:rPr lang="en-US" sz="3600" dirty="0">
                <a:solidFill>
                  <a:srgbClr val="0070C0"/>
                </a:solidFill>
              </a:rPr>
              <a:t>N people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FF0000"/>
                </a:solidFill>
              </a:rPr>
              <a:t>              S</a:t>
            </a:r>
            <a:r>
              <a:rPr lang="en-US" sz="3600" dirty="0"/>
              <a:t>  of these are </a:t>
            </a:r>
            <a:r>
              <a:rPr lang="en-US" sz="3600" dirty="0">
                <a:solidFill>
                  <a:srgbClr val="FF0000"/>
                </a:solidFill>
              </a:rPr>
              <a:t>susceptible</a:t>
            </a:r>
            <a:r>
              <a:rPr lang="en-US" sz="3600" dirty="0"/>
              <a:t> to COVID-19</a:t>
            </a:r>
          </a:p>
        </p:txBody>
      </p:sp>
    </p:spTree>
    <p:extLst>
      <p:ext uri="{BB962C8B-B14F-4D97-AF65-F5344CB8AC3E}">
        <p14:creationId xmlns:p14="http://schemas.microsoft.com/office/powerpoint/2010/main" val="1422745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0833CBA4-0E19-9440-8C8A-2D1D76150DED}"/>
              </a:ext>
            </a:extLst>
          </p:cNvPr>
          <p:cNvSpPr/>
          <p:nvPr/>
        </p:nvSpPr>
        <p:spPr>
          <a:xfrm>
            <a:off x="4096129" y="4921624"/>
            <a:ext cx="4388965" cy="157330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1774FB-779F-814C-B9FA-E29685AFDA5B}"/>
              </a:ext>
            </a:extLst>
          </p:cNvPr>
          <p:cNvSpPr txBox="1"/>
          <p:nvPr/>
        </p:nvSpPr>
        <p:spPr>
          <a:xfrm>
            <a:off x="551327" y="484094"/>
            <a:ext cx="116048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      number of people  who are infected by  COVID-19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These infect                                     new people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570B9B-B2D3-7C46-9A2D-CE556F048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129" y="1998013"/>
            <a:ext cx="1498600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D2C4E4E-B290-4E43-BEDE-C9CF156E4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250" y="4007221"/>
            <a:ext cx="698500" cy="34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8A9A671-C1C3-A647-A68D-1E8B603C1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50" y="5063936"/>
            <a:ext cx="2095500" cy="952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A69352C-F954-9F42-82A6-3E0E3994D23C}"/>
              </a:ext>
            </a:extLst>
          </p:cNvPr>
          <p:cNvSpPr txBox="1"/>
          <p:nvPr/>
        </p:nvSpPr>
        <p:spPr>
          <a:xfrm>
            <a:off x="551327" y="3832410"/>
            <a:ext cx="4746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Number infected is:</a:t>
            </a:r>
          </a:p>
        </p:txBody>
      </p:sp>
    </p:spTree>
    <p:extLst>
      <p:ext uri="{BB962C8B-B14F-4D97-AF65-F5344CB8AC3E}">
        <p14:creationId xmlns:p14="http://schemas.microsoft.com/office/powerpoint/2010/main" val="625370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C175401-B147-254C-A268-553728306532}"/>
              </a:ext>
            </a:extLst>
          </p:cNvPr>
          <p:cNvSpPr txBox="1"/>
          <p:nvPr/>
        </p:nvSpPr>
        <p:spPr>
          <a:xfrm>
            <a:off x="874060" y="389968"/>
            <a:ext cx="11430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R    bigger than 1</a:t>
            </a:r>
          </a:p>
          <a:p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FF0000"/>
                </a:solidFill>
              </a:rPr>
              <a:t>          </a:t>
            </a:r>
            <a:r>
              <a:rPr lang="en-US" sz="3600" dirty="0"/>
              <a:t>Infections increase exponentially 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en-US" sz="4000" dirty="0">
                <a:solidFill>
                  <a:srgbClr val="0070C0"/>
                </a:solidFill>
              </a:rPr>
              <a:t>R    less than     1           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         </a:t>
            </a:r>
            <a:r>
              <a:rPr lang="en-US" sz="3600" dirty="0"/>
              <a:t>COVID-19     under control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73635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9BCC0575-82C4-DE4C-8CE7-295E31A31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67" y="349624"/>
            <a:ext cx="11451357" cy="62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07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CC00F06-E862-C641-BF40-0775CDFDE2BE}"/>
              </a:ext>
            </a:extLst>
          </p:cNvPr>
          <p:cNvSpPr/>
          <p:nvPr/>
        </p:nvSpPr>
        <p:spPr>
          <a:xfrm>
            <a:off x="1062318" y="591671"/>
            <a:ext cx="1024665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How to reduce R:</a:t>
            </a:r>
          </a:p>
          <a:p>
            <a:endParaRPr lang="en-US" sz="3600" dirty="0"/>
          </a:p>
          <a:p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B0F0"/>
                </a:solidFill>
              </a:rPr>
              <a:t>Herd immunity:</a:t>
            </a:r>
            <a:r>
              <a:rPr lang="en-US" sz="3600" dirty="0"/>
              <a:t>   Let lots of people catch it and then</a:t>
            </a:r>
          </a:p>
          <a:p>
            <a:r>
              <a:rPr lang="en-US" sz="3600" dirty="0"/>
              <a:t>                                  recover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B0F0"/>
                </a:solidFill>
              </a:rPr>
              <a:t>Lockdown:</a:t>
            </a:r>
            <a:r>
              <a:rPr lang="en-US" sz="3600" dirty="0"/>
              <a:t>            Reduce the possibility of catching </a:t>
            </a:r>
          </a:p>
          <a:p>
            <a:r>
              <a:rPr lang="en-US" sz="3600" dirty="0"/>
              <a:t>                                  COVID-19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B0F0"/>
                </a:solidFill>
              </a:rPr>
              <a:t>Vaccine:</a:t>
            </a:r>
            <a:r>
              <a:rPr lang="en-US" sz="3600" dirty="0"/>
              <a:t>                Make people immune to COVID-19</a:t>
            </a:r>
          </a:p>
        </p:txBody>
      </p:sp>
    </p:spTree>
    <p:extLst>
      <p:ext uri="{BB962C8B-B14F-4D97-AF65-F5344CB8AC3E}">
        <p14:creationId xmlns:p14="http://schemas.microsoft.com/office/powerpoint/2010/main" val="4110716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8D3CD3-08FA-B743-991F-FEC3C0CA9C26}"/>
              </a:ext>
            </a:extLst>
          </p:cNvPr>
          <p:cNvSpPr txBox="1"/>
          <p:nvPr/>
        </p:nvSpPr>
        <p:spPr>
          <a:xfrm>
            <a:off x="1465729" y="282388"/>
            <a:ext cx="8821271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</a:rPr>
              <a:t>                </a:t>
            </a:r>
          </a:p>
          <a:p>
            <a:r>
              <a:rPr lang="en-US" sz="4000" dirty="0">
                <a:solidFill>
                  <a:srgbClr val="00B0F0"/>
                </a:solidFill>
              </a:rPr>
              <a:t>         </a:t>
            </a:r>
            <a:r>
              <a:rPr lang="en-US" sz="4400" dirty="0">
                <a:solidFill>
                  <a:srgbClr val="00B0F0"/>
                </a:solidFill>
              </a:rPr>
              <a:t>Herd Immunity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>
                <a:solidFill>
                  <a:srgbClr val="7030A0"/>
                </a:solidFill>
              </a:rPr>
              <a:t>S</a:t>
            </a:r>
            <a:r>
              <a:rPr lang="en-US" sz="3600" dirty="0"/>
              <a:t>     decreases as more people get </a:t>
            </a:r>
            <a:r>
              <a:rPr lang="en-US" sz="3600" dirty="0">
                <a:solidFill>
                  <a:srgbClr val="7030A0"/>
                </a:solidFill>
              </a:rPr>
              <a:t>Infected</a:t>
            </a:r>
          </a:p>
          <a:p>
            <a:r>
              <a:rPr lang="en-US" sz="3600" dirty="0"/>
              <a:t>       and then </a:t>
            </a:r>
            <a:r>
              <a:rPr lang="en-US" sz="3600" dirty="0">
                <a:solidFill>
                  <a:srgbClr val="7030A0"/>
                </a:solidFill>
              </a:rPr>
              <a:t>Recover.</a:t>
            </a:r>
            <a:r>
              <a:rPr lang="en-US" sz="3600" dirty="0"/>
              <a:t>  </a:t>
            </a:r>
          </a:p>
          <a:p>
            <a:endParaRPr lang="en-US" sz="3600" dirty="0"/>
          </a:p>
          <a:p>
            <a:r>
              <a:rPr lang="en-US" sz="3600" dirty="0"/>
              <a:t>       </a:t>
            </a:r>
            <a:r>
              <a:rPr lang="en-US" sz="3600" dirty="0">
                <a:solidFill>
                  <a:srgbClr val="7030A0"/>
                </a:solidFill>
              </a:rPr>
              <a:t>S I R </a:t>
            </a:r>
            <a:r>
              <a:rPr lang="en-US" sz="3600" dirty="0"/>
              <a:t>model </a:t>
            </a:r>
          </a:p>
          <a:p>
            <a:endParaRPr lang="en-US" sz="3600" dirty="0"/>
          </a:p>
          <a:p>
            <a:r>
              <a:rPr lang="en-US" sz="3600" dirty="0">
                <a:solidFill>
                  <a:srgbClr val="FF0000"/>
                </a:solidFill>
              </a:rPr>
              <a:t>R     eventually drops below 1  after a big peak</a:t>
            </a:r>
          </a:p>
        </p:txBody>
      </p:sp>
      <p:pic>
        <p:nvPicPr>
          <p:cNvPr id="6" name="Picture 5" descr="A picture containing group, toy, several&#10;&#10;Description automatically generated">
            <a:extLst>
              <a:ext uri="{FF2B5EF4-FFF2-40B4-BE49-F238E27FC236}">
                <a16:creationId xmlns:a16="http://schemas.microsoft.com/office/drawing/2014/main" xmlns="" id="{005D0906-A401-2844-ADB6-3415F7DA4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938" y="188258"/>
            <a:ext cx="3873592" cy="29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92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xmlns="" id="{C4C4BED7-8C14-BB45-B784-BDC4E881E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771" y="0"/>
            <a:ext cx="9750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78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r-model-6.jpg">
            <a:extLst>
              <a:ext uri="{FF2B5EF4-FFF2-40B4-BE49-F238E27FC236}">
                <a16:creationId xmlns:a16="http://schemas.microsoft.com/office/drawing/2014/main" xmlns="" id="{63E0FD89-EC2B-D24A-9847-747C4AFD6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5" y="363072"/>
            <a:ext cx="8500947" cy="6330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11F58F-5605-374A-A4CE-EFDD9CFB1216}"/>
              </a:ext>
            </a:extLst>
          </p:cNvPr>
          <p:cNvSpPr txBox="1"/>
          <p:nvPr/>
        </p:nvSpPr>
        <p:spPr>
          <a:xfrm>
            <a:off x="8861613" y="1048868"/>
            <a:ext cx="33348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Problem:</a:t>
            </a:r>
          </a:p>
          <a:p>
            <a:endParaRPr lang="en-US" sz="3600" dirty="0"/>
          </a:p>
          <a:p>
            <a:r>
              <a:rPr lang="en-US" sz="4400" dirty="0">
                <a:solidFill>
                  <a:srgbClr val="FF0000"/>
                </a:solidFill>
              </a:rPr>
              <a:t>Peak</a:t>
            </a:r>
            <a:r>
              <a:rPr lang="en-US" sz="3600" dirty="0"/>
              <a:t> predicted for the UK was </a:t>
            </a:r>
            <a:r>
              <a:rPr lang="en-US" sz="4400" dirty="0">
                <a:solidFill>
                  <a:srgbClr val="7030A0"/>
                </a:solidFill>
              </a:rPr>
              <a:t>VERY</a:t>
            </a:r>
            <a:r>
              <a:rPr lang="en-US" sz="3600" dirty="0"/>
              <a:t> large and would have led to </a:t>
            </a:r>
            <a:r>
              <a:rPr lang="en-US" sz="4400" dirty="0">
                <a:solidFill>
                  <a:srgbClr val="7030A0"/>
                </a:solidFill>
              </a:rPr>
              <a:t>MANY</a:t>
            </a:r>
            <a:r>
              <a:rPr lang="en-US" sz="3600" dirty="0"/>
              <a:t> deaths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1D6323F3-0A59-C341-B9E9-DEBF8D5C1349}"/>
              </a:ext>
            </a:extLst>
          </p:cNvPr>
          <p:cNvCxnSpPr>
            <a:cxnSpLocks/>
          </p:cNvCxnSpPr>
          <p:nvPr/>
        </p:nvCxnSpPr>
        <p:spPr>
          <a:xfrm flipH="1">
            <a:off x="3321425" y="2716305"/>
            <a:ext cx="5424047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250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9D796F5-E6E4-BD46-A5CA-E1CA33023EB4}"/>
              </a:ext>
            </a:extLst>
          </p:cNvPr>
          <p:cNvSpPr txBox="1"/>
          <p:nvPr/>
        </p:nvSpPr>
        <p:spPr>
          <a:xfrm>
            <a:off x="3334870" y="174813"/>
            <a:ext cx="8310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UK Opted for Lockdown Instead</a:t>
            </a:r>
          </a:p>
        </p:txBody>
      </p:sp>
      <p:pic>
        <p:nvPicPr>
          <p:cNvPr id="6" name="Picture 5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xmlns="" id="{0D89E182-CD35-304B-8D6B-92547DE56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238" y="1377906"/>
            <a:ext cx="8807182" cy="522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63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xmlns="" id="{ADFA3529-5AAA-944B-ACEE-BCA1CC078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66" y="-376518"/>
            <a:ext cx="10265462" cy="7220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C6716C-956D-0648-B341-2B7F3666406C}"/>
              </a:ext>
            </a:extLst>
          </p:cNvPr>
          <p:cNvSpPr txBox="1"/>
          <p:nvPr/>
        </p:nvSpPr>
        <p:spPr>
          <a:xfrm>
            <a:off x="2998693" y="3523131"/>
            <a:ext cx="1963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Lockdown starts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026207-2BBD-A14F-A09D-9C7F0D325A18}"/>
              </a:ext>
            </a:extLst>
          </p:cNvPr>
          <p:cNvSpPr txBox="1"/>
          <p:nvPr/>
        </p:nvSpPr>
        <p:spPr>
          <a:xfrm>
            <a:off x="5526741" y="3496236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Lockdown ends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05F7D13-DAF9-1B4B-BF9A-28710EC547F7}"/>
              </a:ext>
            </a:extLst>
          </p:cNvPr>
          <p:cNvSpPr/>
          <p:nvPr/>
        </p:nvSpPr>
        <p:spPr>
          <a:xfrm>
            <a:off x="510988" y="-376518"/>
            <a:ext cx="6743903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D60DF0A9-1D9E-7648-BA8D-4525CD0BC811}"/>
              </a:ext>
            </a:extLst>
          </p:cNvPr>
          <p:cNvCxnSpPr/>
          <p:nvPr/>
        </p:nvCxnSpPr>
        <p:spPr>
          <a:xfrm>
            <a:off x="3724835" y="4477238"/>
            <a:ext cx="336177" cy="45783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78A1D323-1A67-994A-A506-53B6C5FF1BA4}"/>
              </a:ext>
            </a:extLst>
          </p:cNvPr>
          <p:cNvCxnSpPr/>
          <p:nvPr/>
        </p:nvCxnSpPr>
        <p:spPr>
          <a:xfrm>
            <a:off x="6212541" y="4450343"/>
            <a:ext cx="268941" cy="100916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7A3558-3CEE-C24E-B6A6-680D84FBDF61}"/>
              </a:ext>
            </a:extLst>
          </p:cNvPr>
          <p:cNvSpPr txBox="1"/>
          <p:nvPr/>
        </p:nvSpPr>
        <p:spPr>
          <a:xfrm>
            <a:off x="6190126" y="2156020"/>
            <a:ext cx="1963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Lockdown starts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61B4941A-64B4-1549-90BC-E039C39DCE2E}"/>
              </a:ext>
            </a:extLst>
          </p:cNvPr>
          <p:cNvCxnSpPr>
            <a:cxnSpLocks/>
          </p:cNvCxnSpPr>
          <p:nvPr/>
        </p:nvCxnSpPr>
        <p:spPr>
          <a:xfrm>
            <a:off x="7826188" y="2487706"/>
            <a:ext cx="685800" cy="20170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077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map&#10;&#10;Description automatically generated">
            <a:extLst>
              <a:ext uri="{FF2B5EF4-FFF2-40B4-BE49-F238E27FC236}">
                <a16:creationId xmlns:a16="http://schemas.microsoft.com/office/drawing/2014/main" xmlns="" id="{8CDEFA97-A294-974A-B064-8B97F0380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68" y="0"/>
            <a:ext cx="11781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805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6C20BAF-B783-4C45-AF7E-FD0C85195A9C}"/>
              </a:ext>
            </a:extLst>
          </p:cNvPr>
          <p:cNvSpPr txBox="1"/>
          <p:nvPr/>
        </p:nvSpPr>
        <p:spPr>
          <a:xfrm>
            <a:off x="2958353" y="309282"/>
            <a:ext cx="6615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        Vaccination</a:t>
            </a:r>
          </a:p>
        </p:txBody>
      </p:sp>
      <p:pic>
        <p:nvPicPr>
          <p:cNvPr id="6" name="Picture 5" descr="A picture containing text, indoor, beverage&#10;&#10;Description automatically generated">
            <a:extLst>
              <a:ext uri="{FF2B5EF4-FFF2-40B4-BE49-F238E27FC236}">
                <a16:creationId xmlns:a16="http://schemas.microsoft.com/office/drawing/2014/main" xmlns="" id="{E2A6CFD5-D30C-4F43-91C3-3B6687135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929" y="309282"/>
            <a:ext cx="3681506" cy="20708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BD0563B-4E96-DF4D-A523-3C0353DF1A96}"/>
              </a:ext>
            </a:extLst>
          </p:cNvPr>
          <p:cNvSpPr txBox="1"/>
          <p:nvPr/>
        </p:nvSpPr>
        <p:spPr>
          <a:xfrm>
            <a:off x="874059" y="1344705"/>
            <a:ext cx="6906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Reduces R by reducing number of susceptible people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66B9637-168D-7C4F-BB3C-FC73D4A74B8E}"/>
              </a:ext>
            </a:extLst>
          </p:cNvPr>
          <p:cNvSpPr txBox="1"/>
          <p:nvPr/>
        </p:nvSpPr>
        <p:spPr>
          <a:xfrm>
            <a:off x="954740" y="3173501"/>
            <a:ext cx="9426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How many people do we need to vaccinate?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C2D041E-B770-0240-8FF3-B078DDC32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606" y="4041957"/>
            <a:ext cx="2921000" cy="952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362CA4-4EC4-C247-AE29-F4501A91D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155" y="5388905"/>
            <a:ext cx="4229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15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32AC392-2CA1-1C4E-9EB0-675FADE05A78}"/>
              </a:ext>
            </a:extLst>
          </p:cNvPr>
          <p:cNvSpPr txBox="1"/>
          <p:nvPr/>
        </p:nvSpPr>
        <p:spPr>
          <a:xfrm>
            <a:off x="766482" y="914400"/>
            <a:ext cx="10112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Must vaccinate   60%  of the population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2773F49-2039-0B49-A762-9C878B38425B}"/>
              </a:ext>
            </a:extLst>
          </p:cNvPr>
          <p:cNvSpPr txBox="1"/>
          <p:nvPr/>
        </p:nvSpPr>
        <p:spPr>
          <a:xfrm>
            <a:off x="793376" y="2460812"/>
            <a:ext cx="102332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UK population is 66 600 000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>
                <a:solidFill>
                  <a:srgbClr val="7030A0"/>
                </a:solidFill>
              </a:rPr>
              <a:t>Must vaccinate   40 000 000  people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2A5D18-8D7E-9744-861A-CF0744D13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918" y="2689412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54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308459-069F-7445-8947-605C9411A79C}"/>
              </a:ext>
            </a:extLst>
          </p:cNvPr>
          <p:cNvSpPr txBox="1"/>
          <p:nvPr/>
        </p:nvSpPr>
        <p:spPr>
          <a:xfrm>
            <a:off x="672353" y="389965"/>
            <a:ext cx="108652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   How to keeper safer by modifying our </a:t>
            </a:r>
            <a:r>
              <a:rPr lang="en-US" sz="4000" dirty="0" err="1">
                <a:solidFill>
                  <a:srgbClr val="FF0000"/>
                </a:solidFill>
              </a:rPr>
              <a:t>behaviour</a:t>
            </a:r>
            <a:endParaRPr lang="en-US" sz="4000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3200" dirty="0">
              <a:solidFill>
                <a:srgbClr val="0070C0"/>
              </a:solidFill>
            </a:endParaRPr>
          </a:p>
          <a:p>
            <a:endParaRPr lang="en-US" sz="3200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3F2CA46-A710-E041-856B-6B24790D2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283" y="1546413"/>
            <a:ext cx="3758082" cy="482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017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C27F7060-155A-0845-B91E-318D957156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oogle Shape;69;p1">
            <a:extLst>
              <a:ext uri="{FF2B5EF4-FFF2-40B4-BE49-F238E27FC236}">
                <a16:creationId xmlns:a16="http://schemas.microsoft.com/office/drawing/2014/main" xmlns="" id="{7C6DEE2F-CD32-624F-B5E4-66DC892857F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58506" y="23905"/>
            <a:ext cx="14527272" cy="68594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CEA70B6-793E-EE49-B8C5-8CDAD804D9E9}"/>
              </a:ext>
            </a:extLst>
          </p:cNvPr>
          <p:cNvSpPr/>
          <p:nvPr/>
        </p:nvSpPr>
        <p:spPr>
          <a:xfrm>
            <a:off x="1969477" y="600979"/>
            <a:ext cx="9073661" cy="1286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8EACED-4106-2F4F-86D9-635318F7E5DC}"/>
              </a:ext>
            </a:extLst>
          </p:cNvPr>
          <p:cNvSpPr txBox="1"/>
          <p:nvPr/>
        </p:nvSpPr>
        <p:spPr>
          <a:xfrm>
            <a:off x="1504005" y="852751"/>
            <a:ext cx="9373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                 </a:t>
            </a:r>
            <a:r>
              <a:rPr lang="en-US" sz="4400" dirty="0" err="1">
                <a:solidFill>
                  <a:schemeClr val="bg1"/>
                </a:solidFill>
              </a:rPr>
              <a:t>Maths</a:t>
            </a:r>
            <a:r>
              <a:rPr lang="en-US" sz="4400" dirty="0">
                <a:solidFill>
                  <a:schemeClr val="bg1"/>
                </a:solidFill>
              </a:rPr>
              <a:t> keeps us safe in the shops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340992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B310879-A978-FB46-8EB8-F9B6DE9A14B8}"/>
              </a:ext>
            </a:extLst>
          </p:cNvPr>
          <p:cNvSpPr/>
          <p:nvPr/>
        </p:nvSpPr>
        <p:spPr>
          <a:xfrm>
            <a:off x="0" y="5903259"/>
            <a:ext cx="12330953" cy="954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259E05C-C7FB-3C48-B19E-FBE1E644C0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2761" y="213900"/>
            <a:ext cx="11252517" cy="51117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We all need to go shopping!</a:t>
            </a:r>
          </a:p>
        </p:txBody>
      </p:sp>
      <p:pic>
        <p:nvPicPr>
          <p:cNvPr id="5" name="Google Shape;78;p2">
            <a:extLst>
              <a:ext uri="{FF2B5EF4-FFF2-40B4-BE49-F238E27FC236}">
                <a16:creationId xmlns:a16="http://schemas.microsoft.com/office/drawing/2014/main" xmlns="" id="{E309B2B2-8ED2-8641-96DE-5EAE6FD15E72}"/>
              </a:ext>
            </a:extLst>
          </p:cNvPr>
          <p:cNvPicPr preferRelativeResize="0"/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9389" y="210827"/>
            <a:ext cx="3487103" cy="239790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9;p2">
            <a:extLst>
              <a:ext uri="{FF2B5EF4-FFF2-40B4-BE49-F238E27FC236}">
                <a16:creationId xmlns:a16="http://schemas.microsoft.com/office/drawing/2014/main" xmlns="" id="{FAE0AAE2-0414-8448-B81D-5EA0C8A0054A}"/>
              </a:ext>
            </a:extLst>
          </p:cNvPr>
          <p:cNvSpPr/>
          <p:nvPr/>
        </p:nvSpPr>
        <p:spPr>
          <a:xfrm>
            <a:off x="8810445" y="2659894"/>
            <a:ext cx="3381555" cy="4352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" name="Google Shape;80;p2">
            <a:extLst>
              <a:ext uri="{FF2B5EF4-FFF2-40B4-BE49-F238E27FC236}">
                <a16:creationId xmlns:a16="http://schemas.microsoft.com/office/drawing/2014/main" xmlns="" id="{24F889AB-DECF-FF4C-84A7-4DEB92B9F0C0}"/>
              </a:ext>
            </a:extLst>
          </p:cNvPr>
          <p:cNvSpPr txBox="1"/>
          <p:nvPr/>
        </p:nvSpPr>
        <p:spPr>
          <a:xfrm>
            <a:off x="368067" y="3079205"/>
            <a:ext cx="11099319" cy="3939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  <a:ea typeface="Helvetica Neue Light" panose="02000403000000020004" pitchFamily="2" charset="0"/>
                <a:cs typeface="Arial"/>
                <a:sym typeface="Arial"/>
              </a:rPr>
              <a:t>Two issues:</a:t>
            </a:r>
            <a:r>
              <a:rPr lang="en-GB" sz="2800" dirty="0">
                <a:solidFill>
                  <a:srgbClr val="000000"/>
                </a:solidFill>
                <a:ea typeface="Helvetica Neue Light" panose="02000403000000020004" pitchFamily="2" charset="0"/>
                <a:cs typeface="Arial"/>
                <a:sym typeface="Arial"/>
              </a:rPr>
              <a:t>     1. Moving around in the shop.    e.g.   </a:t>
            </a:r>
            <a:r>
              <a:rPr lang="en-GB" sz="2800" dirty="0">
                <a:solidFill>
                  <a:srgbClr val="0070C0"/>
                </a:solidFill>
                <a:ea typeface="Helvetica Neue Light" panose="02000403000000020004" pitchFamily="2" charset="0"/>
                <a:cs typeface="Arial"/>
                <a:sym typeface="Arial"/>
              </a:rPr>
              <a:t>a supermarket</a:t>
            </a:r>
            <a:endParaRPr sz="2800" dirty="0">
              <a:ea typeface="Helvetica Neue Light" panose="02000403000000020004" pitchFamily="2" charset="0"/>
            </a:endParaRPr>
          </a:p>
          <a:p>
            <a:endParaRPr sz="2800" dirty="0">
              <a:solidFill>
                <a:srgbClr val="0070C0"/>
              </a:solidFill>
              <a:ea typeface="Helvetica Neue Light" panose="02000403000000020004" pitchFamily="2" charset="0"/>
              <a:cs typeface="Arial"/>
              <a:sym typeface="Arial"/>
            </a:endParaRPr>
          </a:p>
          <a:p>
            <a:r>
              <a:rPr lang="en-GB" sz="2800" dirty="0">
                <a:solidFill>
                  <a:srgbClr val="000000"/>
                </a:solidFill>
                <a:ea typeface="Helvetica Neue Light" panose="02000403000000020004" pitchFamily="2" charset="0"/>
                <a:cs typeface="Arial"/>
                <a:sym typeface="Arial"/>
              </a:rPr>
              <a:t>                         2. Queuing to be served               e.g.    </a:t>
            </a:r>
            <a:r>
              <a:rPr lang="en-GB" sz="2800" dirty="0">
                <a:solidFill>
                  <a:srgbClr val="0070C0"/>
                </a:solidFill>
                <a:ea typeface="Helvetica Neue Light" panose="02000403000000020004" pitchFamily="2" charset="0"/>
                <a:cs typeface="Arial"/>
                <a:sym typeface="Arial"/>
              </a:rPr>
              <a:t>a takeaway</a:t>
            </a:r>
          </a:p>
          <a:p>
            <a:endParaRPr lang="en-GB" sz="2800" dirty="0">
              <a:solidFill>
                <a:srgbClr val="0070C0"/>
              </a:solidFill>
              <a:ea typeface="Helvetica Neue Light" panose="02000403000000020004" pitchFamily="2" charset="0"/>
              <a:cs typeface="Arial"/>
              <a:sym typeface="Arial"/>
            </a:endParaRPr>
          </a:p>
          <a:p>
            <a:endParaRPr lang="en-GB" sz="2800" dirty="0">
              <a:solidFill>
                <a:srgbClr val="0070C0"/>
              </a:solidFill>
              <a:ea typeface="Helvetica Neue Light" panose="02000403000000020004" pitchFamily="2" charset="0"/>
              <a:cs typeface="Arial"/>
              <a:sym typeface="Arial"/>
            </a:endParaRPr>
          </a:p>
          <a:p>
            <a:r>
              <a:rPr lang="en-GB" sz="2800" dirty="0">
                <a:solidFill>
                  <a:srgbClr val="7030A0"/>
                </a:solidFill>
                <a:ea typeface="Helvetica Neue Light" panose="02000403000000020004" pitchFamily="2" charset="0"/>
                <a:cs typeface="Arial"/>
                <a:sym typeface="Arial"/>
              </a:rPr>
              <a:t>                                         Which is the safest?</a:t>
            </a:r>
          </a:p>
          <a:p>
            <a:endParaRPr lang="en-GB" sz="2800" dirty="0">
              <a:solidFill>
                <a:srgbClr val="7030A0"/>
              </a:solidFill>
              <a:ea typeface="Helvetica Neue Light" panose="02000403000000020004" pitchFamily="2" charset="0"/>
              <a:cs typeface="Arial"/>
              <a:sym typeface="Arial"/>
            </a:endParaRPr>
          </a:p>
          <a:p>
            <a:r>
              <a:rPr lang="en-GB" sz="2800" dirty="0">
                <a:solidFill>
                  <a:srgbClr val="7030A0"/>
                </a:solidFill>
                <a:ea typeface="Helvetica Neue Light" panose="02000403000000020004" pitchFamily="2" charset="0"/>
                <a:cs typeface="Arial"/>
                <a:sym typeface="Arial"/>
              </a:rPr>
              <a:t>                      What is the best way to organise a shop?</a:t>
            </a:r>
            <a:endParaRPr sz="2800" dirty="0">
              <a:solidFill>
                <a:srgbClr val="7030A0"/>
              </a:solidFill>
              <a:ea typeface="Helvetica Neue Light" panose="02000403000000020004" pitchFamily="2" charset="0"/>
            </a:endParaRPr>
          </a:p>
          <a:p>
            <a:endParaRPr sz="2400" dirty="0">
              <a:solidFill>
                <a:srgbClr val="002060"/>
              </a:solidFill>
              <a:ea typeface="Helvetica Neue Light" panose="02000403000000020004" pitchFamily="2" charset="0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8D71180-5A60-FF4E-9055-52C190BC62E6}"/>
              </a:ext>
            </a:extLst>
          </p:cNvPr>
          <p:cNvSpPr/>
          <p:nvPr/>
        </p:nvSpPr>
        <p:spPr>
          <a:xfrm>
            <a:off x="512761" y="1219865"/>
            <a:ext cx="81369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a typeface="Helvetica Neue Light" panose="02000403000000020004" pitchFamily="2" charset="0"/>
                <a:cs typeface="Arial"/>
                <a:sym typeface="Arial"/>
              </a:rPr>
              <a:t>Shopping involves a lot of short interactions with an open group of people</a:t>
            </a:r>
            <a:endParaRPr lang="en-GB" sz="2800" dirty="0">
              <a:solidFill>
                <a:srgbClr val="FF0000"/>
              </a:solidFill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0996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FD87E46-4392-C54F-A99D-843FF6213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indoor, marketplace, toy, cluttered&#10;&#10;Description automatically generated">
            <a:extLst>
              <a:ext uri="{FF2B5EF4-FFF2-40B4-BE49-F238E27FC236}">
                <a16:creationId xmlns:a16="http://schemas.microsoft.com/office/drawing/2014/main" xmlns="" id="{B5F05B45-E8A7-7548-B859-477D020F2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20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E80B8368-BD34-4744-917A-5BADD2DCAD90}"/>
              </a:ext>
            </a:extLst>
          </p:cNvPr>
          <p:cNvSpPr/>
          <p:nvPr/>
        </p:nvSpPr>
        <p:spPr>
          <a:xfrm>
            <a:off x="10504514" y="5617032"/>
            <a:ext cx="1676401" cy="858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V-KEMS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A26DB8-45C3-5847-8CB3-CDF40DCAB9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801" y="261017"/>
            <a:ext cx="11252517" cy="511175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                                            Mathematical Science Response to the Pandemic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D9C3B1E-9018-CC46-9E47-E37283791D9A}"/>
              </a:ext>
            </a:extLst>
          </p:cNvPr>
          <p:cNvSpPr/>
          <p:nvPr/>
        </p:nvSpPr>
        <p:spPr>
          <a:xfrm>
            <a:off x="5223163" y="1220643"/>
            <a:ext cx="3754582" cy="858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34384CF-3A10-454A-B917-D93E575C97EB}"/>
              </a:ext>
            </a:extLst>
          </p:cNvPr>
          <p:cNvSpPr/>
          <p:nvPr/>
        </p:nvSpPr>
        <p:spPr>
          <a:xfrm>
            <a:off x="6262253" y="2356715"/>
            <a:ext cx="1676401" cy="858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SPI-M (SPI-B)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69C6D43-177C-0749-96EB-00B14ED83A51}"/>
              </a:ext>
            </a:extLst>
          </p:cNvPr>
          <p:cNvSpPr/>
          <p:nvPr/>
        </p:nvSpPr>
        <p:spPr>
          <a:xfrm>
            <a:off x="2244436" y="3719945"/>
            <a:ext cx="1676401" cy="858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RAMP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58CE263-7E64-954D-8A31-B18E971D94A7}"/>
              </a:ext>
            </a:extLst>
          </p:cNvPr>
          <p:cNvSpPr/>
          <p:nvPr/>
        </p:nvSpPr>
        <p:spPr>
          <a:xfrm>
            <a:off x="2611581" y="4758050"/>
            <a:ext cx="942110" cy="858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Royal Society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E281C4BA-2C76-A745-8233-15E897AF71A0}"/>
              </a:ext>
            </a:extLst>
          </p:cNvPr>
          <p:cNvCxnSpPr>
            <a:stCxn id="7" idx="0"/>
            <a:endCxn id="5" idx="2"/>
          </p:cNvCxnSpPr>
          <p:nvPr/>
        </p:nvCxnSpPr>
        <p:spPr>
          <a:xfrm flipV="1">
            <a:off x="3082637" y="3215697"/>
            <a:ext cx="4017817" cy="504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653101EE-8D1F-7C40-BA94-6876D626C1EE}"/>
              </a:ext>
            </a:extLst>
          </p:cNvPr>
          <p:cNvCxnSpPr>
            <a:cxnSpLocks/>
            <a:stCxn id="7" idx="0"/>
            <a:endCxn id="5" idx="2"/>
          </p:cNvCxnSpPr>
          <p:nvPr/>
        </p:nvCxnSpPr>
        <p:spPr>
          <a:xfrm flipV="1">
            <a:off x="3082637" y="3215697"/>
            <a:ext cx="4017817" cy="50424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D0B8A5A-511D-1640-8A77-8678B0278583}"/>
              </a:ext>
            </a:extLst>
          </p:cNvPr>
          <p:cNvSpPr/>
          <p:nvPr/>
        </p:nvSpPr>
        <p:spPr>
          <a:xfrm>
            <a:off x="10296690" y="3718502"/>
            <a:ext cx="1676401" cy="858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V-KEMS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7A6B36F7-9F5D-1D4F-8A55-60B1B8B7B9E9}"/>
              </a:ext>
            </a:extLst>
          </p:cNvPr>
          <p:cNvCxnSpPr>
            <a:cxnSpLocks/>
            <a:stCxn id="24" idx="1"/>
            <a:endCxn id="7" idx="3"/>
          </p:cNvCxnSpPr>
          <p:nvPr/>
        </p:nvCxnSpPr>
        <p:spPr>
          <a:xfrm flipH="1">
            <a:off x="3920837" y="4119753"/>
            <a:ext cx="2341414" cy="29683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5870E34-8C8B-2D45-8A30-54CC2B511DF5}"/>
              </a:ext>
            </a:extLst>
          </p:cNvPr>
          <p:cNvSpPr/>
          <p:nvPr/>
        </p:nvSpPr>
        <p:spPr>
          <a:xfrm>
            <a:off x="2316658" y="5797598"/>
            <a:ext cx="9778360" cy="428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Academic mathematicians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3E4AD60-A3B0-DA41-A40A-7C1D87603261}"/>
              </a:ext>
            </a:extLst>
          </p:cNvPr>
          <p:cNvSpPr/>
          <p:nvPr/>
        </p:nvSpPr>
        <p:spPr>
          <a:xfrm>
            <a:off x="6262251" y="3690262"/>
            <a:ext cx="1676401" cy="858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IDP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0238ABE-38FD-7142-B7E5-C7123566D4AC}"/>
              </a:ext>
            </a:extLst>
          </p:cNvPr>
          <p:cNvSpPr txBox="1"/>
          <p:nvPr/>
        </p:nvSpPr>
        <p:spPr>
          <a:xfrm>
            <a:off x="387927" y="146546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Policy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5E31868-BBC4-1445-B0C0-A01B570FD37C}"/>
              </a:ext>
            </a:extLst>
          </p:cNvPr>
          <p:cNvSpPr txBox="1"/>
          <p:nvPr/>
        </p:nvSpPr>
        <p:spPr>
          <a:xfrm>
            <a:off x="387926" y="2786206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Policy / Science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930AFB6-9584-AA49-8465-B9969E5B2400}"/>
              </a:ext>
            </a:extLst>
          </p:cNvPr>
          <p:cNvSpPr txBox="1"/>
          <p:nvPr/>
        </p:nvSpPr>
        <p:spPr>
          <a:xfrm>
            <a:off x="387927" y="3963327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Project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5D14DA7-BC5E-344C-B95F-9EB9F367ECC3}"/>
              </a:ext>
            </a:extLst>
          </p:cNvPr>
          <p:cNvSpPr txBox="1"/>
          <p:nvPr/>
        </p:nvSpPr>
        <p:spPr>
          <a:xfrm>
            <a:off x="387926" y="486385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Infrastructure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6E07AC7-C229-DB48-9B1C-CA5A29A2C3FF}"/>
              </a:ext>
            </a:extLst>
          </p:cNvPr>
          <p:cNvSpPr txBox="1"/>
          <p:nvPr/>
        </p:nvSpPr>
        <p:spPr>
          <a:xfrm>
            <a:off x="409727" y="6040979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Science Base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4CC0F705-2F0C-F042-894D-785E805572E4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7938654" y="4121197"/>
            <a:ext cx="2358036" cy="26796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CE8EDA2-44B3-8040-BB2E-A28C8868E8CA}"/>
              </a:ext>
            </a:extLst>
          </p:cNvPr>
          <p:cNvSpPr/>
          <p:nvPr/>
        </p:nvSpPr>
        <p:spPr>
          <a:xfrm>
            <a:off x="7938652" y="4758050"/>
            <a:ext cx="942110" cy="858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INI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45AE53BA-9640-A745-8841-60D7325FB206}"/>
              </a:ext>
            </a:extLst>
          </p:cNvPr>
          <p:cNvSpPr/>
          <p:nvPr/>
        </p:nvSpPr>
        <p:spPr>
          <a:xfrm>
            <a:off x="11030981" y="4717930"/>
            <a:ext cx="942110" cy="858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KTN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A5389AF-80EB-A449-A572-26D7C2A39224}"/>
              </a:ext>
            </a:extLst>
          </p:cNvPr>
          <p:cNvSpPr/>
          <p:nvPr/>
        </p:nvSpPr>
        <p:spPr>
          <a:xfrm>
            <a:off x="9545780" y="4745108"/>
            <a:ext cx="942110" cy="858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ICMS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9553AF81-9ED7-5049-AE9C-3A776B5DDAB6}"/>
              </a:ext>
            </a:extLst>
          </p:cNvPr>
          <p:cNvCxnSpPr>
            <a:cxnSpLocks/>
            <a:stCxn id="19" idx="0"/>
            <a:endCxn id="5" idx="2"/>
          </p:cNvCxnSpPr>
          <p:nvPr/>
        </p:nvCxnSpPr>
        <p:spPr>
          <a:xfrm flipH="1" flipV="1">
            <a:off x="7100454" y="3215697"/>
            <a:ext cx="4034437" cy="50280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868503B5-7C6B-D544-9473-F55A42EFF02C}"/>
              </a:ext>
            </a:extLst>
          </p:cNvPr>
          <p:cNvCxnSpPr>
            <a:cxnSpLocks/>
            <a:stCxn id="24" idx="0"/>
            <a:endCxn id="5" idx="2"/>
          </p:cNvCxnSpPr>
          <p:nvPr/>
        </p:nvCxnSpPr>
        <p:spPr>
          <a:xfrm flipV="1">
            <a:off x="7100452" y="3215697"/>
            <a:ext cx="2" cy="47456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93D45CE2-1136-5041-B94E-B1A8EBB11DAE}"/>
              </a:ext>
            </a:extLst>
          </p:cNvPr>
          <p:cNvCxnSpPr>
            <a:cxnSpLocks/>
            <a:stCxn id="5" idx="0"/>
            <a:endCxn id="4" idx="2"/>
          </p:cNvCxnSpPr>
          <p:nvPr/>
        </p:nvCxnSpPr>
        <p:spPr>
          <a:xfrm flipV="1">
            <a:off x="7100454" y="2079625"/>
            <a:ext cx="0" cy="27709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396B9E71-E814-0845-A0CB-C402A272EAD5}"/>
              </a:ext>
            </a:extLst>
          </p:cNvPr>
          <p:cNvSpPr/>
          <p:nvPr/>
        </p:nvSpPr>
        <p:spPr>
          <a:xfrm>
            <a:off x="7938652" y="6272162"/>
            <a:ext cx="4156366" cy="428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Industry, Third Sector and OGDs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xmlns="" id="{25CFB33C-B3BB-3843-A4EF-F1FE432140FA}"/>
              </a:ext>
            </a:extLst>
          </p:cNvPr>
          <p:cNvCxnSpPr>
            <a:cxnSpLocks/>
            <a:stCxn id="35" idx="0"/>
            <a:endCxn id="19" idx="2"/>
          </p:cNvCxnSpPr>
          <p:nvPr/>
        </p:nvCxnSpPr>
        <p:spPr>
          <a:xfrm flipV="1">
            <a:off x="8409707" y="4577484"/>
            <a:ext cx="2725184" cy="180566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xmlns="" id="{8F80D0DF-D41E-7A4F-B67B-94984C3CE0DA}"/>
              </a:ext>
            </a:extLst>
          </p:cNvPr>
          <p:cNvCxnSpPr>
            <a:cxnSpLocks/>
            <a:stCxn id="35" idx="0"/>
            <a:endCxn id="24" idx="2"/>
          </p:cNvCxnSpPr>
          <p:nvPr/>
        </p:nvCxnSpPr>
        <p:spPr>
          <a:xfrm flipH="1" flipV="1">
            <a:off x="7100452" y="4549244"/>
            <a:ext cx="1309255" cy="208806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xmlns="" id="{9B782DC4-A46C-6248-BC0E-39BECC68E311}"/>
              </a:ext>
            </a:extLst>
          </p:cNvPr>
          <p:cNvCxnSpPr>
            <a:cxnSpLocks/>
            <a:stCxn id="37" idx="0"/>
            <a:endCxn id="19" idx="2"/>
          </p:cNvCxnSpPr>
          <p:nvPr/>
        </p:nvCxnSpPr>
        <p:spPr>
          <a:xfrm flipV="1">
            <a:off x="10016835" y="4577484"/>
            <a:ext cx="1118056" cy="167624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xmlns="" id="{8763F524-4FB5-4845-AAB4-025FEFB55D74}"/>
              </a:ext>
            </a:extLst>
          </p:cNvPr>
          <p:cNvCxnSpPr>
            <a:cxnSpLocks/>
            <a:stCxn id="36" idx="0"/>
            <a:endCxn id="19" idx="2"/>
          </p:cNvCxnSpPr>
          <p:nvPr/>
        </p:nvCxnSpPr>
        <p:spPr>
          <a:xfrm flipH="1" flipV="1">
            <a:off x="11134891" y="4577484"/>
            <a:ext cx="367145" cy="140446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person, outdoor, tree&#10;&#10;Description automatically generated">
            <a:extLst>
              <a:ext uri="{FF2B5EF4-FFF2-40B4-BE49-F238E27FC236}">
                <a16:creationId xmlns:a16="http://schemas.microsoft.com/office/drawing/2014/main" xmlns="" id="{24793750-3B38-894E-842A-3DA7D59B5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5945" y="1233702"/>
            <a:ext cx="1713461" cy="17134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BF370B-C9DF-F54C-8B7E-97CFF18E6F92}"/>
              </a:ext>
            </a:extLst>
          </p:cNvPr>
          <p:cNvSpPr txBox="1"/>
          <p:nvPr/>
        </p:nvSpPr>
        <p:spPr>
          <a:xfrm>
            <a:off x="9815945" y="2970872"/>
            <a:ext cx="168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Julia Gog OBE</a:t>
            </a:r>
          </a:p>
        </p:txBody>
      </p:sp>
    </p:spTree>
    <p:extLst>
      <p:ext uri="{BB962C8B-B14F-4D97-AF65-F5344CB8AC3E}">
        <p14:creationId xmlns:p14="http://schemas.microsoft.com/office/powerpoint/2010/main" val="170374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884E548-DF33-784D-A6BB-7A87DB871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                      How do we model the shopping experience?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CA1BDE4-ECB9-3F4A-8AB1-E388EF0850EB}"/>
              </a:ext>
            </a:extLst>
          </p:cNvPr>
          <p:cNvSpPr/>
          <p:nvPr/>
        </p:nvSpPr>
        <p:spPr>
          <a:xfrm>
            <a:off x="0" y="5903259"/>
            <a:ext cx="12330953" cy="954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900EFD-7448-7947-B800-EF1684C53156}"/>
              </a:ext>
            </a:extLst>
          </p:cNvPr>
          <p:cNvSpPr txBox="1"/>
          <p:nvPr/>
        </p:nvSpPr>
        <p:spPr>
          <a:xfrm>
            <a:off x="847166" y="1801905"/>
            <a:ext cx="913055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People move around the shop in a crowd either under their own free will or following shop directions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They then queue to pay at the 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At all times infected people can</a:t>
            </a:r>
          </a:p>
          <a:p>
            <a:r>
              <a:rPr lang="en-US" sz="2800" dirty="0">
                <a:solidFill>
                  <a:srgbClr val="0070C0"/>
                </a:solidFill>
              </a:rPr>
              <a:t>   be spreading the virus by breathing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And susceptible people can get exposed to the virus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E73E9E4-85D6-964D-A0CC-581456620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305" y="3065929"/>
            <a:ext cx="3856031" cy="257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097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F30384C-2C4D-E64D-B95F-CBDFC2274A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6967" y="894129"/>
            <a:ext cx="10496550" cy="500023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Model for the crowd motion</a:t>
            </a:r>
          </a:p>
          <a:p>
            <a:pPr marL="457200" indent="-457200"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</a:t>
            </a:r>
            <a:r>
              <a:rPr lang="en-US" dirty="0">
                <a:solidFill>
                  <a:srgbClr val="0070C0"/>
                </a:solidFill>
              </a:rPr>
              <a:t>.     </a:t>
            </a:r>
            <a:r>
              <a:rPr lang="en-US" sz="2400" dirty="0">
                <a:solidFill>
                  <a:srgbClr val="0070C0"/>
                </a:solidFill>
              </a:rPr>
              <a:t>Model for the virus transport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4A1608-C421-8D44-B77B-8CA84823DB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               </a:t>
            </a:r>
            <a:r>
              <a:rPr lang="en-US" sz="2800" dirty="0">
                <a:solidFill>
                  <a:srgbClr val="FF0000"/>
                </a:solidFill>
              </a:rPr>
              <a:t>We can simulate the crowd walking through a shop using </a:t>
            </a:r>
            <a:r>
              <a:rPr lang="en-US" sz="2800" dirty="0" err="1">
                <a:solidFill>
                  <a:srgbClr val="FF0000"/>
                </a:solidFill>
              </a:rPr>
              <a:t>maths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F65499-8CF3-EA4F-8055-D8AF750B0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2255369"/>
            <a:ext cx="8039100" cy="95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482E368-E8FB-B54F-AEA6-0CBE2A026598}"/>
              </a:ext>
            </a:extLst>
          </p:cNvPr>
          <p:cNvSpPr txBox="1"/>
          <p:nvPr/>
        </p:nvSpPr>
        <p:spPr>
          <a:xfrm>
            <a:off x="7906046" y="3623675"/>
            <a:ext cx="3798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Random shopping list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968EE4F-BC04-F34D-8D08-190E3A262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129" y="4911689"/>
            <a:ext cx="5168900" cy="10795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585288B6-DBE3-AB4E-87E2-5673F21EAE15}"/>
              </a:ext>
            </a:extLst>
          </p:cNvPr>
          <p:cNvCxnSpPr>
            <a:cxnSpLocks/>
          </p:cNvCxnSpPr>
          <p:nvPr/>
        </p:nvCxnSpPr>
        <p:spPr>
          <a:xfrm flipH="1" flipV="1">
            <a:off x="9447927" y="2940565"/>
            <a:ext cx="132171" cy="5486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3219FF9-BD42-704E-938D-F17670B7B400}"/>
              </a:ext>
            </a:extLst>
          </p:cNvPr>
          <p:cNvSpPr/>
          <p:nvPr/>
        </p:nvSpPr>
        <p:spPr>
          <a:xfrm>
            <a:off x="10609729" y="5486400"/>
            <a:ext cx="1949824" cy="1546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961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A1098AB-67D3-134A-A45C-43A94E81AA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7B5B5E4A-A0B0-474E-8761-24A7A5C4A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268" y="924951"/>
            <a:ext cx="7680960" cy="5760720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xmlns="" id="{BE791902-6698-ED43-928E-5700AA6C33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Resulting Movement of shoppers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CA8BE8D-7727-EB42-8AC4-CA25D2AA47B3}"/>
              </a:ext>
            </a:extLst>
          </p:cNvPr>
          <p:cNvSpPr/>
          <p:nvPr/>
        </p:nvSpPr>
        <p:spPr>
          <a:xfrm>
            <a:off x="11009313" y="5674659"/>
            <a:ext cx="1886416" cy="1398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551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A1BC09-ECA5-3241-B648-B25BCA5020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Motion of a single shopper</a:t>
            </a:r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C2E8388B-5F79-1147-AF9F-9277C7FEF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351" y="1093763"/>
            <a:ext cx="7610621" cy="57079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65DC1CB-25E9-0244-983B-4C8DCB43FC46}"/>
              </a:ext>
            </a:extLst>
          </p:cNvPr>
          <p:cNvSpPr/>
          <p:nvPr/>
        </p:nvSpPr>
        <p:spPr>
          <a:xfrm>
            <a:off x="11009313" y="5674659"/>
            <a:ext cx="1886416" cy="1398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583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2;g85459075c7_1_7">
            <a:extLst>
              <a:ext uri="{FF2B5EF4-FFF2-40B4-BE49-F238E27FC236}">
                <a16:creationId xmlns:a16="http://schemas.microsoft.com/office/drawing/2014/main" xmlns="" id="{A4CF2556-9B33-5C46-A8C7-EABE832D6489}"/>
              </a:ext>
            </a:extLst>
          </p:cNvPr>
          <p:cNvSpPr txBox="1"/>
          <p:nvPr/>
        </p:nvSpPr>
        <p:spPr>
          <a:xfrm>
            <a:off x="436700" y="2384174"/>
            <a:ext cx="11360800" cy="25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graphicFrame>
        <p:nvGraphicFramePr>
          <p:cNvPr id="6" name="Google Shape;103;g85459075c7_1_7">
            <a:extLst>
              <a:ext uri="{FF2B5EF4-FFF2-40B4-BE49-F238E27FC236}">
                <a16:creationId xmlns:a16="http://schemas.microsoft.com/office/drawing/2014/main" xmlns="" id="{9D85F7CD-0D4D-1741-B7E2-BD918B2E27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3517422"/>
              </p:ext>
            </p:extLst>
          </p:nvPr>
        </p:nvGraphicFramePr>
        <p:xfrm>
          <a:off x="415600" y="1768258"/>
          <a:ext cx="11360801" cy="411467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816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280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510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95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i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    </a:t>
                      </a:r>
                      <a:r>
                        <a:rPr lang="en-GB" sz="1800" b="0" i="1" dirty="0">
                          <a:solidFill>
                            <a:srgbClr val="7030A0"/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One way structured queue</a:t>
                      </a:r>
                      <a:endParaRPr sz="1800" b="0" i="1" dirty="0">
                        <a:solidFill>
                          <a:srgbClr val="7030A0"/>
                        </a:solidFill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1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2606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i="1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i="1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1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Social </a:t>
                      </a:r>
                      <a:endParaRPr sz="1800" b="0" i="1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1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distancing </a:t>
                      </a:r>
                      <a:endParaRPr sz="1800" b="0" i="1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i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i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i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532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i="1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i="1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i="1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i="1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i="1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1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Distancing disrespected</a:t>
                      </a:r>
                      <a:endParaRPr sz="1800" b="0" i="1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i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i="0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7" name="Google Shape;104;g85459075c7_1_7">
            <a:extLst>
              <a:ext uri="{FF2B5EF4-FFF2-40B4-BE49-F238E27FC236}">
                <a16:creationId xmlns:a16="http://schemas.microsoft.com/office/drawing/2014/main" xmlns="" id="{01E50C49-2509-4441-8B3A-B009B6610A9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76976" y="2490631"/>
            <a:ext cx="5350164" cy="17974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8;g85459075c7_1_7">
            <a:extLst>
              <a:ext uri="{FF2B5EF4-FFF2-40B4-BE49-F238E27FC236}">
                <a16:creationId xmlns:a16="http://schemas.microsoft.com/office/drawing/2014/main" xmlns="" id="{186ADC81-DE23-8E4B-B508-2514BBD2B417}"/>
              </a:ext>
            </a:extLst>
          </p:cNvPr>
          <p:cNvSpPr txBox="1"/>
          <p:nvPr/>
        </p:nvSpPr>
        <p:spPr>
          <a:xfrm>
            <a:off x="415600" y="4641164"/>
            <a:ext cx="11658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endParaRPr sz="2000" dirty="0"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Google Shape;110;g85459075c7_1_7">
            <a:extLst>
              <a:ext uri="{FF2B5EF4-FFF2-40B4-BE49-F238E27FC236}">
                <a16:creationId xmlns:a16="http://schemas.microsoft.com/office/drawing/2014/main" xmlns="" id="{2020B5C6-0C0B-5A47-9522-6228A102627E}"/>
              </a:ext>
            </a:extLst>
          </p:cNvPr>
          <p:cNvSpPr txBox="1"/>
          <p:nvPr/>
        </p:nvSpPr>
        <p:spPr>
          <a:xfrm>
            <a:off x="3299954" y="1159474"/>
            <a:ext cx="7289057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000" b="1" dirty="0">
                <a:ea typeface="Helvetica Neue Light" panose="02000403000000020004" pitchFamily="2" charset="0"/>
              </a:rPr>
              <a:t>Plots of viral exposure for one person </a:t>
            </a:r>
            <a:r>
              <a:rPr lang="en-GB" sz="2000" b="1" i="1" dirty="0">
                <a:ea typeface="Helvetica Neue Light" panose="02000403000000020004" pitchFamily="2" charset="0"/>
              </a:rPr>
              <a:t>E(t) </a:t>
            </a:r>
            <a:r>
              <a:rPr lang="en-GB" sz="2000" b="1" dirty="0">
                <a:ea typeface="Helvetica Neue Light" panose="02000403000000020004" pitchFamily="2" charset="0"/>
              </a:rPr>
              <a:t>over time </a:t>
            </a:r>
            <a:r>
              <a:rPr lang="en-GB" sz="2000" b="1" i="1" dirty="0">
                <a:ea typeface="Helvetica Neue Light" panose="02000403000000020004" pitchFamily="2" charset="0"/>
              </a:rPr>
              <a:t>t</a:t>
            </a:r>
            <a:endParaRPr sz="2000" b="1" dirty="0">
              <a:ea typeface="Helvetica Neue Light" panose="02000403000000020004" pitchFamily="2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811AE7A1-3E8F-F949-9626-6967F75B66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                                                                  Results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0577D14-83CB-C046-8D1A-5DD6F446F796}"/>
              </a:ext>
            </a:extLst>
          </p:cNvPr>
          <p:cNvSpPr/>
          <p:nvPr/>
        </p:nvSpPr>
        <p:spPr>
          <a:xfrm>
            <a:off x="0" y="5903259"/>
            <a:ext cx="12330953" cy="954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106;g85459075c7_1_7">
            <a:extLst>
              <a:ext uri="{FF2B5EF4-FFF2-40B4-BE49-F238E27FC236}">
                <a16:creationId xmlns:a16="http://schemas.microsoft.com/office/drawing/2014/main" xmlns="" id="{B23CC901-47B3-7D4C-839C-DF4967A0D79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6975" y="4602810"/>
            <a:ext cx="5350165" cy="177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4563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2;g85459075c7_1_7">
            <a:extLst>
              <a:ext uri="{FF2B5EF4-FFF2-40B4-BE49-F238E27FC236}">
                <a16:creationId xmlns:a16="http://schemas.microsoft.com/office/drawing/2014/main" xmlns="" id="{A4CF2556-9B33-5C46-A8C7-EABE832D6489}"/>
              </a:ext>
            </a:extLst>
          </p:cNvPr>
          <p:cNvSpPr txBox="1"/>
          <p:nvPr/>
        </p:nvSpPr>
        <p:spPr>
          <a:xfrm>
            <a:off x="436700" y="2384174"/>
            <a:ext cx="11360800" cy="25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graphicFrame>
        <p:nvGraphicFramePr>
          <p:cNvPr id="6" name="Google Shape;103;g85459075c7_1_7">
            <a:extLst>
              <a:ext uri="{FF2B5EF4-FFF2-40B4-BE49-F238E27FC236}">
                <a16:creationId xmlns:a16="http://schemas.microsoft.com/office/drawing/2014/main" xmlns="" id="{9D85F7CD-0D4D-1741-B7E2-BD918B2E27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2034697"/>
              </p:ext>
            </p:extLst>
          </p:nvPr>
        </p:nvGraphicFramePr>
        <p:xfrm>
          <a:off x="415600" y="1445530"/>
          <a:ext cx="11360801" cy="390131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816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280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510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95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i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1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0" i="1" dirty="0">
                          <a:solidFill>
                            <a:srgbClr val="0070C0"/>
                          </a:solidFill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Free movement</a:t>
                      </a:r>
                      <a:endParaRPr sz="2800" b="0" i="1" dirty="0">
                        <a:solidFill>
                          <a:srgbClr val="0070C0"/>
                        </a:solidFill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2606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i="1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i="1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1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Social </a:t>
                      </a:r>
                      <a:endParaRPr sz="1800" b="0" i="1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1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distancing </a:t>
                      </a:r>
                      <a:endParaRPr sz="1800" b="0" i="1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i="0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i="0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i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532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i="1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i="1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i="1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i="1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1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Distancing disrespected</a:t>
                      </a:r>
                      <a:endParaRPr sz="1800" b="0" i="1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i="0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i="0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8" name="Google Shape;105;g85459075c7_1_7">
            <a:extLst>
              <a:ext uri="{FF2B5EF4-FFF2-40B4-BE49-F238E27FC236}">
                <a16:creationId xmlns:a16="http://schemas.microsoft.com/office/drawing/2014/main" xmlns="" id="{E936A867-1BA9-7C43-B0BB-6BED0EA3D85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84493" y="2102601"/>
            <a:ext cx="7431608" cy="206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8;g85459075c7_1_7">
            <a:extLst>
              <a:ext uri="{FF2B5EF4-FFF2-40B4-BE49-F238E27FC236}">
                <a16:creationId xmlns:a16="http://schemas.microsoft.com/office/drawing/2014/main" xmlns="" id="{186ADC81-DE23-8E4B-B508-2514BBD2B417}"/>
              </a:ext>
            </a:extLst>
          </p:cNvPr>
          <p:cNvSpPr txBox="1"/>
          <p:nvPr/>
        </p:nvSpPr>
        <p:spPr>
          <a:xfrm>
            <a:off x="415600" y="4641164"/>
            <a:ext cx="11658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endParaRPr sz="2000" dirty="0"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Google Shape;109;g85459075c7_1_7">
            <a:extLst>
              <a:ext uri="{FF2B5EF4-FFF2-40B4-BE49-F238E27FC236}">
                <a16:creationId xmlns:a16="http://schemas.microsoft.com/office/drawing/2014/main" xmlns="" id="{78E5AD32-7002-784B-A18F-984C07AA0018}"/>
              </a:ext>
            </a:extLst>
          </p:cNvPr>
          <p:cNvSpPr txBox="1"/>
          <p:nvPr/>
        </p:nvSpPr>
        <p:spPr>
          <a:xfrm>
            <a:off x="415600" y="5419739"/>
            <a:ext cx="11251814" cy="1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lang="en-GB" sz="2000" dirty="0">
              <a:ea typeface="Helvetica Neue Light" panose="02000403000000020004" pitchFamily="2" charset="0"/>
            </a:endParaRPr>
          </a:p>
        </p:txBody>
      </p:sp>
      <p:sp>
        <p:nvSpPr>
          <p:cNvPr id="13" name="Google Shape;110;g85459075c7_1_7">
            <a:extLst>
              <a:ext uri="{FF2B5EF4-FFF2-40B4-BE49-F238E27FC236}">
                <a16:creationId xmlns:a16="http://schemas.microsoft.com/office/drawing/2014/main" xmlns="" id="{2020B5C6-0C0B-5A47-9522-6228A102627E}"/>
              </a:ext>
            </a:extLst>
          </p:cNvPr>
          <p:cNvSpPr txBox="1"/>
          <p:nvPr/>
        </p:nvSpPr>
        <p:spPr>
          <a:xfrm>
            <a:off x="260920" y="1011557"/>
            <a:ext cx="7289057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000" b="1" dirty="0">
                <a:ea typeface="Helvetica Neue Light" panose="02000403000000020004" pitchFamily="2" charset="0"/>
              </a:rPr>
              <a:t>Plots of viral exposure for one person </a:t>
            </a:r>
            <a:r>
              <a:rPr lang="en-GB" sz="2000" b="1" i="1" dirty="0">
                <a:ea typeface="Helvetica Neue Light" panose="02000403000000020004" pitchFamily="2" charset="0"/>
              </a:rPr>
              <a:t>E(t) </a:t>
            </a:r>
            <a:r>
              <a:rPr lang="en-GB" sz="2000" b="1" dirty="0">
                <a:ea typeface="Helvetica Neue Light" panose="02000403000000020004" pitchFamily="2" charset="0"/>
              </a:rPr>
              <a:t>over time </a:t>
            </a:r>
            <a:r>
              <a:rPr lang="en-GB" sz="2000" b="1" i="1" dirty="0">
                <a:ea typeface="Helvetica Neue Light" panose="02000403000000020004" pitchFamily="2" charset="0"/>
              </a:rPr>
              <a:t>t</a:t>
            </a:r>
            <a:endParaRPr sz="2000" b="1" dirty="0">
              <a:ea typeface="Helvetica Neue Light" panose="02000403000000020004" pitchFamily="2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811AE7A1-3E8F-F949-9626-6967F75B66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Conclusions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70E6091-36B7-E949-B3A9-3634413431D2}"/>
              </a:ext>
            </a:extLst>
          </p:cNvPr>
          <p:cNvSpPr/>
          <p:nvPr/>
        </p:nvSpPr>
        <p:spPr>
          <a:xfrm>
            <a:off x="0" y="5903259"/>
            <a:ext cx="12330953" cy="954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oogle Shape;107;g85459075c7_1_7">
            <a:extLst>
              <a:ext uri="{FF2B5EF4-FFF2-40B4-BE49-F238E27FC236}">
                <a16:creationId xmlns:a16="http://schemas.microsoft.com/office/drawing/2014/main" xmlns="" id="{34F76126-DD3E-5547-B4A1-3E9C2E00E02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4493" y="4302495"/>
            <a:ext cx="7431607" cy="21466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14400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5F5406-C89A-3F49-B8BB-6B09AC32CBD6}"/>
              </a:ext>
            </a:extLst>
          </p:cNvPr>
          <p:cNvSpPr txBox="1"/>
          <p:nvPr/>
        </p:nvSpPr>
        <p:spPr>
          <a:xfrm>
            <a:off x="3025588" y="564776"/>
            <a:ext cx="6145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               Conclusions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829EC26-5A29-7C4E-AEBC-9FE12AE0ADA3}"/>
              </a:ext>
            </a:extLst>
          </p:cNvPr>
          <p:cNvSpPr txBox="1"/>
          <p:nvPr/>
        </p:nvSpPr>
        <p:spPr>
          <a:xfrm>
            <a:off x="900954" y="2070846"/>
            <a:ext cx="10838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Random shopping is usually safer than guided shopping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70C0"/>
              </a:solidFill>
            </a:endParaRPr>
          </a:p>
          <a:p>
            <a:endParaRPr lang="en-US" sz="3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Avoid queuing </a:t>
            </a:r>
          </a:p>
        </p:txBody>
      </p:sp>
      <p:pic>
        <p:nvPicPr>
          <p:cNvPr id="11" name="Picture 10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24BF20DB-297A-3040-8A6B-7E9132248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446" y="3367514"/>
            <a:ext cx="6341409" cy="349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590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building&#10;&#10;Description automatically generated">
            <a:extLst>
              <a:ext uri="{FF2B5EF4-FFF2-40B4-BE49-F238E27FC236}">
                <a16:creationId xmlns:a16="http://schemas.microsoft.com/office/drawing/2014/main" xmlns="" id="{91A140C0-CE23-3648-9290-98DD06524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85" y="1949825"/>
            <a:ext cx="8209636" cy="4617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355FF08-4AE9-9544-9F42-657E10476050}"/>
              </a:ext>
            </a:extLst>
          </p:cNvPr>
          <p:cNvSpPr txBox="1"/>
          <p:nvPr/>
        </p:nvSpPr>
        <p:spPr>
          <a:xfrm>
            <a:off x="2380129" y="376518"/>
            <a:ext cx="8068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          </a:t>
            </a:r>
            <a:r>
              <a:rPr lang="en-US" sz="3600" dirty="0" err="1">
                <a:solidFill>
                  <a:srgbClr val="FF0000"/>
                </a:solidFill>
              </a:rPr>
              <a:t>Maths</a:t>
            </a:r>
            <a:r>
              <a:rPr lang="en-US" sz="3600" dirty="0">
                <a:solidFill>
                  <a:srgbClr val="FF0000"/>
                </a:solidFill>
              </a:rPr>
              <a:t> Keeps Universities Safer</a:t>
            </a:r>
          </a:p>
        </p:txBody>
      </p:sp>
    </p:spTree>
    <p:extLst>
      <p:ext uri="{BB962C8B-B14F-4D97-AF65-F5344CB8AC3E}">
        <p14:creationId xmlns:p14="http://schemas.microsoft.com/office/powerpoint/2010/main" val="20816688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8746BB-8B8A-4540-A4B4-9D976BAFE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48EF41-1D35-0C42-B40E-9633EE374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3BDD02A-BE6A-EA43-A6A4-C1A7A0E0F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1"/>
            <a:ext cx="12192000" cy="699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5893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36420B1-9708-3042-9843-663F0F9371B7}"/>
              </a:ext>
            </a:extLst>
          </p:cNvPr>
          <p:cNvSpPr txBox="1"/>
          <p:nvPr/>
        </p:nvSpPr>
        <p:spPr>
          <a:xfrm>
            <a:off x="2326341" y="147919"/>
            <a:ext cx="7960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What is the best size for a lecture?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6C458323-C97C-6341-B9F6-54BC61B24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534" y="1211813"/>
            <a:ext cx="6662271" cy="44343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1B0C08D-0FF5-7F41-881E-68D52BB91817}"/>
              </a:ext>
            </a:extLst>
          </p:cNvPr>
          <p:cNvSpPr txBox="1"/>
          <p:nvPr/>
        </p:nvSpPr>
        <p:spPr>
          <a:xfrm>
            <a:off x="1963271" y="5862918"/>
            <a:ext cx="8041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                </a:t>
            </a:r>
            <a:r>
              <a:rPr lang="en-US" sz="3600" dirty="0">
                <a:solidFill>
                  <a:srgbClr val="0070C0"/>
                </a:solidFill>
              </a:rPr>
              <a:t>Group of   </a:t>
            </a:r>
            <a:r>
              <a:rPr lang="en-US" sz="3600" dirty="0">
                <a:solidFill>
                  <a:srgbClr val="FF0000"/>
                </a:solidFill>
              </a:rPr>
              <a:t>S</a:t>
            </a:r>
            <a:r>
              <a:rPr lang="en-US" sz="3600" dirty="0">
                <a:solidFill>
                  <a:srgbClr val="0070C0"/>
                </a:solidFill>
              </a:rPr>
              <a:t>   students</a:t>
            </a:r>
          </a:p>
        </p:txBody>
      </p:sp>
    </p:spTree>
    <p:extLst>
      <p:ext uri="{BB962C8B-B14F-4D97-AF65-F5344CB8AC3E}">
        <p14:creationId xmlns:p14="http://schemas.microsoft.com/office/powerpoint/2010/main" val="3006860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F22512-2392-034B-B9F1-BABBBB85DCA1}"/>
              </a:ext>
            </a:extLst>
          </p:cNvPr>
          <p:cNvSpPr txBox="1"/>
          <p:nvPr/>
        </p:nvSpPr>
        <p:spPr>
          <a:xfrm>
            <a:off x="2628060" y="468128"/>
            <a:ext cx="707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What do mathematicians do?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9374E8-E481-2B47-9B12-6E3A7C8909DF}"/>
              </a:ext>
            </a:extLst>
          </p:cNvPr>
          <p:cNvSpPr txBox="1"/>
          <p:nvPr/>
        </p:nvSpPr>
        <p:spPr>
          <a:xfrm>
            <a:off x="1452284" y="2232212"/>
            <a:ext cx="10058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Try to </a:t>
            </a:r>
            <a:r>
              <a:rPr lang="en-US" sz="3600" dirty="0">
                <a:solidFill>
                  <a:srgbClr val="00B0F0"/>
                </a:solidFill>
              </a:rPr>
              <a:t>understand </a:t>
            </a:r>
            <a:r>
              <a:rPr lang="en-US" sz="3600" dirty="0"/>
              <a:t>what is happening now</a:t>
            </a:r>
          </a:p>
          <a:p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Try to </a:t>
            </a:r>
            <a:r>
              <a:rPr lang="en-US" sz="3600" dirty="0">
                <a:solidFill>
                  <a:srgbClr val="00B0F0"/>
                </a:solidFill>
              </a:rPr>
              <a:t>predict</a:t>
            </a:r>
            <a:r>
              <a:rPr lang="en-US" sz="3600" dirty="0"/>
              <a:t> what may happen next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Advise on how to </a:t>
            </a:r>
            <a:r>
              <a:rPr lang="en-US" sz="3600" dirty="0">
                <a:solidFill>
                  <a:srgbClr val="00B0F0"/>
                </a:solidFill>
              </a:rPr>
              <a:t>control</a:t>
            </a:r>
            <a:r>
              <a:rPr lang="en-US" sz="3600" dirty="0"/>
              <a:t> what will happen next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958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84DB5785-A075-DB47-BF44-5153E58F96DC}"/>
              </a:ext>
            </a:extLst>
          </p:cNvPr>
          <p:cNvSpPr/>
          <p:nvPr/>
        </p:nvSpPr>
        <p:spPr>
          <a:xfrm>
            <a:off x="4155141" y="5661212"/>
            <a:ext cx="3644153" cy="1021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9C9B7B3-8883-144D-8CE1-31D2995DD0BB}"/>
              </a:ext>
            </a:extLst>
          </p:cNvPr>
          <p:cNvSpPr txBox="1"/>
          <p:nvPr/>
        </p:nvSpPr>
        <p:spPr>
          <a:xfrm>
            <a:off x="2474259" y="349624"/>
            <a:ext cx="7584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Divide up into  K  equal sized classes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4F8AFD-ED71-114B-A7F3-3F90FAC61086}"/>
              </a:ext>
            </a:extLst>
          </p:cNvPr>
          <p:cNvSpPr txBox="1"/>
          <p:nvPr/>
        </p:nvSpPr>
        <p:spPr>
          <a:xfrm>
            <a:off x="2084294" y="1411943"/>
            <a:ext cx="79337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       Each class N students in it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             </a:t>
            </a:r>
          </a:p>
          <a:p>
            <a:r>
              <a:rPr lang="en-US" sz="3600" dirty="0"/>
              <a:t>                           N   =     S/K</a:t>
            </a:r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E93BDBC0-82A1-F542-9EB6-9BAE23A64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447" y="2249768"/>
            <a:ext cx="65024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075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B3F1FA50-6BF0-8E4C-8E25-BCC16F4F5B92}"/>
              </a:ext>
            </a:extLst>
          </p:cNvPr>
          <p:cNvSpPr/>
          <p:nvPr/>
        </p:nvSpPr>
        <p:spPr>
          <a:xfrm>
            <a:off x="4935071" y="5432612"/>
            <a:ext cx="2326341" cy="118334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8AC5AA21-B3E9-DF4C-892D-36763CECC10F}"/>
              </a:ext>
            </a:extLst>
          </p:cNvPr>
          <p:cNvSpPr/>
          <p:nvPr/>
        </p:nvSpPr>
        <p:spPr>
          <a:xfrm>
            <a:off x="2743200" y="2541495"/>
            <a:ext cx="7270376" cy="16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2A46B53-F5D4-B24F-A83A-1E3B73462FCD}"/>
              </a:ext>
            </a:extLst>
          </p:cNvPr>
          <p:cNvSpPr txBox="1"/>
          <p:nvPr/>
        </p:nvSpPr>
        <p:spPr>
          <a:xfrm>
            <a:off x="2178424" y="470647"/>
            <a:ext cx="817581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                            </a:t>
            </a:r>
            <a:r>
              <a:rPr lang="en-US" sz="4000" dirty="0">
                <a:solidFill>
                  <a:srgbClr val="7030A0"/>
                </a:solidFill>
              </a:rPr>
              <a:t>Model</a:t>
            </a:r>
          </a:p>
          <a:p>
            <a:endParaRPr lang="en-US" sz="3600" dirty="0"/>
          </a:p>
          <a:p>
            <a:r>
              <a:rPr lang="en-US" sz="3600" dirty="0">
                <a:solidFill>
                  <a:srgbClr val="FF0000"/>
                </a:solidFill>
              </a:rPr>
              <a:t>                 Risk to the students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                  </a:t>
            </a:r>
            <a:r>
              <a:rPr lang="en-US" sz="3600" dirty="0">
                <a:solidFill>
                  <a:srgbClr val="FF0000"/>
                </a:solidFill>
              </a:rPr>
              <a:t>Risk to the lecturer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925F71-DB10-D544-8612-6E33EB8CE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829" y="2718174"/>
            <a:ext cx="6223000" cy="120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7BF9B9-FF64-C241-88F9-3CC359451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0" y="5760942"/>
            <a:ext cx="8128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803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470DDD04-C003-D742-AEC9-A75464A9FF44}"/>
              </a:ext>
            </a:extLst>
          </p:cNvPr>
          <p:cNvSpPr/>
          <p:nvPr/>
        </p:nvSpPr>
        <p:spPr>
          <a:xfrm>
            <a:off x="5607419" y="430310"/>
            <a:ext cx="3307976" cy="130436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603D17-8E39-E145-A2D9-B381F2902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048" y="605128"/>
            <a:ext cx="2413000" cy="8512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AD9B04-24F4-3849-8FEA-8019457D27C9}"/>
              </a:ext>
            </a:extLst>
          </p:cNvPr>
          <p:cNvSpPr txBox="1"/>
          <p:nvPr/>
        </p:nvSpPr>
        <p:spPr>
          <a:xfrm>
            <a:off x="1627094" y="753045"/>
            <a:ext cx="3751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Total Risk: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xmlns="" id="{685E2123-14A0-4441-B44A-95614B0E0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530" y="1916473"/>
            <a:ext cx="6624544" cy="49655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97D8487-3E29-0444-9D21-FD7121F53F67}"/>
              </a:ext>
            </a:extLst>
          </p:cNvPr>
          <p:cNvSpPr txBox="1"/>
          <p:nvPr/>
        </p:nvSpPr>
        <p:spPr>
          <a:xfrm>
            <a:off x="5244350" y="2891118"/>
            <a:ext cx="352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Best number of classes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3F358161-EEEC-4845-A93F-02135299575B}"/>
              </a:ext>
            </a:extLst>
          </p:cNvPr>
          <p:cNvCxnSpPr/>
          <p:nvPr/>
        </p:nvCxnSpPr>
        <p:spPr>
          <a:xfrm flipH="1">
            <a:off x="4935071" y="3429000"/>
            <a:ext cx="1398494" cy="21486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0505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C732224C-A2EB-7441-A3BF-1C1EF6FDB7C9}"/>
              </a:ext>
            </a:extLst>
          </p:cNvPr>
          <p:cNvSpPr/>
          <p:nvPr/>
        </p:nvSpPr>
        <p:spPr>
          <a:xfrm>
            <a:off x="3092824" y="4041014"/>
            <a:ext cx="4961964" cy="19698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A676B6-79AF-214C-B5CB-2AEDC306163F}"/>
              </a:ext>
            </a:extLst>
          </p:cNvPr>
          <p:cNvSpPr txBox="1"/>
          <p:nvPr/>
        </p:nvSpPr>
        <p:spPr>
          <a:xfrm>
            <a:off x="430305" y="712694"/>
            <a:ext cx="1137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Optimal number of classes balances the risks to the students and the lecturer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23FD00-0ACC-0A43-990E-6DB74CA5C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857" y="1973306"/>
            <a:ext cx="2451100" cy="1003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AF68C9-2D56-2E44-AA5E-8FA59C046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655" y="2013647"/>
            <a:ext cx="2298700" cy="110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9E4A1BB-42C7-004E-BD4B-14EA74662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723" y="4369172"/>
            <a:ext cx="3009900" cy="1104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9EFFCC5-BADC-DF48-91C8-418B8A4585F9}"/>
              </a:ext>
            </a:extLst>
          </p:cNvPr>
          <p:cNvSpPr txBox="1"/>
          <p:nvPr/>
        </p:nvSpPr>
        <p:spPr>
          <a:xfrm>
            <a:off x="5190563" y="2232212"/>
            <a:ext cx="2528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So that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0D6853-BEF1-584F-B9DD-DAFA55289E0F}"/>
              </a:ext>
            </a:extLst>
          </p:cNvPr>
          <p:cNvSpPr txBox="1"/>
          <p:nvPr/>
        </p:nvSpPr>
        <p:spPr>
          <a:xfrm>
            <a:off x="8848165" y="4424081"/>
            <a:ext cx="2407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Optimal Class Size</a:t>
            </a:r>
          </a:p>
        </p:txBody>
      </p:sp>
    </p:spTree>
    <p:extLst>
      <p:ext uri="{BB962C8B-B14F-4D97-AF65-F5344CB8AC3E}">
        <p14:creationId xmlns:p14="http://schemas.microsoft.com/office/powerpoint/2010/main" val="40595190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xmlns="" id="{5BC1543C-E67F-F34C-B8C4-275BD0D51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71" y="733821"/>
            <a:ext cx="6992471" cy="5471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811C149-AB63-FD45-A333-818DDE399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959" y="2903444"/>
            <a:ext cx="4292600" cy="1104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0F643F-2274-FC48-A964-2887A19C36EA}"/>
              </a:ext>
            </a:extLst>
          </p:cNvPr>
          <p:cNvSpPr txBox="1"/>
          <p:nvPr/>
        </p:nvSpPr>
        <p:spPr>
          <a:xfrm>
            <a:off x="8229598" y="1344704"/>
            <a:ext cx="4073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Optimal class size</a:t>
            </a:r>
          </a:p>
        </p:txBody>
      </p:sp>
    </p:spTree>
    <p:extLst>
      <p:ext uri="{BB962C8B-B14F-4D97-AF65-F5344CB8AC3E}">
        <p14:creationId xmlns:p14="http://schemas.microsoft.com/office/powerpoint/2010/main" val="16849059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68F462-9127-5343-A129-B53B661343DF}"/>
              </a:ext>
            </a:extLst>
          </p:cNvPr>
          <p:cNvSpPr txBox="1"/>
          <p:nvPr/>
        </p:nvSpPr>
        <p:spPr>
          <a:xfrm>
            <a:off x="537882" y="712694"/>
            <a:ext cx="113762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Other ways that </a:t>
            </a:r>
            <a:r>
              <a:rPr lang="en-US" sz="4000" dirty="0" err="1">
                <a:solidFill>
                  <a:srgbClr val="FF0000"/>
                </a:solidFill>
              </a:rPr>
              <a:t>maths</a:t>
            </a:r>
            <a:r>
              <a:rPr lang="en-US" sz="4000" dirty="0">
                <a:solidFill>
                  <a:srgbClr val="FF0000"/>
                </a:solidFill>
              </a:rPr>
              <a:t> is useful in the fight against COVID-19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489FA8-D882-4A4E-A8A0-67DA5D07C81E}"/>
              </a:ext>
            </a:extLst>
          </p:cNvPr>
          <p:cNvSpPr txBox="1"/>
          <p:nvPr/>
        </p:nvSpPr>
        <p:spPr>
          <a:xfrm>
            <a:off x="658906" y="2702859"/>
            <a:ext cx="77051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Keeping the trains safe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Getting food to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Helping in hospitals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Keeping the lights on</a:t>
            </a:r>
          </a:p>
        </p:txBody>
      </p:sp>
      <p:pic>
        <p:nvPicPr>
          <p:cNvPr id="6" name="Picture 5" descr="A train on a steel track&#10;&#10;Description automatically generated">
            <a:extLst>
              <a:ext uri="{FF2B5EF4-FFF2-40B4-BE49-F238E27FC236}">
                <a16:creationId xmlns:a16="http://schemas.microsoft.com/office/drawing/2014/main" xmlns="" id="{AF60E5C4-C898-594D-9547-1C96630D9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670" y="2683314"/>
            <a:ext cx="5939499" cy="33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135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C82BCA6-EA96-FF46-BBA9-AF6BC2D76C7C}"/>
              </a:ext>
            </a:extLst>
          </p:cNvPr>
          <p:cNvSpPr txBox="1"/>
          <p:nvPr/>
        </p:nvSpPr>
        <p:spPr>
          <a:xfrm>
            <a:off x="3025588" y="389965"/>
            <a:ext cx="7113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</a:rPr>
              <a:t>              Conclusions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CA153E2-5AE5-874C-A905-D3059DD2CFEE}"/>
              </a:ext>
            </a:extLst>
          </p:cNvPr>
          <p:cNvSpPr txBox="1"/>
          <p:nvPr/>
        </p:nvSpPr>
        <p:spPr>
          <a:xfrm>
            <a:off x="1129553" y="1223685"/>
            <a:ext cx="966843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4000" dirty="0"/>
              <a:t>                    </a:t>
            </a:r>
            <a:r>
              <a:rPr lang="en-US" sz="4000" dirty="0">
                <a:solidFill>
                  <a:srgbClr val="7030A0"/>
                </a:solidFill>
              </a:rPr>
              <a:t>Mathematics helps us all to 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r>
              <a:rPr lang="en-US" sz="6000" dirty="0"/>
              <a:t>                    </a:t>
            </a:r>
            <a:r>
              <a:rPr lang="en-US" sz="6000" dirty="0">
                <a:solidFill>
                  <a:srgbClr val="FF0000"/>
                </a:solidFill>
              </a:rPr>
              <a:t>Stay safe!</a:t>
            </a:r>
          </a:p>
        </p:txBody>
      </p:sp>
    </p:spTree>
    <p:extLst>
      <p:ext uri="{BB962C8B-B14F-4D97-AF65-F5344CB8AC3E}">
        <p14:creationId xmlns:p14="http://schemas.microsoft.com/office/powerpoint/2010/main" val="2208016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57D98C7-19F2-0046-8650-4A40DED9FF62}"/>
              </a:ext>
            </a:extLst>
          </p:cNvPr>
          <p:cNvSpPr txBox="1"/>
          <p:nvPr/>
        </p:nvSpPr>
        <p:spPr>
          <a:xfrm>
            <a:off x="497541" y="1277474"/>
            <a:ext cx="16768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7030A0"/>
                </a:solidFill>
              </a:rPr>
              <a:t>But what has this got to do with </a:t>
            </a:r>
            <a:r>
              <a:rPr lang="en-US" sz="5400" dirty="0" err="1">
                <a:solidFill>
                  <a:srgbClr val="7030A0"/>
                </a:solidFill>
              </a:rPr>
              <a:t>maths</a:t>
            </a:r>
            <a:r>
              <a:rPr lang="en-US" sz="5400" dirty="0">
                <a:solidFill>
                  <a:srgbClr val="7030A0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6FFF86-F3DA-454A-B043-4D575A92C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442" y="3463424"/>
            <a:ext cx="7072266" cy="145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93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53FBFE4-DF37-C448-A986-B985197A2C73}"/>
              </a:ext>
            </a:extLst>
          </p:cNvPr>
          <p:cNvSpPr txBox="1"/>
          <p:nvPr/>
        </p:nvSpPr>
        <p:spPr>
          <a:xfrm>
            <a:off x="2536371" y="500743"/>
            <a:ext cx="7108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    </a:t>
            </a:r>
            <a:r>
              <a:rPr lang="en-US" sz="4000" dirty="0">
                <a:solidFill>
                  <a:srgbClr val="7030A0"/>
                </a:solidFill>
              </a:rPr>
              <a:t>Mathematical Modelling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1F4E2C-102B-AD44-B533-4A5ACA4E4CC4}"/>
              </a:ext>
            </a:extLst>
          </p:cNvPr>
          <p:cNvSpPr txBox="1"/>
          <p:nvPr/>
        </p:nvSpPr>
        <p:spPr>
          <a:xfrm>
            <a:off x="1035424" y="2758565"/>
            <a:ext cx="101659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Constructing a mathematical twin of a real situation that is</a:t>
            </a:r>
          </a:p>
          <a:p>
            <a:endParaRPr lang="en-US" sz="3200" dirty="0">
              <a:solidFill>
                <a:srgbClr val="0070C0"/>
              </a:solidFill>
            </a:endParaRPr>
          </a:p>
          <a:p>
            <a:endParaRPr lang="en-US" sz="32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Simple enough to </a:t>
            </a:r>
            <a:r>
              <a:rPr lang="en-US" sz="3200" dirty="0" err="1">
                <a:solidFill>
                  <a:srgbClr val="FF0000"/>
                </a:solidFill>
              </a:rPr>
              <a:t>analyse</a:t>
            </a:r>
            <a:r>
              <a:rPr lang="en-US" sz="3200" dirty="0">
                <a:solidFill>
                  <a:srgbClr val="FF0000"/>
                </a:solidFill>
              </a:rPr>
              <a:t> and make predictions with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Complex enough to be realistic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B41D51-0077-994B-B9BB-54EA9C899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765" y="244078"/>
            <a:ext cx="2731994" cy="206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07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2FAB56-1BA4-584D-9818-51077E2A5F3F}"/>
              </a:ext>
            </a:extLst>
          </p:cNvPr>
          <p:cNvSpPr txBox="1"/>
          <p:nvPr/>
        </p:nvSpPr>
        <p:spPr>
          <a:xfrm>
            <a:off x="1937657" y="762000"/>
            <a:ext cx="907868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Examples</a:t>
            </a:r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</a:rPr>
              <a:t>Climate modelling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7030A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</a:rPr>
              <a:t>Models of the solar system</a:t>
            </a:r>
          </a:p>
          <a:p>
            <a:endParaRPr lang="en-US" sz="3200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</a:rPr>
              <a:t>  Models of traffic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0000"/>
                </a:solidFill>
              </a:rPr>
              <a:t>COVID-19 modelling</a:t>
            </a:r>
          </a:p>
        </p:txBody>
      </p:sp>
      <p:pic>
        <p:nvPicPr>
          <p:cNvPr id="6" name="Picture 5" descr="A picture containing outdoor, nature, ice, water&#10;&#10;Description automatically generated">
            <a:extLst>
              <a:ext uri="{FF2B5EF4-FFF2-40B4-BE49-F238E27FC236}">
                <a16:creationId xmlns:a16="http://schemas.microsoft.com/office/drawing/2014/main" xmlns="" id="{514F554E-D3D1-0A43-98FE-D8C23FC8E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209" y="1029543"/>
            <a:ext cx="4869932" cy="324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36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0237CC-3C94-BB4A-A718-530A2F06E1EF}"/>
              </a:ext>
            </a:extLst>
          </p:cNvPr>
          <p:cNvSpPr txBox="1"/>
          <p:nvPr/>
        </p:nvSpPr>
        <p:spPr>
          <a:xfrm>
            <a:off x="1937657" y="903514"/>
            <a:ext cx="74893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7030A0"/>
                </a:solidFill>
              </a:rPr>
              <a:t>All models are wrong, but some of them are still useful</a:t>
            </a:r>
          </a:p>
          <a:p>
            <a:endParaRPr lang="en-US" sz="3600" dirty="0"/>
          </a:p>
          <a:p>
            <a:r>
              <a:rPr lang="en-US" sz="3600" dirty="0"/>
              <a:t>G. Box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i="1" dirty="0">
                <a:solidFill>
                  <a:srgbClr val="7030A0"/>
                </a:solidFill>
              </a:rPr>
              <a:t>A model should be as simple as possible, and no simpler</a:t>
            </a:r>
          </a:p>
          <a:p>
            <a:endParaRPr lang="en-US" sz="3600" dirty="0"/>
          </a:p>
          <a:p>
            <a:r>
              <a:rPr lang="en-US" sz="3600" dirty="0"/>
              <a:t>A. Einstein</a:t>
            </a:r>
          </a:p>
        </p:txBody>
      </p:sp>
    </p:spTree>
    <p:extLst>
      <p:ext uri="{BB962C8B-B14F-4D97-AF65-F5344CB8AC3E}">
        <p14:creationId xmlns:p14="http://schemas.microsoft.com/office/powerpoint/2010/main" val="123188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5800</TotalTime>
  <Words>977</Words>
  <Application>Microsoft Macintosh PowerPoint</Application>
  <PresentationFormat>Custom</PresentationFormat>
  <Paragraphs>331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Budd</dc:creator>
  <cp:lastModifiedBy>Prof. Christopher Budd</cp:lastModifiedBy>
  <cp:revision>36</cp:revision>
  <dcterms:created xsi:type="dcterms:W3CDTF">2020-11-21T15:08:37Z</dcterms:created>
  <dcterms:modified xsi:type="dcterms:W3CDTF">2020-11-25T16:12:27Z</dcterms:modified>
</cp:coreProperties>
</file>