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57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4" r:id="rId10"/>
    <p:sldId id="302" r:id="rId11"/>
    <p:sldId id="303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53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8221" autoAdjust="0"/>
  </p:normalViewPr>
  <p:slideViewPr>
    <p:cSldViewPr>
      <p:cViewPr varScale="1">
        <p:scale>
          <a:sx n="112" d="100"/>
          <a:sy n="112" d="100"/>
        </p:scale>
        <p:origin x="12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EE44C6-6190-4656-BCDC-C2A536F026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7362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CAC88FA-4E29-4C66-89B9-E3E66DB5E4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40912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27274-02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68538" y="0"/>
            <a:ext cx="11845926" cy="789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Logo whi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49250"/>
            <a:ext cx="180975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8640763" y="0"/>
            <a:ext cx="503237" cy="6858000"/>
          </a:xfrm>
          <a:prstGeom prst="rect">
            <a:avLst/>
          </a:prstGeom>
          <a:solidFill>
            <a:srgbClr val="9AB82D">
              <a:alpha val="79999"/>
            </a:srgbClr>
          </a:solidFill>
          <a:ln w="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pic>
        <p:nvPicPr>
          <p:cNvPr id="7" name="Picture 10" descr="Top Sc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775"/>
            <a:ext cx="6481763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 Single Corner Rectangle 7"/>
          <p:cNvSpPr/>
          <p:nvPr/>
        </p:nvSpPr>
        <p:spPr>
          <a:xfrm>
            <a:off x="360363" y="1260475"/>
            <a:ext cx="7740650" cy="1089025"/>
          </a:xfrm>
          <a:prstGeom prst="round1Rect">
            <a:avLst/>
          </a:prstGeom>
          <a:solidFill>
            <a:srgbClr val="484542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60363" y="1260475"/>
            <a:ext cx="7402512" cy="5715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360363" y="1890713"/>
            <a:ext cx="7405687" cy="4889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5654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0975" y="1258888"/>
            <a:ext cx="2057400" cy="5497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1258888"/>
            <a:ext cx="6019800" cy="5497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12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1258888"/>
            <a:ext cx="8101657" cy="5762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91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454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2230438"/>
            <a:ext cx="3992563" cy="452596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3738" y="2230438"/>
            <a:ext cx="3992562" cy="4525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1526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24743"/>
            <a:ext cx="8229600" cy="64807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98884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528" y="2628602"/>
            <a:ext cx="4040188" cy="40407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1353" y="198884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11353" y="2628602"/>
            <a:ext cx="4041775" cy="40407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64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19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3008313" cy="79208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1378" y="1052736"/>
            <a:ext cx="5111750" cy="568863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1844824"/>
            <a:ext cx="3008313" cy="4896544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5154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513784"/>
            <a:ext cx="5486400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52736"/>
            <a:ext cx="5486400" cy="43880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6080522"/>
            <a:ext cx="5486400" cy="588838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293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30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Logo redrawn 43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47663"/>
            <a:ext cx="18097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0"/>
          <p:cNvSpPr>
            <a:spLocks noChangeArrowheads="1"/>
          </p:cNvSpPr>
          <p:nvPr/>
        </p:nvSpPr>
        <p:spPr bwMode="auto">
          <a:xfrm>
            <a:off x="8640763" y="0"/>
            <a:ext cx="503237" cy="6858000"/>
          </a:xfrm>
          <a:prstGeom prst="rect">
            <a:avLst/>
          </a:prstGeom>
          <a:solidFill>
            <a:srgbClr val="9AB82D"/>
          </a:solidFill>
          <a:ln w="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pic>
        <p:nvPicPr>
          <p:cNvPr id="1028" name="Picture 11" descr="Top Sci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775"/>
            <a:ext cx="6481763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1258888"/>
            <a:ext cx="8229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30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2230438"/>
            <a:ext cx="8137525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45535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1258888"/>
            <a:ext cx="8137525" cy="2386136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GB" altLang="en-US" sz="2400" dirty="0" smtClean="0"/>
              <a:t>Assessing </a:t>
            </a:r>
            <a:r>
              <a:rPr lang="en-GB" altLang="en-US" sz="2400" dirty="0"/>
              <a:t>the benefits of a stratified treatment strategy which improves average HbA1c in a proportion of patients with Type 2 diabetes</a:t>
            </a:r>
            <a:r>
              <a:rPr lang="en-GB" altLang="en-US" sz="2400" dirty="0" smtClean="0"/>
              <a:t>:</a:t>
            </a:r>
            <a:br>
              <a:rPr lang="en-GB" altLang="en-US" sz="2400" dirty="0" smtClean="0"/>
            </a:br>
            <a:r>
              <a:rPr lang="en-GB" altLang="en-US" sz="2400" dirty="0" smtClean="0"/>
              <a:t>a </a:t>
            </a:r>
            <a:r>
              <a:rPr lang="en-GB" altLang="en-US" sz="2400" dirty="0"/>
              <a:t>MASTERMIND </a:t>
            </a:r>
            <a:r>
              <a:rPr lang="en-GB" altLang="en-US" sz="2400" dirty="0" smtClean="0"/>
              <a:t>study</a:t>
            </a:r>
            <a:r>
              <a:rPr lang="en-GB" altLang="en-US" sz="2000" dirty="0" smtClean="0"/>
              <a:t/>
            </a:r>
            <a:br>
              <a:rPr lang="en-GB" altLang="en-US" sz="2000" dirty="0" smtClean="0"/>
            </a:br>
            <a:r>
              <a:rPr lang="en-GB" altLang="en-US" sz="2000" dirty="0"/>
              <a:t/>
            </a:r>
            <a:br>
              <a:rPr lang="en-GB" altLang="en-US" sz="2000" dirty="0"/>
            </a:br>
            <a:endParaRPr lang="en-US" altLang="en-US" sz="20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8775" y="4149080"/>
            <a:ext cx="8137525" cy="2607320"/>
          </a:xfrm>
        </p:spPr>
        <p:txBody>
          <a:bodyPr/>
          <a:lstStyle/>
          <a:p>
            <a:pPr algn="ctr"/>
            <a:r>
              <a:rPr lang="en-GB" altLang="en-US" sz="2400" dirty="0">
                <a:latin typeface="+mj-lt"/>
              </a:rPr>
              <a:t>C. </a:t>
            </a:r>
            <a:r>
              <a:rPr lang="en-GB" altLang="en-US" sz="2400" dirty="0" smtClean="0">
                <a:latin typeface="+mj-lt"/>
              </a:rPr>
              <a:t>Jennison</a:t>
            </a:r>
            <a:r>
              <a:rPr lang="en-GB" altLang="en-US" sz="2400" baseline="30000" dirty="0" smtClean="0">
                <a:latin typeface="+mj-lt"/>
              </a:rPr>
              <a:t>1</a:t>
            </a:r>
            <a:r>
              <a:rPr lang="en-GB" altLang="en-US" sz="2400" dirty="0" smtClean="0">
                <a:latin typeface="+mj-lt"/>
              </a:rPr>
              <a:t>, </a:t>
            </a:r>
            <a:r>
              <a:rPr lang="en-GB" altLang="en-US" sz="2400" dirty="0">
                <a:latin typeface="+mj-lt"/>
              </a:rPr>
              <a:t>A. </a:t>
            </a:r>
            <a:r>
              <a:rPr lang="en-GB" altLang="en-US" sz="2400" dirty="0" smtClean="0">
                <a:latin typeface="+mj-lt"/>
              </a:rPr>
              <a:t>Jobling</a:t>
            </a:r>
            <a:r>
              <a:rPr lang="en-GB" altLang="en-US" sz="2400" baseline="30000" dirty="0" smtClean="0">
                <a:latin typeface="+mj-lt"/>
              </a:rPr>
              <a:t>1</a:t>
            </a:r>
            <a:r>
              <a:rPr lang="en-GB" altLang="en-US" sz="2400" dirty="0" smtClean="0">
                <a:latin typeface="+mj-lt"/>
              </a:rPr>
              <a:t>, </a:t>
            </a:r>
            <a:r>
              <a:rPr lang="en-GB" altLang="en-US" sz="2400" dirty="0">
                <a:latin typeface="+mj-lt"/>
              </a:rPr>
              <a:t>E. </a:t>
            </a:r>
            <a:r>
              <a:rPr lang="en-GB" altLang="en-US" sz="2400" dirty="0" smtClean="0">
                <a:latin typeface="+mj-lt"/>
              </a:rPr>
              <a:t>Pearson</a:t>
            </a:r>
            <a:r>
              <a:rPr lang="en-GB" altLang="en-US" sz="2400" baseline="30000" dirty="0" smtClean="0">
                <a:latin typeface="+mj-lt"/>
              </a:rPr>
              <a:t>2</a:t>
            </a:r>
            <a:r>
              <a:rPr lang="en-GB" altLang="en-US" sz="2400" dirty="0" smtClean="0">
                <a:latin typeface="+mj-lt"/>
              </a:rPr>
              <a:t>,</a:t>
            </a:r>
          </a:p>
          <a:p>
            <a:pPr algn="ctr"/>
            <a:r>
              <a:rPr lang="en-GB" altLang="en-US" sz="2400" dirty="0" smtClean="0">
                <a:latin typeface="+mj-lt"/>
              </a:rPr>
              <a:t>A Hattersley</a:t>
            </a:r>
            <a:r>
              <a:rPr lang="en-GB" altLang="en-US" sz="2400" baseline="30000" dirty="0" smtClean="0">
                <a:latin typeface="+mj-lt"/>
              </a:rPr>
              <a:t>3</a:t>
            </a:r>
            <a:r>
              <a:rPr lang="en-GB" altLang="en-US" sz="2400" dirty="0" smtClean="0">
                <a:latin typeface="+mj-lt"/>
              </a:rPr>
              <a:t>, </a:t>
            </a:r>
            <a:r>
              <a:rPr lang="en-GB" altLang="en-US" sz="2400" dirty="0">
                <a:latin typeface="+mj-lt"/>
              </a:rPr>
              <a:t>A. </a:t>
            </a:r>
            <a:r>
              <a:rPr lang="en-GB" altLang="en-US" sz="2400" dirty="0" smtClean="0">
                <a:latin typeface="+mj-lt"/>
              </a:rPr>
              <a:t>Gray</a:t>
            </a:r>
            <a:r>
              <a:rPr lang="en-GB" altLang="en-US" sz="2400" baseline="30000" dirty="0" smtClean="0">
                <a:latin typeface="+mj-lt"/>
              </a:rPr>
              <a:t>4</a:t>
            </a:r>
            <a:r>
              <a:rPr lang="en-GB" altLang="en-US" sz="2400" dirty="0" smtClean="0">
                <a:latin typeface="+mj-lt"/>
              </a:rPr>
              <a:t> </a:t>
            </a:r>
            <a:r>
              <a:rPr lang="en-GB" altLang="en-US" sz="2400" dirty="0">
                <a:latin typeface="+mj-lt"/>
              </a:rPr>
              <a:t>and C. </a:t>
            </a:r>
            <a:r>
              <a:rPr lang="en-GB" altLang="en-US" sz="2400" dirty="0" smtClean="0">
                <a:latin typeface="+mj-lt"/>
              </a:rPr>
              <a:t>Hyde</a:t>
            </a:r>
            <a:r>
              <a:rPr lang="en-GB" altLang="en-US" sz="2400" baseline="30000" dirty="0" smtClean="0">
                <a:latin typeface="+mj-lt"/>
              </a:rPr>
              <a:t>3</a:t>
            </a:r>
            <a:r>
              <a:rPr lang="en-GB" altLang="en-US" dirty="0"/>
              <a:t/>
            </a:r>
            <a:br>
              <a:rPr lang="en-GB" altLang="en-US" dirty="0"/>
            </a:br>
            <a:endParaRPr lang="en-GB" altLang="en-US" dirty="0" smtClean="0"/>
          </a:p>
          <a:p>
            <a:pPr algn="ctr"/>
            <a:endParaRPr lang="en-GB" altLang="en-US" dirty="0" smtClean="0"/>
          </a:p>
          <a:p>
            <a:pPr algn="ctr"/>
            <a:r>
              <a:rPr lang="en-GB" baseline="30000" dirty="0" smtClean="0"/>
              <a:t>1</a:t>
            </a:r>
            <a:r>
              <a:rPr lang="en-GB" dirty="0" smtClean="0"/>
              <a:t>University of Bath, </a:t>
            </a:r>
            <a:r>
              <a:rPr lang="en-GB" baseline="30000" dirty="0" smtClean="0"/>
              <a:t>2</a:t>
            </a:r>
            <a:r>
              <a:rPr lang="en-GB" dirty="0" smtClean="0"/>
              <a:t>University of Dundee, </a:t>
            </a:r>
            <a:r>
              <a:rPr lang="en-GB" baseline="30000" dirty="0" smtClean="0"/>
              <a:t>3</a:t>
            </a:r>
            <a:r>
              <a:rPr lang="en-GB" dirty="0" smtClean="0"/>
              <a:t>Exeter University,</a:t>
            </a:r>
          </a:p>
          <a:p>
            <a:pPr algn="ctr"/>
            <a:r>
              <a:rPr lang="en-GB" dirty="0" smtClean="0"/>
              <a:t> </a:t>
            </a:r>
            <a:r>
              <a:rPr lang="en-GB" baseline="30000" dirty="0" smtClean="0"/>
              <a:t>4</a:t>
            </a:r>
            <a:r>
              <a:rPr lang="en-GB" dirty="0" smtClean="0"/>
              <a:t>University </a:t>
            </a:r>
            <a:r>
              <a:rPr lang="en-GB" smtClean="0"/>
              <a:t>of </a:t>
            </a:r>
            <a:r>
              <a:rPr lang="en-GB" smtClean="0"/>
              <a:t>Oxford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Results: Impact of lower HbA1c on E(QALYs)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907" y="1988840"/>
            <a:ext cx="8137525" cy="4608512"/>
          </a:xfrm>
        </p:spPr>
        <p:txBody>
          <a:bodyPr/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GB" sz="2200" dirty="0"/>
              <a:t>E</a:t>
            </a:r>
            <a:r>
              <a:rPr lang="en-GB" sz="2200" dirty="0" smtClean="0"/>
              <a:t>ffect on E(QALYs) of reducing HbA1c by 1% for 1 year:</a:t>
            </a:r>
          </a:p>
          <a:p>
            <a:pPr marL="40005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 smtClean="0"/>
              <a:t>An increase of  0.0116 in expected QALYs</a:t>
            </a:r>
          </a:p>
          <a:p>
            <a:pPr marL="57150" indent="0">
              <a:lnSpc>
                <a:spcPct val="114000"/>
              </a:lnSpc>
              <a:spcAft>
                <a:spcPts val="900"/>
              </a:spcAft>
            </a:pPr>
            <a:r>
              <a:rPr lang="en-GB" sz="2200" dirty="0" smtClean="0"/>
              <a:t>Valuing </a:t>
            </a:r>
            <a:r>
              <a:rPr lang="en-GB" sz="2200" dirty="0"/>
              <a:t>one </a:t>
            </a:r>
            <a:r>
              <a:rPr lang="en-GB" sz="2200" dirty="0" smtClean="0"/>
              <a:t>QALY </a:t>
            </a:r>
            <a:r>
              <a:rPr lang="en-GB" sz="2200" dirty="0"/>
              <a:t>at £20k, </a:t>
            </a:r>
            <a:r>
              <a:rPr lang="en-GB" sz="2200" dirty="0" smtClean="0"/>
              <a:t>this increase translates </a:t>
            </a:r>
            <a:r>
              <a:rPr lang="en-GB" sz="2200" dirty="0"/>
              <a:t>to a value of £</a:t>
            </a:r>
            <a:r>
              <a:rPr lang="en-GB" sz="2200" dirty="0" smtClean="0"/>
              <a:t>232 </a:t>
            </a:r>
            <a:r>
              <a:rPr lang="en-GB" sz="2200" dirty="0"/>
              <a:t>per subgroup </a:t>
            </a:r>
            <a:r>
              <a:rPr lang="en-GB" sz="2200" dirty="0" smtClean="0"/>
              <a:t>patient</a:t>
            </a:r>
            <a:r>
              <a:rPr lang="en-GB" sz="2200" dirty="0"/>
              <a:t> </a:t>
            </a:r>
            <a:r>
              <a:rPr lang="en-GB" sz="2200" dirty="0" smtClean="0"/>
              <a:t>− to be set against the cost of determining subgroup membership and rise in treatment costs.</a:t>
            </a:r>
          </a:p>
          <a:p>
            <a:pPr marL="57150" indent="0">
              <a:lnSpc>
                <a:spcPct val="114000"/>
              </a:lnSpc>
              <a:spcAft>
                <a:spcPts val="1800"/>
              </a:spcAft>
            </a:pPr>
            <a:r>
              <a:rPr lang="en-GB" sz="2200" dirty="0" smtClean="0"/>
              <a:t>Reducing </a:t>
            </a:r>
            <a:r>
              <a:rPr lang="en-GB" sz="2200" dirty="0"/>
              <a:t>HbA1c by 1% for </a:t>
            </a:r>
            <a:r>
              <a:rPr lang="en-GB" sz="2200" dirty="0" smtClean="0"/>
              <a:t>one </a:t>
            </a:r>
            <a:r>
              <a:rPr lang="en-GB" sz="2200" dirty="0"/>
              <a:t>year for one tenth of the </a:t>
            </a:r>
            <a:r>
              <a:rPr lang="en-GB" sz="2200" dirty="0" smtClean="0"/>
              <a:t>approx. </a:t>
            </a:r>
            <a:r>
              <a:rPr lang="en-GB" sz="2200" dirty="0"/>
              <a:t>3 million UK </a:t>
            </a:r>
            <a:r>
              <a:rPr lang="en-GB" sz="2200" dirty="0" smtClean="0"/>
              <a:t>patients with </a:t>
            </a:r>
            <a:r>
              <a:rPr lang="en-GB" sz="2200" dirty="0"/>
              <a:t>Type 2 diabetes, would </a:t>
            </a:r>
            <a:r>
              <a:rPr lang="en-GB" sz="2200" dirty="0" smtClean="0"/>
              <a:t>gain</a:t>
            </a:r>
          </a:p>
          <a:p>
            <a:pPr marL="57150" indent="0" algn="ctr">
              <a:lnSpc>
                <a:spcPct val="114000"/>
              </a:lnSpc>
              <a:spcAft>
                <a:spcPts val="1800"/>
              </a:spcAft>
            </a:pPr>
            <a:r>
              <a:rPr lang="en-GB" sz="2200" b="1" i="1" dirty="0" smtClean="0"/>
              <a:t>3,500 </a:t>
            </a:r>
            <a:r>
              <a:rPr lang="en-GB" sz="2200" b="1" i="1" dirty="0"/>
              <a:t>quality adjusted life </a:t>
            </a:r>
            <a:r>
              <a:rPr lang="en-GB" sz="2200" b="1" i="1" dirty="0" smtClean="0"/>
              <a:t>years</a:t>
            </a:r>
          </a:p>
          <a:p>
            <a:pPr marL="57150" indent="0" algn="ctr">
              <a:lnSpc>
                <a:spcPct val="114000"/>
              </a:lnSpc>
              <a:spcAft>
                <a:spcPts val="1800"/>
              </a:spcAft>
            </a:pPr>
            <a:r>
              <a:rPr lang="en-GB" sz="2200" dirty="0" smtClean="0"/>
              <a:t>equivalent to   </a:t>
            </a:r>
            <a:r>
              <a:rPr lang="en-GB" sz="2200" b="1" i="1" dirty="0" smtClean="0"/>
              <a:t>£70 million</a:t>
            </a:r>
            <a:r>
              <a:rPr lang="en-GB" sz="2200" dirty="0" smtClean="0"/>
              <a:t>   at £20,000 per QALY.</a:t>
            </a:r>
          </a:p>
        </p:txBody>
      </p:sp>
    </p:spTree>
    <p:extLst>
      <p:ext uri="{BB962C8B-B14F-4D97-AF65-F5344CB8AC3E}">
        <p14:creationId xmlns:p14="http://schemas.microsoft.com/office/powerpoint/2010/main" val="361855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Even modest and short-term improvements in HbA1c from a stratified treatment </a:t>
            </a:r>
            <a:r>
              <a:rPr lang="en-GB" sz="2400" dirty="0" smtClean="0"/>
              <a:t>approach have </a:t>
            </a:r>
            <a:r>
              <a:rPr lang="en-GB" sz="2400" dirty="0"/>
              <a:t>quantifiable effects on patient lifetimes and quality of life, and </a:t>
            </a:r>
            <a:r>
              <a:rPr lang="en-GB" sz="2400" dirty="0" smtClean="0"/>
              <a:t>on the costs of treating complications.</a:t>
            </a:r>
          </a:p>
          <a:p>
            <a:pPr>
              <a:lnSpc>
                <a:spcPct val="114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These benefits indicate how much can be spent on stratified treatment, both in </a:t>
            </a:r>
            <a:r>
              <a:rPr lang="en-GB" sz="2400" dirty="0" smtClean="0"/>
              <a:t>identifying a </a:t>
            </a:r>
            <a:r>
              <a:rPr lang="en-GB" sz="2400" dirty="0"/>
              <a:t>patient subgroup and treating these patients differently, while remaining cost-effective.</a:t>
            </a:r>
          </a:p>
          <a:p>
            <a:pPr>
              <a:lnSpc>
                <a:spcPct val="114000"/>
              </a:lnSpc>
              <a:spcAft>
                <a:spcPts val="1800"/>
              </a:spcAft>
            </a:pPr>
            <a:endParaRPr lang="en-GB" sz="2400" dirty="0" smtClean="0"/>
          </a:p>
          <a:p>
            <a:pPr>
              <a:lnSpc>
                <a:spcPct val="114000"/>
              </a:lnSpc>
              <a:spcAft>
                <a:spcPts val="18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0832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Aft>
                <a:spcPts val="1800"/>
              </a:spcAft>
            </a:pPr>
            <a:r>
              <a:rPr lang="en-GB" sz="2400" dirty="0" smtClean="0"/>
              <a:t>Current guidelines indicate treating type 2 diabetes patients with a standard, stepwise protocol.</a:t>
            </a:r>
          </a:p>
          <a:p>
            <a:pPr>
              <a:lnSpc>
                <a:spcPct val="114000"/>
              </a:lnSpc>
              <a:spcAft>
                <a:spcPts val="1800"/>
              </a:spcAft>
            </a:pPr>
            <a:r>
              <a:rPr lang="en-GB" sz="2400" dirty="0" smtClean="0"/>
              <a:t>However, stratification based on predicted </a:t>
            </a:r>
            <a:r>
              <a:rPr lang="en-GB" sz="2400" dirty="0"/>
              <a:t>drug response or predicted risk </a:t>
            </a:r>
            <a:r>
              <a:rPr lang="en-GB" sz="2400" dirty="0" smtClean="0"/>
              <a:t>factors has the potential to improve </a:t>
            </a:r>
            <a:r>
              <a:rPr lang="en-GB" sz="2400" dirty="0"/>
              <a:t>life expectancy and slow </a:t>
            </a:r>
            <a:r>
              <a:rPr lang="en-GB" sz="2400" dirty="0" smtClean="0"/>
              <a:t>progression </a:t>
            </a:r>
            <a:r>
              <a:rPr lang="en-GB" sz="2400" dirty="0"/>
              <a:t>of </a:t>
            </a:r>
            <a:r>
              <a:rPr lang="en-GB" sz="2400" dirty="0" smtClean="0"/>
              <a:t>diabetes.</a:t>
            </a:r>
            <a:endParaRPr lang="en-GB" sz="2400" dirty="0"/>
          </a:p>
          <a:p>
            <a:pPr>
              <a:lnSpc>
                <a:spcPct val="114000"/>
              </a:lnSpc>
            </a:pPr>
            <a:r>
              <a:rPr lang="en-GB" sz="2400" dirty="0" smtClean="0"/>
              <a:t>Identifying patient subgroups and treating each group of patients in the most appropriate way could reduce risk and prolong patient lifetimes.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4846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Aims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1853522"/>
            <a:ext cx="8137525" cy="4815838"/>
          </a:xfrm>
        </p:spPr>
        <p:txBody>
          <a:bodyPr/>
          <a:lstStyle/>
          <a:p>
            <a:pPr>
              <a:lnSpc>
                <a:spcPct val="114000"/>
              </a:lnSpc>
              <a:spcAft>
                <a:spcPts val="0"/>
              </a:spcAft>
            </a:pPr>
            <a:r>
              <a:rPr lang="en-GB" sz="2200" b="1" i="1" dirty="0"/>
              <a:t>A treatment by subgroup </a:t>
            </a:r>
            <a:r>
              <a:rPr lang="en-GB" sz="2200" b="1" i="1" dirty="0" smtClean="0"/>
              <a:t>interaction: </a:t>
            </a:r>
          </a:p>
          <a:p>
            <a:pPr>
              <a:lnSpc>
                <a:spcPct val="114000"/>
              </a:lnSpc>
              <a:spcAft>
                <a:spcPts val="3600"/>
              </a:spcAft>
            </a:pPr>
            <a:r>
              <a:rPr lang="en-GB" sz="2200" dirty="0" smtClean="0"/>
              <a:t>Our starting point is the case of two subgroups of patients who respond differently to a pair of treatment options.</a:t>
            </a:r>
          </a:p>
          <a:p>
            <a:pPr>
              <a:lnSpc>
                <a:spcPct val="114000"/>
              </a:lnSpc>
            </a:pPr>
            <a:endParaRPr lang="en-GB" sz="2200" dirty="0" smtClean="0"/>
          </a:p>
          <a:p>
            <a:pPr>
              <a:lnSpc>
                <a:spcPct val="114000"/>
              </a:lnSpc>
            </a:pPr>
            <a:endParaRPr lang="en-GB" sz="2200" dirty="0" smtClean="0"/>
          </a:p>
          <a:p>
            <a:pPr>
              <a:lnSpc>
                <a:spcPct val="114000"/>
              </a:lnSpc>
            </a:pPr>
            <a:endParaRPr lang="en-GB" sz="2200" dirty="0" smtClean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GB" sz="2200" dirty="0" smtClean="0"/>
              <a:t>A key goal of the MASTERMIND project is to identify such subgroup and treatment pairs.</a:t>
            </a:r>
          </a:p>
          <a:p>
            <a:pPr>
              <a:lnSpc>
                <a:spcPct val="114000"/>
              </a:lnSpc>
            </a:pPr>
            <a:r>
              <a:rPr lang="en-GB" sz="2200" dirty="0" smtClean="0"/>
              <a:t>The purpose of the work reported here is to assess the benefits that can arise from stratified treatment. </a:t>
            </a:r>
            <a:endParaRPr lang="en-GB" sz="2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168917"/>
              </p:ext>
            </p:extLst>
          </p:nvPr>
        </p:nvGraphicFramePr>
        <p:xfrm>
          <a:off x="1361603" y="3356992"/>
          <a:ext cx="6096000" cy="1371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6099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Benefits</a:t>
                      </a:r>
                      <a:r>
                        <a:rPr lang="en-GB" baseline="0" dirty="0" smtClean="0"/>
                        <a:t> of Treatment 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Benefits</a:t>
                      </a:r>
                      <a:r>
                        <a:rPr lang="en-GB" baseline="0" dirty="0" smtClean="0"/>
                        <a:t> of Treatment B</a:t>
                      </a:r>
                      <a:endParaRPr lang="en-GB" dirty="0"/>
                    </a:p>
                  </a:txBody>
                  <a:tcPr/>
                </a:tc>
              </a:tr>
              <a:tr h="35340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Group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High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Low</a:t>
                      </a:r>
                      <a:endParaRPr lang="en-GB" dirty="0"/>
                    </a:p>
                  </a:txBody>
                  <a:tcPr/>
                </a:tc>
              </a:tr>
              <a:tr h="35340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Group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Low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High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14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Methods:  The UKPDS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1988840"/>
            <a:ext cx="8137525" cy="4767560"/>
          </a:xfrm>
        </p:spPr>
        <p:txBody>
          <a:bodyPr/>
          <a:lstStyle/>
          <a:p>
            <a:pPr>
              <a:lnSpc>
                <a:spcPct val="114000"/>
              </a:lnSpc>
              <a:spcAft>
                <a:spcPts val="1200"/>
              </a:spcAft>
            </a:pPr>
            <a:r>
              <a:rPr lang="en-GB" sz="2400" dirty="0" smtClean="0"/>
              <a:t>We used the UKPDS Outcomes Model (version 2.0) to evaluate the benefits of treatment strategies that reduce HbA1c in the patient population. </a:t>
            </a:r>
          </a:p>
          <a:p>
            <a:pPr>
              <a:lnSpc>
                <a:spcPct val="114000"/>
              </a:lnSpc>
              <a:spcAft>
                <a:spcPts val="1200"/>
              </a:spcAft>
            </a:pPr>
            <a:r>
              <a:rPr lang="en-GB" sz="2400" dirty="0" smtClean="0"/>
              <a:t>The model takes as input a patient’s pattern of HbA1c and other risk factors over a period of years.</a:t>
            </a:r>
            <a:endParaRPr lang="en-GB" sz="2400" dirty="0"/>
          </a:p>
          <a:p>
            <a:pPr>
              <a:lnSpc>
                <a:spcPct val="114000"/>
              </a:lnSpc>
              <a:spcAft>
                <a:spcPts val="1200"/>
              </a:spcAft>
            </a:pPr>
            <a:r>
              <a:rPr lang="en-GB" sz="2400" dirty="0" smtClean="0"/>
              <a:t>Its output is a prediction of quality adjusted life expectancy and the cost of treating diabetes related complications.</a:t>
            </a:r>
          </a:p>
          <a:p>
            <a:pPr>
              <a:lnSpc>
                <a:spcPct val="114000"/>
              </a:lnSpc>
            </a:pPr>
            <a:r>
              <a:rPr lang="en-GB" sz="2400" dirty="0" smtClean="0"/>
              <a:t>This allows us to asses the effects of reduced HbA1c on patient outcomes.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9364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Results:  Applying the UKPDS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2060848"/>
            <a:ext cx="8137525" cy="4695552"/>
          </a:xfrm>
        </p:spPr>
        <p:txBody>
          <a:bodyPr/>
          <a:lstStyle/>
          <a:p>
            <a:pPr>
              <a:lnSpc>
                <a:spcPct val="105000"/>
              </a:lnSpc>
              <a:spcAft>
                <a:spcPts val="1800"/>
              </a:spcAft>
            </a:pPr>
            <a:r>
              <a:rPr lang="en-GB" sz="2200" dirty="0" smtClean="0"/>
              <a:t>We took four cases from the </a:t>
            </a:r>
            <a:r>
              <a:rPr lang="en-GB" sz="2200" dirty="0" err="1" smtClean="0"/>
              <a:t>GoDARTS</a:t>
            </a:r>
            <a:r>
              <a:rPr lang="en-GB" sz="2200" dirty="0" smtClean="0"/>
              <a:t> database of patients with Type 2 diabetes in Tayside and evaluated these under modified patterns of HbA1c over a 20 year period. </a:t>
            </a:r>
          </a:p>
          <a:p>
            <a:pPr>
              <a:spcAft>
                <a:spcPts val="0"/>
              </a:spcAft>
            </a:pPr>
            <a:r>
              <a:rPr lang="en-GB" sz="2400" dirty="0" smtClean="0"/>
              <a:t>						</a:t>
            </a:r>
            <a:r>
              <a:rPr lang="en-GB" sz="2000" dirty="0" smtClean="0"/>
              <a:t>   Lower average HbA1c</a:t>
            </a:r>
          </a:p>
          <a:p>
            <a:pPr>
              <a:spcAft>
                <a:spcPts val="0"/>
              </a:spcAft>
            </a:pPr>
            <a:r>
              <a:rPr lang="en-GB" sz="2000" dirty="0"/>
              <a:t>	</a:t>
            </a:r>
            <a:r>
              <a:rPr lang="en-GB" sz="2000" dirty="0" smtClean="0"/>
              <a:t>					   gives higher expected</a:t>
            </a:r>
          </a:p>
          <a:p>
            <a:pPr>
              <a:spcAft>
                <a:spcPts val="0"/>
              </a:spcAft>
            </a:pPr>
            <a:r>
              <a:rPr lang="en-GB" sz="2000" dirty="0"/>
              <a:t>	</a:t>
            </a:r>
            <a:r>
              <a:rPr lang="en-GB" sz="2000" dirty="0" smtClean="0"/>
              <a:t>					   quality adjusted life</a:t>
            </a:r>
          </a:p>
          <a:p>
            <a:pPr>
              <a:spcAft>
                <a:spcPts val="1800"/>
              </a:spcAft>
            </a:pPr>
            <a:r>
              <a:rPr lang="en-GB" sz="2000" dirty="0"/>
              <a:t>	</a:t>
            </a:r>
            <a:r>
              <a:rPr lang="en-GB" sz="2000" dirty="0" smtClean="0"/>
              <a:t>					   years E(QALYs).</a:t>
            </a:r>
          </a:p>
          <a:p>
            <a:r>
              <a:rPr lang="en-GB" sz="2000" dirty="0"/>
              <a:t>	</a:t>
            </a:r>
            <a:r>
              <a:rPr lang="en-GB" sz="2000" dirty="0" smtClean="0"/>
              <a:t>					   Changes in HbA1c have</a:t>
            </a:r>
          </a:p>
          <a:p>
            <a:r>
              <a:rPr lang="en-GB" sz="2000" dirty="0"/>
              <a:t>	</a:t>
            </a:r>
            <a:r>
              <a:rPr lang="en-GB" sz="2000" dirty="0" smtClean="0"/>
              <a:t> 					   the greatest</a:t>
            </a:r>
            <a:r>
              <a:rPr lang="en-GB" sz="2000" dirty="0"/>
              <a:t> </a:t>
            </a:r>
            <a:r>
              <a:rPr lang="en-GB" sz="2000" dirty="0" smtClean="0"/>
              <a:t>impact for</a:t>
            </a:r>
            <a:r>
              <a:rPr lang="en-GB" sz="2000" dirty="0"/>
              <a:t>	</a:t>
            </a:r>
            <a:endParaRPr lang="en-GB" sz="2000" dirty="0" smtClean="0"/>
          </a:p>
          <a:p>
            <a:r>
              <a:rPr lang="en-GB" sz="2000" dirty="0"/>
              <a:t>	</a:t>
            </a:r>
            <a:r>
              <a:rPr lang="en-GB" sz="2000" dirty="0" smtClean="0"/>
              <a:t>					   patients at the highest risk.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501008"/>
            <a:ext cx="4372160" cy="310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91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600" dirty="0" smtClean="0"/>
              <a:t>Subjects:  A sample from the </a:t>
            </a:r>
            <a:r>
              <a:rPr lang="en-GB" sz="2600" dirty="0" err="1" smtClean="0"/>
              <a:t>GoDARTS</a:t>
            </a:r>
            <a:r>
              <a:rPr lang="en-GB" sz="2600" dirty="0" smtClean="0"/>
              <a:t> database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1988840"/>
            <a:ext cx="8137525" cy="4767560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en-GB" sz="2400" dirty="0" smtClean="0"/>
              <a:t>To assess the benefits of reducing HbA1c across the patient population, we sampled 1,000 subjects from the </a:t>
            </a:r>
            <a:r>
              <a:rPr lang="en-GB" sz="2400" dirty="0" err="1" smtClean="0"/>
              <a:t>GoDARTS</a:t>
            </a:r>
            <a:r>
              <a:rPr lang="en-GB" sz="2400" dirty="0" smtClean="0"/>
              <a:t> database.</a:t>
            </a:r>
          </a:p>
          <a:p>
            <a:pPr>
              <a:spcAft>
                <a:spcPts val="0"/>
              </a:spcAft>
            </a:pPr>
            <a:r>
              <a:rPr lang="en-GB" sz="2400" dirty="0" smtClean="0"/>
              <a:t>						  </a:t>
            </a:r>
            <a:r>
              <a:rPr lang="en-GB" sz="2000" dirty="0" smtClean="0"/>
              <a:t>The plot shows HbA1c</a:t>
            </a:r>
            <a:r>
              <a:rPr lang="en-GB" sz="2000" dirty="0"/>
              <a:t>	</a:t>
            </a:r>
            <a:endParaRPr lang="en-GB" sz="2000" dirty="0" smtClean="0"/>
          </a:p>
          <a:p>
            <a:pPr>
              <a:spcAft>
                <a:spcPts val="0"/>
              </a:spcAft>
            </a:pPr>
            <a:r>
              <a:rPr lang="en-GB" sz="2000" dirty="0"/>
              <a:t>	</a:t>
            </a:r>
            <a:r>
              <a:rPr lang="en-GB" sz="2000" dirty="0" smtClean="0"/>
              <a:t>					  time-paths for 20 of these</a:t>
            </a:r>
          </a:p>
          <a:p>
            <a:pPr>
              <a:spcAft>
                <a:spcPts val="1800"/>
              </a:spcAft>
            </a:pPr>
            <a:r>
              <a:rPr lang="en-GB" sz="2000" dirty="0" smtClean="0"/>
              <a:t>						  patients.</a:t>
            </a:r>
            <a:endParaRPr lang="en-GB" sz="2400" dirty="0" smtClean="0"/>
          </a:p>
          <a:p>
            <a:r>
              <a:rPr lang="en-GB" sz="2400" dirty="0"/>
              <a:t>	</a:t>
            </a:r>
            <a:r>
              <a:rPr lang="en-GB" sz="2400" dirty="0" smtClean="0"/>
              <a:t>					  </a:t>
            </a:r>
            <a:r>
              <a:rPr lang="en-GB" sz="2000" dirty="0" smtClean="0"/>
              <a:t>The thick black line shows</a:t>
            </a:r>
          </a:p>
          <a:p>
            <a:r>
              <a:rPr lang="en-GB" sz="2000" dirty="0"/>
              <a:t>		</a:t>
            </a:r>
            <a:r>
              <a:rPr lang="en-GB" sz="2000" dirty="0" smtClean="0"/>
              <a:t>			</a:t>
            </a:r>
            <a:r>
              <a:rPr lang="en-GB" sz="2000" dirty="0"/>
              <a:t>	 </a:t>
            </a:r>
            <a:r>
              <a:rPr lang="en-GB" sz="2000" dirty="0" smtClean="0"/>
              <a:t>  the mean HbA1c for these</a:t>
            </a:r>
          </a:p>
          <a:p>
            <a:r>
              <a:rPr lang="en-GB" sz="2000" dirty="0"/>
              <a:t>		</a:t>
            </a:r>
            <a:r>
              <a:rPr lang="en-GB" sz="2000" dirty="0" smtClean="0"/>
              <a:t>				</a:t>
            </a:r>
            <a:r>
              <a:rPr lang="en-GB" sz="2000" dirty="0"/>
              <a:t> </a:t>
            </a:r>
            <a:r>
              <a:rPr lang="en-GB" sz="2000" dirty="0" smtClean="0"/>
              <a:t>  20 cases.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356992"/>
            <a:ext cx="3894327" cy="329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15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1258888"/>
            <a:ext cx="8101657" cy="1089992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GB" sz="2600" dirty="0" smtClean="0"/>
              <a:t>Methods:  Assessing outcomes for </a:t>
            </a:r>
            <a:r>
              <a:rPr lang="en-GB" sz="2600" dirty="0" err="1" smtClean="0"/>
              <a:t>GoDARTS</a:t>
            </a:r>
            <a:r>
              <a:rPr lang="en-GB" sz="2600" dirty="0" smtClean="0"/>
              <a:t> patients under modified HbA1c sequences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907" y="2492896"/>
            <a:ext cx="8137525" cy="4222898"/>
          </a:xfrm>
        </p:spPr>
        <p:txBody>
          <a:bodyPr/>
          <a:lstStyle/>
          <a:p>
            <a:pPr>
              <a:lnSpc>
                <a:spcPct val="114000"/>
              </a:lnSpc>
              <a:spcAft>
                <a:spcPts val="1500"/>
              </a:spcAft>
            </a:pPr>
            <a:r>
              <a:rPr lang="en-GB" sz="2400" dirty="0" smtClean="0"/>
              <a:t>We compared expected quality adjusted life years, E(QALYs), and the cost of treating diabetes-related complications in 3 scenarios:</a:t>
            </a:r>
          </a:p>
          <a:p>
            <a:pPr marL="857250" lvl="1" indent="-457200">
              <a:lnSpc>
                <a:spcPct val="114000"/>
              </a:lnSpc>
              <a:spcAft>
                <a:spcPts val="1800"/>
              </a:spcAft>
              <a:buAutoNum type="alphaUcParenBoth"/>
            </a:pPr>
            <a:r>
              <a:rPr lang="en-GB" sz="2200" dirty="0" smtClean="0"/>
              <a:t>  The original patient data,</a:t>
            </a:r>
          </a:p>
          <a:p>
            <a:pPr marL="857250" lvl="1" indent="-457200">
              <a:lnSpc>
                <a:spcPct val="114000"/>
              </a:lnSpc>
              <a:spcAft>
                <a:spcPts val="1800"/>
              </a:spcAft>
              <a:buAutoNum type="alphaUcParenBoth"/>
            </a:pPr>
            <a:r>
              <a:rPr lang="en-GB" sz="2200" dirty="0" smtClean="0"/>
              <a:t>  With HbA1c reduced for all patients by 1% in Year 1,</a:t>
            </a:r>
          </a:p>
          <a:p>
            <a:pPr marL="857250" lvl="1" indent="-457200">
              <a:lnSpc>
                <a:spcPct val="114000"/>
              </a:lnSpc>
              <a:spcAft>
                <a:spcPts val="0"/>
              </a:spcAft>
              <a:buFontTx/>
              <a:buAutoNum type="alphaUcParenBoth"/>
            </a:pPr>
            <a:r>
              <a:rPr lang="en-GB" sz="2200" dirty="0" smtClean="0"/>
              <a:t>  With </a:t>
            </a:r>
            <a:r>
              <a:rPr lang="en-GB" sz="2200" dirty="0"/>
              <a:t>HbA1c reduced for all </a:t>
            </a:r>
            <a:r>
              <a:rPr lang="en-GB" sz="2200" dirty="0" smtClean="0"/>
              <a:t>patients </a:t>
            </a:r>
            <a:r>
              <a:rPr lang="en-GB" sz="2200" dirty="0"/>
              <a:t>in Year </a:t>
            </a:r>
            <a:r>
              <a:rPr lang="en-GB" sz="2200" dirty="0" smtClean="0"/>
              <a:t>1 by a</a:t>
            </a:r>
          </a:p>
          <a:p>
            <a:pPr marL="400050" lvl="1" indent="0">
              <a:lnSpc>
                <a:spcPct val="114000"/>
              </a:lnSpc>
              <a:spcAft>
                <a:spcPts val="0"/>
              </a:spcAft>
            </a:pPr>
            <a:r>
              <a:rPr lang="en-GB" sz="2200" dirty="0" smtClean="0"/>
              <a:t>	 random amount, normally distributed with mean = 1</a:t>
            </a:r>
          </a:p>
          <a:p>
            <a:pPr marL="400050" lvl="1" indent="0">
              <a:lnSpc>
                <a:spcPct val="114000"/>
              </a:lnSpc>
              <a:spcAft>
                <a:spcPts val="1800"/>
              </a:spcAft>
            </a:pPr>
            <a:r>
              <a:rPr lang="en-GB" sz="2200" dirty="0"/>
              <a:t>	</a:t>
            </a:r>
            <a:r>
              <a:rPr lang="en-GB" sz="2200" dirty="0" smtClean="0"/>
              <a:t> and standard deviation = 1.</a:t>
            </a:r>
          </a:p>
          <a:p>
            <a:pPr marL="457200" indent="-457200">
              <a:lnSpc>
                <a:spcPct val="114000"/>
              </a:lnSpc>
              <a:buAutoNum type="alphaUcParenBoth" startAt="2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1577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Results: Impact of lower HbA1c on E(QALYs)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Aft>
                <a:spcPts val="1800"/>
              </a:spcAft>
            </a:pPr>
            <a:r>
              <a:rPr lang="en-GB" sz="2400" dirty="0" smtClean="0"/>
              <a:t>Reducing HbA1c by an average of 1% for 1 year in a patient subgroup, in either scenario (B) or (C),  gave the following benefits for our sample of 1,000 </a:t>
            </a:r>
            <a:r>
              <a:rPr lang="en-GB" sz="2400" dirty="0" err="1" smtClean="0"/>
              <a:t>GoDARTS</a:t>
            </a:r>
            <a:r>
              <a:rPr lang="en-GB" sz="2400" dirty="0" smtClean="0"/>
              <a:t> subjects:</a:t>
            </a:r>
          </a:p>
          <a:p>
            <a:pPr lvl="1">
              <a:lnSpc>
                <a:spcPct val="114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600" dirty="0" smtClean="0"/>
              <a:t>An increase of  0.0116  (</a:t>
            </a:r>
            <a:r>
              <a:rPr lang="en-GB" sz="2600" dirty="0" err="1"/>
              <a:t>s.e.</a:t>
            </a:r>
            <a:r>
              <a:rPr lang="en-GB" sz="2600" dirty="0"/>
              <a:t> = </a:t>
            </a:r>
            <a:r>
              <a:rPr lang="en-GB" sz="2600" dirty="0" smtClean="0"/>
              <a:t>0.0004)  in expected </a:t>
            </a:r>
            <a:r>
              <a:rPr lang="en-GB" sz="2600" dirty="0"/>
              <a:t>QALYs</a:t>
            </a:r>
          </a:p>
          <a:p>
            <a:pPr lv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GB" sz="2600" dirty="0" smtClean="0"/>
              <a:t>A reduction of  £22.0  (</a:t>
            </a:r>
            <a:r>
              <a:rPr lang="en-GB" sz="2600" dirty="0" err="1" smtClean="0"/>
              <a:t>s.e.</a:t>
            </a:r>
            <a:r>
              <a:rPr lang="en-GB" sz="2600" dirty="0" smtClean="0"/>
              <a:t> = £1.8)  in the costs  of treating diabetes-related complications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92118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Results: Impact of lower HbA1c on E(QALYs)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2132856"/>
            <a:ext cx="8137525" cy="4525962"/>
          </a:xfrm>
        </p:spPr>
        <p:txBody>
          <a:bodyPr/>
          <a:lstStyle/>
          <a:p>
            <a:pPr>
              <a:lnSpc>
                <a:spcPct val="114000"/>
              </a:lnSpc>
              <a:spcAft>
                <a:spcPts val="1800"/>
              </a:spcAft>
            </a:pPr>
            <a:r>
              <a:rPr lang="en-GB" sz="2400" dirty="0"/>
              <a:t>E</a:t>
            </a:r>
            <a:r>
              <a:rPr lang="en-GB" sz="2400" dirty="0" smtClean="0"/>
              <a:t>ffect on E(QALYs) of reducing HbA1c by 1% for 1 year:</a:t>
            </a:r>
          </a:p>
          <a:p>
            <a:pPr marL="400050">
              <a:lnSpc>
                <a:spcPct val="114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An increase of  0.0116 in expected QALYs</a:t>
            </a:r>
          </a:p>
          <a:p>
            <a:pPr marL="57150" indent="0">
              <a:lnSpc>
                <a:spcPct val="114000"/>
              </a:lnSpc>
              <a:spcAft>
                <a:spcPts val="1200"/>
              </a:spcAft>
            </a:pPr>
            <a:r>
              <a:rPr lang="en-GB" sz="2400" dirty="0" smtClean="0"/>
              <a:t>The increase in E(QALYs) can be attributed to a large benefit for a small proportion of patients who avoid a serious event such as MI or stroke.</a:t>
            </a:r>
          </a:p>
          <a:p>
            <a:pPr marL="57150" indent="0">
              <a:lnSpc>
                <a:spcPct val="114000"/>
              </a:lnSpc>
              <a:spcAft>
                <a:spcPts val="1200"/>
              </a:spcAft>
            </a:pPr>
            <a:r>
              <a:rPr lang="en-GB" sz="2400" dirty="0" smtClean="0"/>
              <a:t>In </a:t>
            </a:r>
            <a:r>
              <a:rPr lang="en-GB" sz="2400" dirty="0"/>
              <a:t>general, benefits increase in proportion to average reduction in HbA1c, summed over </a:t>
            </a:r>
            <a:r>
              <a:rPr lang="en-GB" sz="2400" dirty="0" smtClean="0"/>
              <a:t>years.</a:t>
            </a:r>
          </a:p>
          <a:p>
            <a:pPr marL="57150" indent="0">
              <a:lnSpc>
                <a:spcPct val="114000"/>
              </a:lnSpc>
              <a:spcAft>
                <a:spcPts val="1800"/>
              </a:spcAft>
            </a:pPr>
            <a:r>
              <a:rPr lang="en-GB" sz="2400" dirty="0" smtClean="0"/>
              <a:t>Average benefits are greater for higher risk patients.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9095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Strand2Pres_150514</Template>
  <TotalTime>216</TotalTime>
  <Words>730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Custom Design</vt:lpstr>
      <vt:lpstr>Assessing the benefits of a stratified treatment strategy which improves average HbA1c in a proportion of patients with Type 2 diabetes: a MASTERMIND study  </vt:lpstr>
      <vt:lpstr>Background</vt:lpstr>
      <vt:lpstr>Aims</vt:lpstr>
      <vt:lpstr>Methods:  The UKPDS Model</vt:lpstr>
      <vt:lpstr>Results:  Applying the UKPDS Model</vt:lpstr>
      <vt:lpstr>Subjects:  A sample from the GoDARTS database</vt:lpstr>
      <vt:lpstr>Methods:  Assessing outcomes for GoDARTS patients under modified HbA1c sequences</vt:lpstr>
      <vt:lpstr>Results: Impact of lower HbA1c on E(QALYs)</vt:lpstr>
      <vt:lpstr>Results: Impact of lower HbA1c on E(QALYs)</vt:lpstr>
      <vt:lpstr>Results: Impact of lower HbA1c on E(QALYs)</vt:lpstr>
      <vt:lpstr>Conclusions</vt:lpstr>
    </vt:vector>
  </TitlesOfParts>
  <Company>University of Bath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title is here</dc:title>
  <dc:creator>Christopher Jennison</dc:creator>
  <cp:lastModifiedBy>Christopher Jennison</cp:lastModifiedBy>
  <cp:revision>26</cp:revision>
  <dcterms:created xsi:type="dcterms:W3CDTF">2016-02-24T18:17:40Z</dcterms:created>
  <dcterms:modified xsi:type="dcterms:W3CDTF">2016-03-11T16:27:40Z</dcterms:modified>
</cp:coreProperties>
</file>