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7" r:id="rId9"/>
    <p:sldId id="270" r:id="rId10"/>
    <p:sldId id="266" r:id="rId11"/>
    <p:sldId id="263" r:id="rId12"/>
    <p:sldId id="264" r:id="rId13"/>
    <p:sldId id="265" r:id="rId14"/>
  </p:sldIdLst>
  <p:sldSz cx="9144000" cy="6858000" type="screen4x3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BC889-FCA6-48B9-A136-BA9315B76D25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9213" y="9444038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EB418-7277-40F5-864B-0177774D80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48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F953B-FF7C-41F7-A509-600AD6C98FC8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D8ACE-1852-4E50-BFA3-F7C9EF16E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893" y="4722694"/>
            <a:ext cx="5450179" cy="4474131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Optional: discuss practical aspects of preselection, pre-enrollment etc.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Optional: discuss 4 outcomes of 2D decision analysis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Optional: point out use of combination tests to do same thing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893" y="4722694"/>
            <a:ext cx="5450179" cy="4474131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Optional: Details of combining P2 and P3 information still being discussed within BARDs.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0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7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8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1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3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5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4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5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8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9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4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36791-0C29-4811-9B85-2B5CB87860B4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7411C-4FEC-4965-83F4-6DD7AF00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6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6685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Breakout Session 4: Personalized Medicine and Subgroup Selection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2860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Christopher </a:t>
            </a:r>
            <a:r>
              <a:rPr lang="en-US" sz="2400" dirty="0" err="1" smtClean="0">
                <a:solidFill>
                  <a:schemeClr val="tx1"/>
                </a:solidFill>
              </a:rPr>
              <a:t>Jennison</a:t>
            </a:r>
            <a:r>
              <a:rPr lang="en-US" sz="2400" dirty="0" smtClean="0">
                <a:solidFill>
                  <a:schemeClr val="tx1"/>
                </a:solidFill>
              </a:rPr>
              <a:t>, University of Bath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Robert A. Beckman, Daiichi Sankyo Pharmaceutical Development and University of California at San Francisco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17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Topic 3: Recommendations for Trials with Subgroups Bob Beckman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Power Phase 2 subgroups in efficiency optimized fashion</a:t>
            </a:r>
          </a:p>
          <a:p>
            <a:r>
              <a:rPr lang="en-US" dirty="0" smtClean="0"/>
              <a:t>Randomized stratified Phase 2 study based on single prioritized biomarker hypothesis</a:t>
            </a:r>
          </a:p>
          <a:p>
            <a:r>
              <a:rPr lang="en-US" dirty="0" smtClean="0"/>
              <a:t>2D decision rule based on BM+ and BM- subgroups</a:t>
            </a:r>
          </a:p>
          <a:p>
            <a:r>
              <a:rPr lang="en-US" dirty="0" smtClean="0"/>
              <a:t>If inconclusive, proceed to adaptive Phase 3 study (see below)</a:t>
            </a:r>
          </a:p>
          <a:p>
            <a:pPr marL="0" indent="0">
              <a:buNone/>
            </a:pPr>
            <a:r>
              <a:rPr lang="en-US" sz="2000" dirty="0" smtClean="0"/>
              <a:t>Beckman, Clark, and Chen, Nature Reviews Drug Discovery, 10: 735-48 (2011).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815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b="1" dirty="0" smtClean="0"/>
              <a:t>Example of adaptive study design (I)</a:t>
            </a:r>
            <a:br>
              <a:rPr lang="en-US" altLang="en-US" sz="3200" b="1" dirty="0" smtClean="0"/>
            </a:br>
            <a:r>
              <a:rPr lang="en-US" altLang="en-US" sz="3200" b="1" dirty="0" smtClean="0"/>
              <a:t>The Biomarker enriched P2 study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Biomarker (BM) enriched P2 study: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Designed to optimally test BM hypothesis by enrolling 50% BM+.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Trial powered for independent analysis of BM+ and BM- subsets.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Study has 4 groups: BM+ experimental, BM+ control, BM- experimental, BM- control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Size using Chen-Beckman method applied to BM+ and BM- subsets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2D decision rule (Clark):  see next slide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700" dirty="0" smtClean="0"/>
          </a:p>
        </p:txBody>
      </p:sp>
      <p:sp>
        <p:nvSpPr>
          <p:cNvPr id="16388" name="Slide Number Placeholder 2"/>
          <p:cNvSpPr txBox="1">
            <a:spLocks noGrp="1"/>
          </p:cNvSpPr>
          <p:nvPr/>
        </p:nvSpPr>
        <p:spPr bwMode="auto">
          <a:xfrm>
            <a:off x="4132263" y="6511925"/>
            <a:ext cx="88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30000"/>
              </a:spcBef>
              <a:buClr>
                <a:srgbClr val="FF0000"/>
              </a:buClr>
              <a:buChar char="•"/>
              <a:defRPr sz="2200">
                <a:solidFill>
                  <a:srgbClr val="FFFFFF"/>
                </a:solidFill>
                <a:latin typeface="Helvetica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FF0000"/>
              </a:buClr>
              <a:buFont typeface="Helvetica" pitchFamily="34" charset="0"/>
              <a:buChar char="–"/>
              <a:defRPr sz="2000">
                <a:solidFill>
                  <a:srgbClr val="FFFFFF"/>
                </a:solidFill>
                <a:latin typeface="Helvetica" pitchFamily="34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FF0000"/>
              </a:buClr>
              <a:buChar char="•"/>
              <a:defRPr>
                <a:solidFill>
                  <a:srgbClr val="FFFFFF"/>
                </a:solidFill>
                <a:latin typeface="Helvetica" pitchFamily="34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75000"/>
              <a:buChar char="–"/>
              <a:defRPr sz="1500">
                <a:solidFill>
                  <a:srgbClr val="FFFFFF"/>
                </a:solidFill>
                <a:latin typeface="Helvetica" pitchFamily="34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A8A36A43-A2C4-46C4-A6E8-6726A2F41A0C}" type="slidenum">
              <a:rPr lang="en-US" altLang="en-US" sz="1200" i="1"/>
              <a:pPr algn="ctr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200" i="1"/>
          </a:p>
        </p:txBody>
      </p:sp>
      <p:sp>
        <p:nvSpPr>
          <p:cNvPr id="16389" name="Date Placeholder 1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FF0000"/>
              </a:buClr>
              <a:buChar char="•"/>
              <a:defRPr sz="2200">
                <a:solidFill>
                  <a:srgbClr val="FFFFFF"/>
                </a:solidFill>
                <a:latin typeface="Helvetica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FF0000"/>
              </a:buClr>
              <a:buFont typeface="Helvetica" pitchFamily="34" charset="0"/>
              <a:buChar char="–"/>
              <a:defRPr sz="2000">
                <a:solidFill>
                  <a:srgbClr val="FFFFFF"/>
                </a:solidFill>
                <a:latin typeface="Helvetica" pitchFamily="34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FF0000"/>
              </a:buClr>
              <a:buChar char="•"/>
              <a:defRPr>
                <a:solidFill>
                  <a:srgbClr val="FFFFFF"/>
                </a:solidFill>
                <a:latin typeface="Helvetica" pitchFamily="34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75000"/>
              <a:buChar char="–"/>
              <a:defRPr sz="1500">
                <a:solidFill>
                  <a:srgbClr val="FFFFFF"/>
                </a:solidFill>
                <a:latin typeface="Helvetica" pitchFamily="34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June 17, 2014</a:t>
            </a:r>
          </a:p>
        </p:txBody>
      </p:sp>
    </p:spTree>
    <p:extLst>
      <p:ext uri="{BB962C8B-B14F-4D97-AF65-F5344CB8AC3E}">
        <p14:creationId xmlns:p14="http://schemas.microsoft.com/office/powerpoint/2010/main" val="194481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600" b="1" dirty="0" smtClean="0"/>
              <a:t>2D Decision rule for MK-0646 triple negative breast cancer </a:t>
            </a:r>
            <a:r>
              <a:rPr lang="en-US" altLang="en-US" sz="1500" b="1" dirty="0" smtClean="0"/>
              <a:t>(Clark)</a:t>
            </a:r>
            <a:endParaRPr lang="en-US" altLang="en-US" sz="2600" b="1" dirty="0" smtClean="0"/>
          </a:p>
        </p:txBody>
      </p:sp>
      <p:pic>
        <p:nvPicPr>
          <p:cNvPr id="17411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04913" y="1331913"/>
            <a:ext cx="6569075" cy="4865687"/>
          </a:xfrm>
          <a:noFill/>
        </p:spPr>
      </p:pic>
      <p:sp>
        <p:nvSpPr>
          <p:cNvPr id="17412" name="Slide Number Placeholder 2"/>
          <p:cNvSpPr txBox="1">
            <a:spLocks noGrp="1"/>
          </p:cNvSpPr>
          <p:nvPr/>
        </p:nvSpPr>
        <p:spPr bwMode="auto">
          <a:xfrm>
            <a:off x="4132263" y="6511925"/>
            <a:ext cx="88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30000"/>
              </a:spcBef>
              <a:buClr>
                <a:srgbClr val="FF0000"/>
              </a:buClr>
              <a:buChar char="•"/>
              <a:defRPr sz="2200">
                <a:solidFill>
                  <a:srgbClr val="FFFFFF"/>
                </a:solidFill>
                <a:latin typeface="Helvetica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FF0000"/>
              </a:buClr>
              <a:buFont typeface="Helvetica" pitchFamily="34" charset="0"/>
              <a:buChar char="–"/>
              <a:defRPr sz="2000">
                <a:solidFill>
                  <a:srgbClr val="FFFFFF"/>
                </a:solidFill>
                <a:latin typeface="Helvetica" pitchFamily="34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FF0000"/>
              </a:buClr>
              <a:buChar char="•"/>
              <a:defRPr>
                <a:solidFill>
                  <a:srgbClr val="FFFFFF"/>
                </a:solidFill>
                <a:latin typeface="Helvetica" pitchFamily="34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75000"/>
              <a:buChar char="–"/>
              <a:defRPr sz="1500">
                <a:solidFill>
                  <a:srgbClr val="FFFFFF"/>
                </a:solidFill>
                <a:latin typeface="Helvetica" pitchFamily="34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9EBA032D-7A17-4567-9785-DB1AC694924B}" type="slidenum">
              <a:rPr lang="en-US" altLang="en-US" sz="1200" i="1"/>
              <a:pPr algn="ctr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200" i="1"/>
          </a:p>
        </p:txBody>
      </p:sp>
      <p:sp>
        <p:nvSpPr>
          <p:cNvPr id="17413" name="Date Placeholder 1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FF0000"/>
              </a:buClr>
              <a:buChar char="•"/>
              <a:defRPr sz="2200">
                <a:solidFill>
                  <a:srgbClr val="FFFFFF"/>
                </a:solidFill>
                <a:latin typeface="Helvetica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FF0000"/>
              </a:buClr>
              <a:buFont typeface="Helvetica" pitchFamily="34" charset="0"/>
              <a:buChar char="–"/>
              <a:defRPr sz="2000">
                <a:solidFill>
                  <a:srgbClr val="FFFFFF"/>
                </a:solidFill>
                <a:latin typeface="Helvetica" pitchFamily="34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FF0000"/>
              </a:buClr>
              <a:buChar char="•"/>
              <a:defRPr>
                <a:solidFill>
                  <a:srgbClr val="FFFFFF"/>
                </a:solidFill>
                <a:latin typeface="Helvetica" pitchFamily="34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75000"/>
              <a:buChar char="–"/>
              <a:defRPr sz="1500">
                <a:solidFill>
                  <a:srgbClr val="FFFFFF"/>
                </a:solidFill>
                <a:latin typeface="Helvetica" pitchFamily="34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June 17, 2014</a:t>
            </a:r>
          </a:p>
        </p:txBody>
      </p:sp>
    </p:spTree>
    <p:extLst>
      <p:ext uri="{BB962C8B-B14F-4D97-AF65-F5344CB8AC3E}">
        <p14:creationId xmlns:p14="http://schemas.microsoft.com/office/powerpoint/2010/main" val="124863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8813" y="1600200"/>
            <a:ext cx="7772400" cy="4114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sz="2800" dirty="0" smtClean="0"/>
              <a:t>BM Adaptive P3*  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Study proceeds in full population. 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Use data from P3 up to interim analysis </a:t>
            </a:r>
            <a:r>
              <a:rPr lang="en-US" altLang="en-US" sz="2400" b="1" dirty="0" smtClean="0"/>
              <a:t>and maturing data from P2</a:t>
            </a:r>
            <a:r>
              <a:rPr lang="en-US" altLang="en-US" sz="2400" dirty="0" smtClean="0"/>
              <a:t> to:</a:t>
            </a:r>
          </a:p>
          <a:p>
            <a:pPr lvl="2" eaLnBrk="1" hangingPunct="1">
              <a:defRPr/>
            </a:pPr>
            <a:r>
              <a:rPr lang="en-US" altLang="en-US" sz="2000" dirty="0" smtClean="0"/>
              <a:t>Optimally focus analysis (“allocate alpha”) between full and sub-population</a:t>
            </a:r>
          </a:p>
          <a:p>
            <a:pPr lvl="2" eaLnBrk="1" hangingPunct="1">
              <a:defRPr/>
            </a:pPr>
            <a:r>
              <a:rPr lang="en-US" altLang="en-US" sz="2000" dirty="0" smtClean="0"/>
              <a:t>Maximize utility per cost function, such as power per study size, or expected ROI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Greater ROI than either traditional or biomarker driven P3</a:t>
            </a:r>
          </a:p>
          <a:p>
            <a:pPr lvl="1" eaLnBrk="1" hangingPunct="1">
              <a:defRPr/>
            </a:pPr>
            <a:endParaRPr lang="en-US" altLang="en-US" sz="2400" dirty="0" smtClean="0"/>
          </a:p>
          <a:p>
            <a:pPr marL="425450" lvl="1" indent="0" eaLnBrk="1" hangingPunct="1">
              <a:buFont typeface="Helvetica" pitchFamily="34" charset="0"/>
              <a:buNone/>
              <a:defRPr/>
            </a:pPr>
            <a:r>
              <a:rPr lang="en-US" altLang="en-US" sz="1800" dirty="0" smtClean="0"/>
              <a:t>*</a:t>
            </a:r>
            <a:r>
              <a:rPr lang="en-US" sz="1800" dirty="0" smtClean="0"/>
              <a:t>Chen and Beckman</a:t>
            </a:r>
            <a:r>
              <a:rPr lang="en-US" sz="1800" b="1" dirty="0"/>
              <a:t>,</a:t>
            </a:r>
            <a:r>
              <a:rPr lang="en-US" sz="1800" dirty="0" smtClean="0"/>
              <a:t> Statistics in Biopharmaceutical Research, 1: 431-40. (2009). </a:t>
            </a:r>
          </a:p>
          <a:p>
            <a:pPr marL="425450" lvl="1" indent="0" eaLnBrk="1" hangingPunct="1">
              <a:buFont typeface="Helvetica" pitchFamily="34" charset="0"/>
              <a:buNone/>
              <a:defRPr/>
            </a:pPr>
            <a:endParaRPr lang="en-US" altLang="en-US" sz="1800" dirty="0" smtClean="0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3200" b="1" dirty="0" smtClean="0"/>
              <a:t>Example of adaptive study design (II)</a:t>
            </a:r>
            <a:br>
              <a:rPr lang="en-US" altLang="en-US" sz="3200" b="1" dirty="0" smtClean="0"/>
            </a:br>
            <a:r>
              <a:rPr lang="en-US" altLang="en-US" sz="3200" b="1" dirty="0" smtClean="0"/>
              <a:t>The Biomarker adapted P3 study</a:t>
            </a:r>
          </a:p>
        </p:txBody>
      </p:sp>
      <p:sp>
        <p:nvSpPr>
          <p:cNvPr id="18436" name="Slide Number Placeholder 2"/>
          <p:cNvSpPr txBox="1">
            <a:spLocks noGrp="1"/>
          </p:cNvSpPr>
          <p:nvPr/>
        </p:nvSpPr>
        <p:spPr bwMode="auto">
          <a:xfrm>
            <a:off x="4132263" y="6511925"/>
            <a:ext cx="88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30000"/>
              </a:spcBef>
              <a:buClr>
                <a:srgbClr val="FF0000"/>
              </a:buClr>
              <a:buChar char="•"/>
              <a:defRPr sz="2200">
                <a:solidFill>
                  <a:srgbClr val="FFFFFF"/>
                </a:solidFill>
                <a:latin typeface="Helvetica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FF0000"/>
              </a:buClr>
              <a:buFont typeface="Helvetica" pitchFamily="34" charset="0"/>
              <a:buChar char="–"/>
              <a:defRPr sz="2000">
                <a:solidFill>
                  <a:srgbClr val="FFFFFF"/>
                </a:solidFill>
                <a:latin typeface="Helvetica" pitchFamily="34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FF0000"/>
              </a:buClr>
              <a:buChar char="•"/>
              <a:defRPr>
                <a:solidFill>
                  <a:srgbClr val="FFFFFF"/>
                </a:solidFill>
                <a:latin typeface="Helvetica" pitchFamily="34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75000"/>
              <a:buChar char="–"/>
              <a:defRPr sz="1500">
                <a:solidFill>
                  <a:srgbClr val="FFFFFF"/>
                </a:solidFill>
                <a:latin typeface="Helvetica" pitchFamily="34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72819443-9945-4C24-887F-A02A351770D3}" type="slidenum">
              <a:rPr lang="en-US" altLang="en-US" sz="1200" i="1"/>
              <a:pPr algn="ctr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200" i="1"/>
          </a:p>
        </p:txBody>
      </p:sp>
      <p:sp>
        <p:nvSpPr>
          <p:cNvPr id="18437" name="Date Placeholder 1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FF0000"/>
              </a:buClr>
              <a:buChar char="•"/>
              <a:defRPr sz="2200">
                <a:solidFill>
                  <a:srgbClr val="FFFFFF"/>
                </a:solidFill>
                <a:latin typeface="Helvetica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FF0000"/>
              </a:buClr>
              <a:buFont typeface="Helvetica" pitchFamily="34" charset="0"/>
              <a:buChar char="–"/>
              <a:defRPr sz="2000">
                <a:solidFill>
                  <a:srgbClr val="FFFFFF"/>
                </a:solidFill>
                <a:latin typeface="Helvetica" pitchFamily="34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FF0000"/>
              </a:buClr>
              <a:buChar char="•"/>
              <a:defRPr>
                <a:solidFill>
                  <a:srgbClr val="FFFFFF"/>
                </a:solidFill>
                <a:latin typeface="Helvetica" pitchFamily="34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75000"/>
              <a:buChar char="–"/>
              <a:defRPr sz="1500">
                <a:solidFill>
                  <a:srgbClr val="FFFFFF"/>
                </a:solidFill>
                <a:latin typeface="Helvetica" pitchFamily="34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Char char="»"/>
              <a:defRPr sz="1300">
                <a:solidFill>
                  <a:srgbClr val="FFFFFF"/>
                </a:solidFill>
                <a:latin typeface="Helvetica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June 17, 2014</a:t>
            </a:r>
          </a:p>
        </p:txBody>
      </p:sp>
    </p:spTree>
    <p:extLst>
      <p:ext uri="{BB962C8B-B14F-4D97-AF65-F5344CB8AC3E}">
        <p14:creationId xmlns:p14="http://schemas.microsoft.com/office/powerpoint/2010/main" val="124992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Agenda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TOPIC 1: Where do subgroups come from? Empirical data or basic science? How does this vary as a function of developmental stage?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TOPIC 2: Purpose of subgroups? </a:t>
            </a:r>
            <a:r>
              <a:rPr lang="en-US" dirty="0" smtClean="0"/>
              <a:t>Clinical ‒ to treat patients better? Commercial ‒ defining a niche market?</a:t>
            </a:r>
            <a:r>
              <a:rPr lang="en-US" dirty="0"/>
              <a:t>  How to </a:t>
            </a:r>
            <a:r>
              <a:rPr lang="en-US" dirty="0" smtClean="0"/>
              <a:t>handle </a:t>
            </a:r>
            <a:r>
              <a:rPr lang="en-US" dirty="0"/>
              <a:t>continuous </a:t>
            </a:r>
            <a:r>
              <a:rPr lang="en-US" dirty="0" smtClean="0"/>
              <a:t>biomarkers ‒ what </a:t>
            </a:r>
            <a:r>
              <a:rPr lang="en-US" dirty="0"/>
              <a:t>are </a:t>
            </a:r>
            <a:r>
              <a:rPr lang="en-US" dirty="0" smtClean="0"/>
              <a:t>tradeoffs </a:t>
            </a:r>
            <a:r>
              <a:rPr lang="en-US" dirty="0"/>
              <a:t>involved in setting the cutoff? 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TOPIC 3: How to design studies with subgroups in them? </a:t>
            </a:r>
          </a:p>
        </p:txBody>
      </p:sp>
    </p:spTree>
    <p:extLst>
      <p:ext uri="{BB962C8B-B14F-4D97-AF65-F5344CB8AC3E}">
        <p14:creationId xmlns:p14="http://schemas.microsoft.com/office/powerpoint/2010/main" val="4138445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Topic 1: Where do Subgroups come from?</a:t>
            </a:r>
            <a:br>
              <a:rPr lang="en-US" sz="3200" b="1" dirty="0" smtClean="0"/>
            </a:br>
            <a:r>
              <a:rPr lang="en-US" sz="3200" b="1" dirty="0" smtClean="0"/>
              <a:t>Chris </a:t>
            </a:r>
            <a:r>
              <a:rPr lang="en-US" sz="3200" b="1" dirty="0" err="1" smtClean="0"/>
              <a:t>Jennison’s</a:t>
            </a:r>
            <a:r>
              <a:rPr lang="en-US" sz="3200" b="1" dirty="0" smtClean="0"/>
              <a:t> thoughts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science behind the treatment’s mode of action and how it disrupts the disease pathway may imply that certain patients are more likely to benefit from the treatment.</a:t>
            </a:r>
          </a:p>
          <a:p>
            <a:r>
              <a:rPr lang="en-US" dirty="0" smtClean="0"/>
              <a:t>If the treatment targets a particular protein, say, patients with high levels of this protein are likely to have the greatest benefit.</a:t>
            </a:r>
          </a:p>
          <a:p>
            <a:r>
              <a:rPr lang="en-US" dirty="0" smtClean="0"/>
              <a:t>However, other patients may still benefit, but to a lesser degree.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Topic 1: Where do Subgroups come from?</a:t>
            </a:r>
            <a:br>
              <a:rPr lang="en-US" sz="3200" b="1" dirty="0" smtClean="0"/>
            </a:br>
            <a:r>
              <a:rPr lang="en-US" sz="3200" b="1" dirty="0" smtClean="0"/>
              <a:t>Bob Beckman’s thoughts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Phase 2 subgroups would come from preclinical, Phase 0, and Phase 1 data</a:t>
            </a:r>
          </a:p>
          <a:p>
            <a:r>
              <a:rPr lang="en-US" sz="2400" dirty="0" smtClean="0"/>
              <a:t>This early experimental data needs to be validated clinically</a:t>
            </a:r>
          </a:p>
          <a:p>
            <a:r>
              <a:rPr lang="en-US" sz="2400" dirty="0" smtClean="0"/>
              <a:t>Recommend formal testing of a single lead predictive biomarker hypothesis defining subgroups. Single lead biomarker hypothesis avoids multiple comparisons</a:t>
            </a:r>
          </a:p>
          <a:p>
            <a:r>
              <a:rPr lang="en-US" sz="2400" dirty="0" smtClean="0"/>
              <a:t>Other biomarker hypotheses/subgroups can be exploratory endpoints. If positive result in Phase 2, an exploratory subgroup would have to be prospectively confirmed in a new Phase 2 study</a:t>
            </a:r>
          </a:p>
          <a:p>
            <a:r>
              <a:rPr lang="en-US" sz="2400" dirty="0" smtClean="0"/>
              <a:t>Phase 3 subgroups should be derived from Phase 2 clinical evidence</a:t>
            </a:r>
          </a:p>
          <a:p>
            <a:r>
              <a:rPr lang="en-US" sz="2400" dirty="0" smtClean="0"/>
              <a:t>Phase 3 subgroup discovery generally does not allow enough time for companion diagnostic co-development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27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Topic 2: Purpose of subgroups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Clinical: tailor therapy to patients who will benefit most</a:t>
            </a:r>
          </a:p>
          <a:p>
            <a:pPr lvl="1"/>
            <a:r>
              <a:rPr lang="en-US" dirty="0" smtClean="0"/>
              <a:t>Increase benefit risk ratio for patients</a:t>
            </a:r>
          </a:p>
          <a:p>
            <a:pPr lvl="1"/>
            <a:r>
              <a:rPr lang="en-US" dirty="0" smtClean="0"/>
              <a:t>Increase probability of success for drug developers</a:t>
            </a:r>
          </a:p>
          <a:p>
            <a:pPr lvl="1"/>
            <a:r>
              <a:rPr lang="en-US" dirty="0" smtClean="0"/>
              <a:t>Possible cost reduction in phase 3 due to larger effect sizes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Commercial: greater benefit may allow acceptance by </a:t>
            </a:r>
            <a:r>
              <a:rPr lang="en-US" dirty="0" err="1" smtClean="0"/>
              <a:t>payors</a:t>
            </a:r>
            <a:r>
              <a:rPr lang="en-US" dirty="0" smtClean="0"/>
              <a:t> in increasingly demanding environment</a:t>
            </a:r>
          </a:p>
          <a:p>
            <a:pPr lvl="1"/>
            <a:r>
              <a:rPr lang="en-US" dirty="0" smtClean="0"/>
              <a:t>May have smaller market, but larger effect size could lead to higher price and longer treatment times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29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Continuous Biomarkers: the tradeoff involved in setting a cutoff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en-US" sz="2400" dirty="0"/>
              <a:t>F</a:t>
            </a:r>
            <a:r>
              <a:rPr lang="en-US" sz="2400" dirty="0" smtClean="0"/>
              <a:t>rom </a:t>
            </a:r>
            <a:r>
              <a:rPr lang="en-US" sz="2400" dirty="0" err="1" smtClean="0"/>
              <a:t>Fridlyand</a:t>
            </a:r>
            <a:r>
              <a:rPr lang="en-US" sz="2400" dirty="0" smtClean="0"/>
              <a:t> et al, Nature Reviews Drug Discovery, 12: 743-55 (2013).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" y="2362200"/>
            <a:ext cx="718312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0037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Topic 3: Recommendations for Trials with </a:t>
            </a:r>
            <a:r>
              <a:rPr lang="en-US" sz="2800" b="1" dirty="0" smtClean="0"/>
              <a:t>Subgroups</a:t>
            </a:r>
            <a:r>
              <a:rPr lang="en-US" sz="3600" b="1" dirty="0" smtClean="0"/>
              <a:t> </a:t>
            </a:r>
            <a:r>
              <a:rPr lang="en-US" sz="2800" b="1" dirty="0"/>
              <a:t>Chris </a:t>
            </a:r>
            <a:r>
              <a:rPr lang="en-US" sz="2800" b="1" dirty="0" err="1"/>
              <a:t>Jennison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Within a </a:t>
            </a:r>
            <a:r>
              <a:rPr lang="en-US" dirty="0"/>
              <a:t>Phase III clinical </a:t>
            </a:r>
            <a:r>
              <a:rPr lang="en-US" dirty="0" smtClean="0"/>
              <a:t>trial</a:t>
            </a:r>
            <a:r>
              <a:rPr lang="en-GB" dirty="0" smtClean="0"/>
              <a:t>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Define </a:t>
            </a:r>
            <a:r>
              <a:rPr lang="en-US" dirty="0" smtClean="0"/>
              <a:t>biomarker </a:t>
            </a:r>
            <a:r>
              <a:rPr lang="en-US" dirty="0"/>
              <a:t>positive (BM+) and biomarker negative (BM-) </a:t>
            </a:r>
            <a:r>
              <a:rPr lang="en-US" dirty="0" smtClean="0"/>
              <a:t>subgroups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Set up null </a:t>
            </a:r>
            <a:r>
              <a:rPr lang="en-US" dirty="0" smtClean="0"/>
              <a:t>hypotheses</a:t>
            </a:r>
          </a:p>
          <a:p>
            <a:pPr marL="914400" lvl="2" indent="0">
              <a:buNone/>
            </a:pPr>
            <a:r>
              <a:rPr lang="en-US" dirty="0"/>
              <a:t>H</a:t>
            </a:r>
            <a:r>
              <a:rPr lang="en-US" baseline="-25000" dirty="0"/>
              <a:t>0,1</a:t>
            </a:r>
            <a:r>
              <a:rPr lang="en-US" dirty="0"/>
              <a:t>: no effect in the BM+ group</a:t>
            </a:r>
          </a:p>
          <a:p>
            <a:pPr marL="914400" lvl="2" indent="0">
              <a:buNone/>
            </a:pPr>
            <a:r>
              <a:rPr lang="en-US" dirty="0"/>
              <a:t>H</a:t>
            </a:r>
            <a:r>
              <a:rPr lang="en-US" baseline="-25000" dirty="0"/>
              <a:t>0,2</a:t>
            </a:r>
            <a:r>
              <a:rPr lang="en-US" dirty="0"/>
              <a:t>: no effect in the full </a:t>
            </a:r>
            <a:r>
              <a:rPr lang="en-US" dirty="0" smtClean="0"/>
              <a:t>population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Start the </a:t>
            </a:r>
            <a:r>
              <a:rPr lang="en-US" dirty="0"/>
              <a:t>trial with </a:t>
            </a:r>
            <a:r>
              <a:rPr lang="en-US" dirty="0" smtClean="0"/>
              <a:t>recruitment of patients </a:t>
            </a:r>
            <a:r>
              <a:rPr lang="en-US" dirty="0"/>
              <a:t>from the full population (BM+ and BM-)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At </a:t>
            </a:r>
            <a:r>
              <a:rPr lang="en-US" dirty="0"/>
              <a:t>an interim analysis, decide whether to continue with the full population or recruit only BM+ patients in the remainder of the trial (“enrich” the BM+ group)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445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A Phase III trial with enrichment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At the end of the trial</a:t>
            </a:r>
          </a:p>
          <a:p>
            <a:r>
              <a:rPr lang="en-GB" dirty="0" smtClean="0"/>
              <a:t>If recruitment continued in the full population, test </a:t>
            </a:r>
            <a:r>
              <a:rPr lang="en-US" dirty="0" smtClean="0"/>
              <a:t>H</a:t>
            </a:r>
            <a:r>
              <a:rPr lang="en-US" baseline="-25000" dirty="0" smtClean="0"/>
              <a:t>0,1</a:t>
            </a:r>
            <a:r>
              <a:rPr lang="en-US" dirty="0" smtClean="0"/>
              <a:t> and H</a:t>
            </a:r>
            <a:r>
              <a:rPr lang="en-US" baseline="-25000" dirty="0" smtClean="0"/>
              <a:t>0,2</a:t>
            </a:r>
          </a:p>
          <a:p>
            <a:r>
              <a:rPr lang="en-US" dirty="0" smtClean="0"/>
              <a:t>If enrichment occurred, test </a:t>
            </a:r>
            <a:r>
              <a:rPr lang="en-US" dirty="0"/>
              <a:t>H</a:t>
            </a:r>
            <a:r>
              <a:rPr lang="en-US" baseline="-25000" dirty="0"/>
              <a:t>0,1</a:t>
            </a:r>
            <a:r>
              <a:rPr lang="en-US" dirty="0"/>
              <a:t> </a:t>
            </a:r>
            <a:r>
              <a:rPr lang="en-US" dirty="0" smtClean="0"/>
              <a:t>only</a:t>
            </a:r>
          </a:p>
          <a:p>
            <a:r>
              <a:rPr lang="en-US" dirty="0" smtClean="0"/>
              <a:t>Use a closed testing procedure to protect </a:t>
            </a:r>
            <a:r>
              <a:rPr lang="en-US" dirty="0" err="1" smtClean="0"/>
              <a:t>familywise</a:t>
            </a:r>
            <a:r>
              <a:rPr lang="en-US" dirty="0" smtClean="0"/>
              <a:t> error rate for 2 null hypotheses</a:t>
            </a:r>
          </a:p>
          <a:p>
            <a:r>
              <a:rPr lang="en-US" dirty="0" smtClean="0"/>
              <a:t>Use combination tests to combine data across stages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77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Autofit/>
          </a:bodyPr>
          <a:lstStyle/>
          <a:p>
            <a:r>
              <a:rPr lang="en-GB" sz="3200" b="1" dirty="0"/>
              <a:t>Power of </a:t>
            </a:r>
            <a:r>
              <a:rPr lang="en-GB" sz="3200" b="1" dirty="0" smtClean="0"/>
              <a:t>an </a:t>
            </a:r>
            <a:r>
              <a:rPr lang="en-GB" sz="3200" b="1" dirty="0"/>
              <a:t>adaptive </a:t>
            </a:r>
            <a:r>
              <a:rPr lang="en-GB" sz="3200" b="1" dirty="0" smtClean="0"/>
              <a:t>trial design:</a:t>
            </a:r>
            <a:br>
              <a:rPr lang="en-GB" sz="3200" b="1" dirty="0" smtClean="0"/>
            </a:br>
            <a:r>
              <a:rPr lang="en-GB" sz="3200" b="1" dirty="0" smtClean="0"/>
              <a:t>an illustrative example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We can assess the benefits of an adaptive enrichment design by comparing operating characteristics with a non-adaptive design.</a:t>
            </a:r>
          </a:p>
          <a:p>
            <a:pPr marL="0" indent="0">
              <a:buNone/>
            </a:pPr>
            <a:r>
              <a:rPr lang="en-GB" sz="2400" dirty="0" smtClean="0"/>
              <a:t>In the table below, </a:t>
            </a:r>
            <a:r>
              <a:rPr lang="el-GR" sz="2400" dirty="0"/>
              <a:t>θ</a:t>
            </a:r>
            <a:r>
              <a:rPr lang="en-GB" sz="2400" baseline="-25000" dirty="0" smtClean="0"/>
              <a:t>1</a:t>
            </a:r>
            <a:r>
              <a:rPr lang="en-GB" sz="2400" dirty="0" smtClean="0"/>
              <a:t> denotes the treatment effect (treatment </a:t>
            </a:r>
            <a:r>
              <a:rPr lang="en-GB" sz="2400" i="1" dirty="0" smtClean="0"/>
              <a:t>vs</a:t>
            </a:r>
            <a:r>
              <a:rPr lang="en-GB" sz="2400" dirty="0" smtClean="0"/>
              <a:t> control) in the BM+ group and </a:t>
            </a:r>
            <a:r>
              <a:rPr lang="el-GR" sz="2400" dirty="0" smtClean="0"/>
              <a:t>θ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 the </a:t>
            </a:r>
            <a:r>
              <a:rPr lang="en-GB" sz="2400" dirty="0"/>
              <a:t>treatment effect </a:t>
            </a:r>
            <a:r>
              <a:rPr lang="en-GB" sz="2400" dirty="0" smtClean="0"/>
              <a:t>averaged over the full population.</a:t>
            </a:r>
            <a:endParaRPr lang="en-GB" sz="2400" baseline="-250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sz="1600" dirty="0"/>
              <a:t>Scenario 1:  Treatment effect is the same for BM+ and BM- patients.</a:t>
            </a:r>
          </a:p>
          <a:p>
            <a:pPr marL="0" indent="0">
              <a:buNone/>
            </a:pPr>
            <a:r>
              <a:rPr lang="en-GB" sz="1600" dirty="0" smtClean="0"/>
              <a:t>Scenarios 2 and 3: Treatment effect is zero in the BM- group, all of </a:t>
            </a:r>
            <a:r>
              <a:rPr lang="el-GR" sz="1600" dirty="0" smtClean="0"/>
              <a:t>θ</a:t>
            </a:r>
            <a:r>
              <a:rPr lang="en-GB" sz="1600" baseline="-25000" dirty="0" smtClean="0"/>
              <a:t>2</a:t>
            </a:r>
            <a:r>
              <a:rPr lang="en-GB" sz="1600" dirty="0" smtClean="0"/>
              <a:t> comes from the BM+ group.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033500"/>
              </p:ext>
            </p:extLst>
          </p:nvPr>
        </p:nvGraphicFramePr>
        <p:xfrm>
          <a:off x="1219200" y="3429000"/>
          <a:ext cx="65532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533400"/>
                <a:gridCol w="457200"/>
                <a:gridCol w="1524000"/>
                <a:gridCol w="137160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Non-adaptive design</a:t>
                      </a:r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Adaptive trial design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θ</a:t>
                      </a:r>
                      <a:r>
                        <a:rPr lang="en-GB" baseline="-25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P(Reject</a:t>
                      </a:r>
                      <a:r>
                        <a:rPr lang="en-GB" baseline="0" dirty="0" smtClean="0"/>
                        <a:t>H</a:t>
                      </a:r>
                      <a:r>
                        <a:rPr lang="en-GB" baseline="-25000" dirty="0" smtClean="0"/>
                        <a:t>0,2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P(Reject</a:t>
                      </a:r>
                      <a:r>
                        <a:rPr lang="en-GB" baseline="0" dirty="0" smtClean="0"/>
                        <a:t>H</a:t>
                      </a:r>
                      <a:r>
                        <a:rPr lang="en-GB" baseline="-25000" dirty="0" smtClean="0"/>
                        <a:t>0,1</a:t>
                      </a:r>
                      <a:r>
                        <a:rPr lang="en-GB" baseline="0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P(Reject</a:t>
                      </a:r>
                      <a:r>
                        <a:rPr lang="en-GB" baseline="0" dirty="0" smtClean="0"/>
                        <a:t>H</a:t>
                      </a:r>
                      <a:r>
                        <a:rPr lang="en-GB" baseline="-25000" dirty="0" smtClean="0"/>
                        <a:t>0,2</a:t>
                      </a:r>
                      <a:r>
                        <a:rPr lang="en-GB" baseline="0" dirty="0" smtClean="0"/>
                        <a:t>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0.90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0.87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0.88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0.37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0.33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257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944</Words>
  <Application>Microsoft Office PowerPoint</Application>
  <PresentationFormat>On-screen Show (4:3)</PresentationFormat>
  <Paragraphs>130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Breakout Session 4: Personalized Medicine and Subgroup Selection</vt:lpstr>
      <vt:lpstr>Agenda</vt:lpstr>
      <vt:lpstr>Topic 1: Where do Subgroups come from? Chris Jennison’s thoughts</vt:lpstr>
      <vt:lpstr>Topic 1: Where do Subgroups come from? Bob Beckman’s thoughts</vt:lpstr>
      <vt:lpstr>Topic 2: Purpose of subgroups</vt:lpstr>
      <vt:lpstr>Continuous Biomarkers: the tradeoff involved in setting a cutoff</vt:lpstr>
      <vt:lpstr>Topic 3: Recommendations for Trials with Subgroups Chris Jennison</vt:lpstr>
      <vt:lpstr>A Phase III trial with enrichment</vt:lpstr>
      <vt:lpstr>Power of an adaptive trial design: an illustrative example</vt:lpstr>
      <vt:lpstr>Topic 3: Recommendations for Trials with Subgroups Bob Beckman</vt:lpstr>
      <vt:lpstr>Example of adaptive study design (I) The Biomarker enriched P2 study</vt:lpstr>
      <vt:lpstr>2D Decision rule for MK-0646 triple negative breast cancer (Clark)</vt:lpstr>
      <vt:lpstr>Example of adaptive study design (II) The Biomarker adapted P3 study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 Session 4: Personalized Medicine and Subgroup Selection</dc:title>
  <dc:creator>Bob</dc:creator>
  <cp:lastModifiedBy>Christopher Jennison</cp:lastModifiedBy>
  <cp:revision>17</cp:revision>
  <cp:lastPrinted>2014-06-24T14:56:55Z</cp:lastPrinted>
  <dcterms:created xsi:type="dcterms:W3CDTF">2014-06-21T03:48:40Z</dcterms:created>
  <dcterms:modified xsi:type="dcterms:W3CDTF">2014-06-27T08:09:53Z</dcterms:modified>
</cp:coreProperties>
</file>