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72" r:id="rId7"/>
    <p:sldId id="257" r:id="rId8"/>
    <p:sldId id="258" r:id="rId9"/>
    <p:sldId id="262" r:id="rId10"/>
    <p:sldId id="269" r:id="rId11"/>
    <p:sldId id="275" r:id="rId12"/>
    <p:sldId id="276" r:id="rId13"/>
    <p:sldId id="273" r:id="rId14"/>
    <p:sldId id="274" r:id="rId15"/>
    <p:sldId id="278" r:id="rId16"/>
    <p:sldId id="277" r:id="rId17"/>
    <p:sldId id="270" r:id="rId18"/>
    <p:sldId id="271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8" autoAdjust="0"/>
    <p:restoredTop sz="94660"/>
  </p:normalViewPr>
  <p:slideViewPr>
    <p:cSldViewPr showGuides="1">
      <p:cViewPr varScale="1">
        <p:scale>
          <a:sx n="63" d="100"/>
          <a:sy n="63" d="100"/>
        </p:scale>
        <p:origin x="6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8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35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49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7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08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49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53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75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42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FFC9-4291-40D9-9430-714A7BB22916}" type="datetimeFigureOut">
              <a:rPr lang="es-MX" smtClean="0"/>
              <a:t>09/08/2019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B9B9C-BD04-4C5F-90BE-59BFB3EE8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4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8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E652-07F1-42C0-BF06-C1BC58E2D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EBE-F533-4405-A4FD-4788965A7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B44AFB-72D1-4805-AF5C-6588C35CC110}"/>
              </a:ext>
            </a:extLst>
          </p:cNvPr>
          <p:cNvSpPr txBox="1">
            <a:spLocks/>
          </p:cNvSpPr>
          <p:nvPr/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002060"/>
                </a:solidFill>
              </a:rPr>
              <a:t>Samsung: Data Augmentation and Eye Gaze Detection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Subtitle 8">
            <a:extLst>
              <a:ext uri="{FF2B5EF4-FFF2-40B4-BE49-F238E27FC236}">
                <a16:creationId xmlns:a16="http://schemas.microsoft.com/office/drawing/2014/main" id="{CF6FEBB8-1223-4A97-BBD7-007D91401B5A}"/>
              </a:ext>
            </a:extLst>
          </p:cNvPr>
          <p:cNvSpPr txBox="1">
            <a:spLocks/>
          </p:cNvSpPr>
          <p:nvPr/>
        </p:nvSpPr>
        <p:spPr>
          <a:xfrm>
            <a:off x="2895600" y="360045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002060"/>
                </a:solidFill>
              </a:rPr>
              <a:t>Jesús Contreras, Pedro Salazar, Margaret Duff, Judith Esquivel, Guillermo Herrera, Alan Reyes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162B89-8A58-4291-88FB-750BBA73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04" y="5070476"/>
            <a:ext cx="3438516" cy="1137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4CC504-B709-4D8C-B607-E249867B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69" y="723005"/>
            <a:ext cx="3005034" cy="920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D2538-E2D1-4208-A520-171F2F264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60538"/>
            <a:ext cx="2143125" cy="2143125"/>
          </a:xfrm>
          <a:prstGeom prst="rect">
            <a:avLst/>
          </a:prstGeom>
        </p:spPr>
      </p:pic>
      <p:pic>
        <p:nvPicPr>
          <p:cNvPr id="18" name="Picture 6" descr="Image result for itt unam bath cimat">
            <a:extLst>
              <a:ext uri="{FF2B5EF4-FFF2-40B4-BE49-F238E27FC236}">
                <a16:creationId xmlns:a16="http://schemas.microsoft.com/office/drawing/2014/main" id="{4BB12282-00B3-4580-9509-F552FEE5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64366"/>
            <a:ext cx="1585715" cy="17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C59117-1C85-4CB9-B573-825F0DF46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712" y="314773"/>
            <a:ext cx="1760984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4;p21">
            <a:extLst>
              <a:ext uri="{FF2B5EF4-FFF2-40B4-BE49-F238E27FC236}">
                <a16:creationId xmlns:a16="http://schemas.microsoft.com/office/drawing/2014/main" id="{0B5D5588-EC2A-46EC-842E-1976AD14CE9D}"/>
              </a:ext>
            </a:extLst>
          </p:cNvPr>
          <p:cNvSpPr txBox="1">
            <a:spLocks noGrp="1"/>
          </p:cNvSpPr>
          <p:nvPr/>
        </p:nvSpPr>
        <p:spPr>
          <a:xfrm>
            <a:off x="623392" y="220710"/>
            <a:ext cx="108012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002060"/>
                </a:solidFill>
                <a:latin typeface="+mn-lt"/>
              </a:rPr>
              <a:t>Estimating gaze direction (with head direction) </a:t>
            </a:r>
            <a:endParaRPr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Google Shape;215;p21">
            <a:extLst>
              <a:ext uri="{FF2B5EF4-FFF2-40B4-BE49-F238E27FC236}">
                <a16:creationId xmlns:a16="http://schemas.microsoft.com/office/drawing/2014/main" id="{992A833A-5AF9-49F2-B62E-B2DD0FAC0830}"/>
              </a:ext>
            </a:extLst>
          </p:cNvPr>
          <p:cNvSpPr txBox="1">
            <a:spLocks noGrp="1"/>
          </p:cNvSpPr>
          <p:nvPr/>
        </p:nvSpPr>
        <p:spPr>
          <a:xfrm>
            <a:off x="891688" y="1700811"/>
            <a:ext cx="10865170" cy="377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For informal interactions, it is generally not possible to directly observe the eyes in the sensory data. An alternative is to use the head pose as a cue for gaze direction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Modelling the relationship between these two variables</a:t>
            </a:r>
          </a:p>
          <a:p>
            <a:pPr marL="45720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where, at time t,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𝐻: Head direction.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𝐺: Gaze direction..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𝑅: Gaze direction which is likely to be equal to the head direction</a:t>
            </a: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Google Shape;216;p21">
            <a:extLst>
              <a:ext uri="{FF2B5EF4-FFF2-40B4-BE49-F238E27FC236}">
                <a16:creationId xmlns:a16="http://schemas.microsoft.com/office/drawing/2014/main" id="{FDA1DF0F-8FB5-4BDC-A885-A605D444F4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43672" y="3645024"/>
            <a:ext cx="4538175" cy="25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92;p13">
            <a:extLst>
              <a:ext uri="{FF2B5EF4-FFF2-40B4-BE49-F238E27FC236}">
                <a16:creationId xmlns:a16="http://schemas.microsoft.com/office/drawing/2014/main" id="{4A8E03AF-351F-4561-940C-276F1009D8E7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102CD562-F6D6-477A-BB6E-47890C21ADBA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81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22">
            <a:extLst>
              <a:ext uri="{FF2B5EF4-FFF2-40B4-BE49-F238E27FC236}">
                <a16:creationId xmlns:a16="http://schemas.microsoft.com/office/drawing/2014/main" id="{07AD9E63-11AD-484D-9C90-431D295E5055}"/>
              </a:ext>
            </a:extLst>
          </p:cNvPr>
          <p:cNvSpPr txBox="1">
            <a:spLocks noGrp="1"/>
          </p:cNvSpPr>
          <p:nvPr/>
        </p:nvSpPr>
        <p:spPr>
          <a:xfrm>
            <a:off x="551384" y="325227"/>
            <a:ext cx="10873208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002060"/>
                </a:solidFill>
                <a:latin typeface="+mj-lt"/>
              </a:rPr>
              <a:t>Estimating gaze direction (with head direction)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222;p22">
            <a:extLst>
              <a:ext uri="{FF2B5EF4-FFF2-40B4-BE49-F238E27FC236}">
                <a16:creationId xmlns:a16="http://schemas.microsoft.com/office/drawing/2014/main" id="{424A432F-0364-4839-83A5-EA52BBF6EB0E}"/>
              </a:ext>
            </a:extLst>
          </p:cNvPr>
          <p:cNvSpPr txBox="1">
            <a:spLocks noGrp="1"/>
          </p:cNvSpPr>
          <p:nvPr/>
        </p:nvSpPr>
        <p:spPr>
          <a:xfrm>
            <a:off x="911424" y="2032516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rgbClr val="002060"/>
                </a:solidFill>
                <a:latin typeface="+mj-lt"/>
              </a:rPr>
              <a:t>Let V be the focus of attention of a person in position X.</a:t>
            </a:r>
            <a:endParaRPr sz="3200" dirty="0">
              <a:solidFill>
                <a:srgbClr val="002060"/>
              </a:solidFill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rgbClr val="002060"/>
                </a:solidFill>
                <a:latin typeface="+mj-lt"/>
              </a:rPr>
              <a:t>Bayesian Temporal Formulation:  </a:t>
            </a:r>
            <a:endParaRPr sz="3200" dirty="0">
              <a:solidFill>
                <a:srgbClr val="002060"/>
              </a:solidFill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Google Shape;223;p22">
            <a:extLst>
              <a:ext uri="{FF2B5EF4-FFF2-40B4-BE49-F238E27FC236}">
                <a16:creationId xmlns:a16="http://schemas.microsoft.com/office/drawing/2014/main" id="{6CD3AA47-54CA-4AFD-AB97-09AD986D40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3512" y="4298241"/>
            <a:ext cx="3487648" cy="35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4;p22">
            <a:extLst>
              <a:ext uri="{FF2B5EF4-FFF2-40B4-BE49-F238E27FC236}">
                <a16:creationId xmlns:a16="http://schemas.microsoft.com/office/drawing/2014/main" id="{0F0BD539-7652-4E6A-86FA-6B7FF2EB66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120" y="2212937"/>
            <a:ext cx="4464496" cy="323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92;p13">
            <a:extLst>
              <a:ext uri="{FF2B5EF4-FFF2-40B4-BE49-F238E27FC236}">
                <a16:creationId xmlns:a16="http://schemas.microsoft.com/office/drawing/2014/main" id="{247F7C9F-3696-4E09-B99B-CB2A46BDB0C6}"/>
              </a:ext>
            </a:extLst>
          </p:cNvPr>
          <p:cNvCxnSpPr>
            <a:cxnSpLocks/>
          </p:cNvCxnSpPr>
          <p:nvPr/>
        </p:nvCxnSpPr>
        <p:spPr>
          <a:xfrm>
            <a:off x="398426" y="6025055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93;p13">
            <a:extLst>
              <a:ext uri="{FF2B5EF4-FFF2-40B4-BE49-F238E27FC236}">
                <a16:creationId xmlns:a16="http://schemas.microsoft.com/office/drawing/2014/main" id="{BA7E7F61-B305-4B70-B5F5-622CB199322D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3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22">
            <a:extLst>
              <a:ext uri="{FF2B5EF4-FFF2-40B4-BE49-F238E27FC236}">
                <a16:creationId xmlns:a16="http://schemas.microsoft.com/office/drawing/2014/main" id="{07AD9E63-11AD-484D-9C90-431D295E5055}"/>
              </a:ext>
            </a:extLst>
          </p:cNvPr>
          <p:cNvSpPr txBox="1">
            <a:spLocks noGrp="1"/>
          </p:cNvSpPr>
          <p:nvPr/>
        </p:nvSpPr>
        <p:spPr>
          <a:xfrm>
            <a:off x="551384" y="325227"/>
            <a:ext cx="10873208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002060"/>
                </a:solidFill>
                <a:latin typeface="+mj-lt"/>
              </a:rPr>
              <a:t>Front-end methodologies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8" name="Google Shape;92;p13">
            <a:extLst>
              <a:ext uri="{FF2B5EF4-FFF2-40B4-BE49-F238E27FC236}">
                <a16:creationId xmlns:a16="http://schemas.microsoft.com/office/drawing/2014/main" id="{247F7C9F-3696-4E09-B99B-CB2A46BDB0C6}"/>
              </a:ext>
            </a:extLst>
          </p:cNvPr>
          <p:cNvCxnSpPr>
            <a:cxnSpLocks/>
          </p:cNvCxnSpPr>
          <p:nvPr/>
        </p:nvCxnSpPr>
        <p:spPr>
          <a:xfrm>
            <a:off x="398426" y="6025055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BA7E7F61-B305-4B70-B5F5-622CB199322D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10" y="1844824"/>
            <a:ext cx="7248757" cy="3655489"/>
          </a:xfrm>
          <a:prstGeom prst="rect">
            <a:avLst/>
          </a:prstGeom>
        </p:spPr>
      </p:pic>
      <p:sp>
        <p:nvSpPr>
          <p:cNvPr id="11" name="Google Shape;179;p18">
            <a:extLst>
              <a:ext uri="{FF2B5EF4-FFF2-40B4-BE49-F238E27FC236}">
                <a16:creationId xmlns:a16="http://schemas.microsoft.com/office/drawing/2014/main" id="{2DE486F2-1FF8-4782-98D4-9419394DD20F}"/>
              </a:ext>
            </a:extLst>
          </p:cNvPr>
          <p:cNvSpPr txBox="1">
            <a:spLocks noGrp="1"/>
          </p:cNvSpPr>
          <p:nvPr/>
        </p:nvSpPr>
        <p:spPr>
          <a:xfrm>
            <a:off x="782988" y="1268760"/>
            <a:ext cx="79053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SzPts val="1800"/>
              <a:buNone/>
            </a:pPr>
            <a:r>
              <a:rPr lang="es-MX" sz="2000" dirty="0">
                <a:solidFill>
                  <a:srgbClr val="002060"/>
                </a:solidFill>
                <a:latin typeface="+mn-lt"/>
              </a:rPr>
              <a:t>Use of </a:t>
            </a:r>
            <a:r>
              <a:rPr lang="es-MX" sz="2000" dirty="0" err="1">
                <a:solidFill>
                  <a:srgbClr val="002060"/>
                </a:solidFill>
                <a:latin typeface="+mn-lt"/>
              </a:rPr>
              <a:t>deep</a:t>
            </a:r>
            <a:r>
              <a:rPr lang="es-MX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s-MX" sz="2000" dirty="0" err="1">
                <a:solidFill>
                  <a:srgbClr val="002060"/>
                </a:solidFill>
                <a:latin typeface="+mn-lt"/>
              </a:rPr>
              <a:t>learning</a:t>
            </a:r>
            <a:r>
              <a:rPr lang="es-MX" sz="20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s-MX" sz="2000" dirty="0" err="1">
                <a:solidFill>
                  <a:srgbClr val="002060"/>
                </a:solidFill>
                <a:latin typeface="+mn-lt"/>
              </a:rPr>
              <a:t>convolutional</a:t>
            </a:r>
            <a:r>
              <a:rPr lang="es-MX" sz="2000" dirty="0">
                <a:solidFill>
                  <a:srgbClr val="002060"/>
                </a:solidFill>
                <a:latin typeface="+mn-lt"/>
              </a:rPr>
              <a:t> neural </a:t>
            </a:r>
            <a:r>
              <a:rPr lang="es-MX" sz="2000" dirty="0" err="1">
                <a:solidFill>
                  <a:srgbClr val="002060"/>
                </a:solidFill>
                <a:latin typeface="+mn-lt"/>
              </a:rPr>
              <a:t>networks</a:t>
            </a:r>
            <a:r>
              <a:rPr lang="es-MX" sz="2000" dirty="0">
                <a:solidFill>
                  <a:srgbClr val="002060"/>
                </a:solidFill>
                <a:latin typeface="+mn-lt"/>
              </a:rPr>
              <a:t>).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2" name="Google Shape;164;p17">
            <a:extLst>
              <a:ext uri="{FF2B5EF4-FFF2-40B4-BE49-F238E27FC236}">
                <a16:creationId xmlns:a16="http://schemas.microsoft.com/office/drawing/2014/main" id="{734AD136-321F-460C-8728-4FD3CFA4CE5E}"/>
              </a:ext>
            </a:extLst>
          </p:cNvPr>
          <p:cNvSpPr txBox="1"/>
          <p:nvPr/>
        </p:nvSpPr>
        <p:spPr>
          <a:xfrm>
            <a:off x="1271464" y="5573972"/>
            <a:ext cx="85206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Krafka, Khosla et al</a:t>
            </a:r>
            <a:r>
              <a:rPr lang="e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Eye-tracking for Everyone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(CVPR 2016).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2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22">
            <a:extLst>
              <a:ext uri="{FF2B5EF4-FFF2-40B4-BE49-F238E27FC236}">
                <a16:creationId xmlns:a16="http://schemas.microsoft.com/office/drawing/2014/main" id="{2BA43721-BBA6-4D3E-B3AB-7479603AA614}"/>
              </a:ext>
            </a:extLst>
          </p:cNvPr>
          <p:cNvSpPr txBox="1">
            <a:spLocks noGrp="1"/>
          </p:cNvSpPr>
          <p:nvPr/>
        </p:nvSpPr>
        <p:spPr>
          <a:xfrm>
            <a:off x="551384" y="325227"/>
            <a:ext cx="10873208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2060"/>
                </a:solidFill>
                <a:latin typeface="+mj-lt"/>
              </a:rPr>
              <a:t>Future Work: Eye Gaze Estimation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8" name="Google Shape;92;p13">
            <a:extLst>
              <a:ext uri="{FF2B5EF4-FFF2-40B4-BE49-F238E27FC236}">
                <a16:creationId xmlns:a16="http://schemas.microsoft.com/office/drawing/2014/main" id="{647ED4DE-21F8-4315-BA5D-90624737D413}"/>
              </a:ext>
            </a:extLst>
          </p:cNvPr>
          <p:cNvCxnSpPr>
            <a:cxnSpLocks/>
          </p:cNvCxnSpPr>
          <p:nvPr/>
        </p:nvCxnSpPr>
        <p:spPr>
          <a:xfrm>
            <a:off x="398426" y="6025055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CC5711F1-458A-46B2-BC52-3726D16851CF}"/>
              </a:ext>
            </a:extLst>
          </p:cNvPr>
          <p:cNvSpPr txBox="1"/>
          <p:nvPr/>
        </p:nvSpPr>
        <p:spPr>
          <a:xfrm>
            <a:off x="435142" y="6234156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E3D4A9-5012-4019-B2E4-F1ABEB89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Perform sensitivity analysis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Solution highly sensitive to errors</a:t>
            </a:r>
          </a:p>
          <a:p>
            <a:r>
              <a:rPr lang="en-GB" dirty="0">
                <a:solidFill>
                  <a:srgbClr val="002060"/>
                </a:solidFill>
              </a:rPr>
              <a:t>Correction methods for the frame sequence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Kalman filter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Particle filters</a:t>
            </a:r>
          </a:p>
          <a:p>
            <a:r>
              <a:rPr lang="en-GB" dirty="0">
                <a:solidFill>
                  <a:srgbClr val="002060"/>
                </a:solidFill>
              </a:rPr>
              <a:t>Eye tracking for multiple users (Bayesian approach)</a:t>
            </a:r>
          </a:p>
          <a:p>
            <a:r>
              <a:rPr lang="en-GB" dirty="0">
                <a:solidFill>
                  <a:srgbClr val="002060"/>
                </a:solidFill>
              </a:rPr>
              <a:t>Develop a front-end methodology (deep learning)</a:t>
            </a:r>
          </a:p>
          <a:p>
            <a:r>
              <a:rPr lang="en-GB" dirty="0">
                <a:solidFill>
                  <a:srgbClr val="002060"/>
                </a:solidFill>
              </a:rPr>
              <a:t>Expand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298310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D4476705-6DAD-444B-81D0-689E329451CB}"/>
              </a:ext>
            </a:extLst>
          </p:cNvPr>
          <p:cNvSpPr txBox="1">
            <a:spLocks/>
          </p:cNvSpPr>
          <p:nvPr/>
        </p:nvSpPr>
        <p:spPr>
          <a:xfrm>
            <a:off x="551384" y="3326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Data Augmentation: </a:t>
            </a:r>
            <a:r>
              <a:rPr lang="en-GB" dirty="0" err="1">
                <a:solidFill>
                  <a:srgbClr val="002060"/>
                </a:solidFill>
              </a:rPr>
              <a:t>Homographies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2E448F14-31E8-4EB3-B3EA-93731B2D7D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19739" y="1988842"/>
            <a:ext cx="4954527" cy="22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;p14">
            <a:extLst>
              <a:ext uri="{FF2B5EF4-FFF2-40B4-BE49-F238E27FC236}">
                <a16:creationId xmlns:a16="http://schemas.microsoft.com/office/drawing/2014/main" id="{8F3B81BE-F0F9-43EE-8854-ABAED9131F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703" y="4432810"/>
            <a:ext cx="6313825" cy="122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22CABBD7-24E3-4145-B9BE-2345A668A9DF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92;p13">
            <a:extLst>
              <a:ext uri="{FF2B5EF4-FFF2-40B4-BE49-F238E27FC236}">
                <a16:creationId xmlns:a16="http://schemas.microsoft.com/office/drawing/2014/main" id="{7BF8ED84-A359-4211-8109-29A947675B38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2568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51BC-ADFF-48DE-ABEA-F9346089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002060"/>
              </a:solidFill>
            </a:endParaRP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66610B10-2916-42CB-97DA-550B931257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855" y="2182885"/>
            <a:ext cx="1952575" cy="1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8;p15">
            <a:extLst>
              <a:ext uri="{FF2B5EF4-FFF2-40B4-BE49-F238E27FC236}">
                <a16:creationId xmlns:a16="http://schemas.microsoft.com/office/drawing/2014/main" id="{95017F51-33A4-4957-8C0D-558C0CE26A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428" y="2182889"/>
            <a:ext cx="1952575" cy="167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;p15">
            <a:extLst>
              <a:ext uri="{FF2B5EF4-FFF2-40B4-BE49-F238E27FC236}">
                <a16:creationId xmlns:a16="http://schemas.microsoft.com/office/drawing/2014/main" id="{8CC38A59-EFD9-485F-853C-75EA53680B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367" y="3861090"/>
            <a:ext cx="1952575" cy="167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7F473DEF-FD50-4FD1-940B-0CE5397F4A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855" y="3861051"/>
            <a:ext cx="1952575" cy="167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>
            <a:extLst>
              <a:ext uri="{FF2B5EF4-FFF2-40B4-BE49-F238E27FC236}">
                <a16:creationId xmlns:a16="http://schemas.microsoft.com/office/drawing/2014/main" id="{4D7C42B3-6EF8-4478-AFC2-0193EB7EB0B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3429" y="3861048"/>
            <a:ext cx="1952575" cy="1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2;p15">
            <a:extLst>
              <a:ext uri="{FF2B5EF4-FFF2-40B4-BE49-F238E27FC236}">
                <a16:creationId xmlns:a16="http://schemas.microsoft.com/office/drawing/2014/main" id="{2B23C355-3D40-4770-BF6E-B40AE9C23A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8576" y="2182893"/>
            <a:ext cx="1952575" cy="167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;p15">
            <a:extLst>
              <a:ext uri="{FF2B5EF4-FFF2-40B4-BE49-F238E27FC236}">
                <a16:creationId xmlns:a16="http://schemas.microsoft.com/office/drawing/2014/main" id="{6593C4D5-50BE-4E7A-B957-913DFA79B60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48577" y="3861077"/>
            <a:ext cx="1952559" cy="16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CD519178-ECF8-4E8E-94BA-944E0A95AF0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6004" y="2178285"/>
            <a:ext cx="1963301" cy="1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;p14">
            <a:extLst>
              <a:ext uri="{FF2B5EF4-FFF2-40B4-BE49-F238E27FC236}">
                <a16:creationId xmlns:a16="http://schemas.microsoft.com/office/drawing/2014/main" id="{249DC44F-FDE4-499D-BA39-ED9B9E4678AE}"/>
              </a:ext>
            </a:extLst>
          </p:cNvPr>
          <p:cNvSpPr txBox="1">
            <a:spLocks/>
          </p:cNvSpPr>
          <p:nvPr/>
        </p:nvSpPr>
        <p:spPr>
          <a:xfrm>
            <a:off x="1835700" y="44502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Data Augmentation: </a:t>
            </a:r>
            <a:r>
              <a:rPr lang="en-GB" dirty="0" err="1">
                <a:solidFill>
                  <a:srgbClr val="002060"/>
                </a:solidFill>
              </a:rPr>
              <a:t>Homographies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Google Shape;93;p13">
            <a:extLst>
              <a:ext uri="{FF2B5EF4-FFF2-40B4-BE49-F238E27FC236}">
                <a16:creationId xmlns:a16="http://schemas.microsoft.com/office/drawing/2014/main" id="{9BE8D4D6-C869-4362-B9D3-2DB7B7475BDE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92;p13">
            <a:extLst>
              <a:ext uri="{FF2B5EF4-FFF2-40B4-BE49-F238E27FC236}">
                <a16:creationId xmlns:a16="http://schemas.microsoft.com/office/drawing/2014/main" id="{13C6D3AD-AC68-422C-8988-5005AE8F15C0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9226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gb colour map">
            <a:extLst>
              <a:ext uri="{FF2B5EF4-FFF2-40B4-BE49-F238E27FC236}">
                <a16:creationId xmlns:a16="http://schemas.microsoft.com/office/drawing/2014/main" id="{9151654F-D164-4A6E-BF81-4EF60574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40" y="1643068"/>
            <a:ext cx="1785937" cy="13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D1363-87B7-41A8-AC39-E978C1FA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54362"/>
            <a:ext cx="10873208" cy="9941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Data Augmentation: Changing the Illumination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C30CF-4B62-4FDC-9CC5-B919FFFF88E5}"/>
              </a:ext>
            </a:extLst>
          </p:cNvPr>
          <p:cNvSpPr txBox="1"/>
          <p:nvPr/>
        </p:nvSpPr>
        <p:spPr>
          <a:xfrm>
            <a:off x="4342161" y="3043120"/>
            <a:ext cx="794385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RGB colour map                           R		       G		          B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EB43C-5D10-41D9-A69E-40616440F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33" y="2614615"/>
            <a:ext cx="1557735" cy="15287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5BA97B-4774-47E8-880E-E88378AA35DD}"/>
              </a:ext>
            </a:extLst>
          </p:cNvPr>
          <p:cNvCxnSpPr>
            <a:cxnSpLocks/>
          </p:cNvCxnSpPr>
          <p:nvPr/>
        </p:nvCxnSpPr>
        <p:spPr>
          <a:xfrm flipV="1">
            <a:off x="3470790" y="2500317"/>
            <a:ext cx="646395" cy="25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10D0F6-B965-43A1-914C-6E1FAAE2D588}"/>
              </a:ext>
            </a:extLst>
          </p:cNvPr>
          <p:cNvCxnSpPr>
            <a:cxnSpLocks/>
          </p:cNvCxnSpPr>
          <p:nvPr/>
        </p:nvCxnSpPr>
        <p:spPr>
          <a:xfrm>
            <a:off x="3175497" y="4250535"/>
            <a:ext cx="720231" cy="38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EE579-4BFF-4F31-BE83-60F58CBD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898" y="3811193"/>
            <a:ext cx="1678781" cy="1528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2C021C-83D8-42AA-99C3-01B57E665687}"/>
              </a:ext>
            </a:extLst>
          </p:cNvPr>
          <p:cNvSpPr txBox="1"/>
          <p:nvPr/>
        </p:nvSpPr>
        <p:spPr>
          <a:xfrm>
            <a:off x="4324079" y="5635260"/>
            <a:ext cx="651353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 err="1">
                <a:solidFill>
                  <a:srgbClr val="002060"/>
                </a:solidFill>
              </a:rPr>
              <a:t>LaB</a:t>
            </a:r>
            <a:r>
              <a:rPr lang="en-GB" sz="1351" dirty="0">
                <a:solidFill>
                  <a:srgbClr val="002060"/>
                </a:solidFill>
              </a:rPr>
              <a:t> colour map                                L		         a		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F8DE21-7664-4DCB-B6BC-0FC8F6C26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 t="11285" r="18258" b="5660"/>
          <a:stretch/>
        </p:blipFill>
        <p:spPr>
          <a:xfrm>
            <a:off x="5840356" y="1700138"/>
            <a:ext cx="1445241" cy="122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F550D0-0115-44E2-92B7-5B86B62318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7394" r="19394" b="4986"/>
          <a:stretch/>
        </p:blipFill>
        <p:spPr>
          <a:xfrm>
            <a:off x="8937978" y="1632797"/>
            <a:ext cx="1429092" cy="1303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EA2BC9-FE77-4CA1-99D2-2D0121CADA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7485" r="20193" b="5976"/>
          <a:stretch/>
        </p:blipFill>
        <p:spPr>
          <a:xfrm>
            <a:off x="7393413" y="1628184"/>
            <a:ext cx="1429092" cy="1302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8CB8A0-1D47-4867-B34D-DAF6C687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84" y="4137886"/>
            <a:ext cx="2327607" cy="15517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90544C-2606-4274-BC61-1E71712B95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/>
          <a:stretch/>
        </p:blipFill>
        <p:spPr>
          <a:xfrm>
            <a:off x="9016507" y="4140079"/>
            <a:ext cx="1973855" cy="15287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C98E00-69C5-4EB6-BA1B-18F406C873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4"/>
          <a:stretch/>
        </p:blipFill>
        <p:spPr>
          <a:xfrm>
            <a:off x="5640605" y="4149371"/>
            <a:ext cx="1973855" cy="1528763"/>
          </a:xfrm>
          <a:prstGeom prst="rect">
            <a:avLst/>
          </a:prstGeom>
        </p:spPr>
      </p:pic>
      <p:sp>
        <p:nvSpPr>
          <p:cNvPr id="17" name="Google Shape;93;p13">
            <a:extLst>
              <a:ext uri="{FF2B5EF4-FFF2-40B4-BE49-F238E27FC236}">
                <a16:creationId xmlns:a16="http://schemas.microsoft.com/office/drawing/2014/main" id="{43F1577B-38A4-4BD6-9FC6-4CF0BCB2F4A7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92;p13">
            <a:extLst>
              <a:ext uri="{FF2B5EF4-FFF2-40B4-BE49-F238E27FC236}">
                <a16:creationId xmlns:a16="http://schemas.microsoft.com/office/drawing/2014/main" id="{64D96893-38C1-4D62-B1B8-99E12BC4740B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175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808E7D-0D87-4C2A-A6B3-C57A64407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03" y="4272510"/>
            <a:ext cx="2327607" cy="1551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09B2C8-D9DE-4A9F-9CC3-EE6E027C7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/>
          <a:stretch/>
        </p:blipFill>
        <p:spPr>
          <a:xfrm>
            <a:off x="7271628" y="4250535"/>
            <a:ext cx="1973855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2AEA1-BDE9-484E-B863-2243B1921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4"/>
          <a:stretch/>
        </p:blipFill>
        <p:spPr>
          <a:xfrm>
            <a:off x="3895728" y="4259827"/>
            <a:ext cx="1973855" cy="152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8E59F-ACF0-48A0-9FA6-1A9A971A1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49" y="2108988"/>
            <a:ext cx="3245276" cy="2163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49851D-6FBC-4C18-82EE-860C75D3A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08" y="1561131"/>
            <a:ext cx="2327607" cy="15517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44E852-5EAE-4ACD-A283-78F8FA317459}"/>
              </a:ext>
            </a:extLst>
          </p:cNvPr>
          <p:cNvSpPr txBox="1"/>
          <p:nvPr/>
        </p:nvSpPr>
        <p:spPr>
          <a:xfrm>
            <a:off x="4911311" y="4088080"/>
            <a:ext cx="67105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C4463-49A9-477E-9058-9ABCA2268834}"/>
              </a:ext>
            </a:extLst>
          </p:cNvPr>
          <p:cNvSpPr txBox="1"/>
          <p:nvPr/>
        </p:nvSpPr>
        <p:spPr>
          <a:xfrm>
            <a:off x="6411295" y="4112032"/>
            <a:ext cx="41459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E5808-CFEB-4F80-8E17-CBA0DEC9978D}"/>
              </a:ext>
            </a:extLst>
          </p:cNvPr>
          <p:cNvSpPr txBox="1"/>
          <p:nvPr/>
        </p:nvSpPr>
        <p:spPr>
          <a:xfrm>
            <a:off x="7952018" y="4134004"/>
            <a:ext cx="4562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4091C1-305E-4509-AB7D-1A6F8FD41ED8}"/>
              </a:ext>
            </a:extLst>
          </p:cNvPr>
          <p:cNvCxnSpPr/>
          <p:nvPr/>
        </p:nvCxnSpPr>
        <p:spPr>
          <a:xfrm flipV="1">
            <a:off x="8979315" y="4398326"/>
            <a:ext cx="427703" cy="51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FE9F03-9342-4840-803F-B5B0EBF18284}"/>
              </a:ext>
            </a:extLst>
          </p:cNvPr>
          <p:cNvCxnSpPr/>
          <p:nvPr/>
        </p:nvCxnSpPr>
        <p:spPr>
          <a:xfrm>
            <a:off x="5034116" y="3301227"/>
            <a:ext cx="0" cy="57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08002F-1B54-4060-95AD-35A2544B5EB5}"/>
              </a:ext>
            </a:extLst>
          </p:cNvPr>
          <p:cNvSpPr txBox="1"/>
          <p:nvPr/>
        </p:nvSpPr>
        <p:spPr>
          <a:xfrm>
            <a:off x="5246837" y="3273341"/>
            <a:ext cx="164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Pointwise Multiplication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F4D787-A29A-4EA2-AAA0-4DBA740EB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33" y="2614615"/>
            <a:ext cx="1557735" cy="15287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A7A50D-4B80-4D8D-B8A0-D6F6942AFAA5}"/>
              </a:ext>
            </a:extLst>
          </p:cNvPr>
          <p:cNvCxnSpPr>
            <a:cxnSpLocks/>
          </p:cNvCxnSpPr>
          <p:nvPr/>
        </p:nvCxnSpPr>
        <p:spPr>
          <a:xfrm>
            <a:off x="3175497" y="4250535"/>
            <a:ext cx="720231" cy="38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6964522-7F74-4BB0-9CB6-29659741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903"/>
            <a:ext cx="10945215" cy="9941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Data Augmentation: Changing the Illumination </a:t>
            </a:r>
          </a:p>
        </p:txBody>
      </p:sp>
      <p:sp>
        <p:nvSpPr>
          <p:cNvPr id="21" name="Google Shape;93;p13">
            <a:extLst>
              <a:ext uri="{FF2B5EF4-FFF2-40B4-BE49-F238E27FC236}">
                <a16:creationId xmlns:a16="http://schemas.microsoft.com/office/drawing/2014/main" id="{CE64C770-5A3D-47AE-8A75-09B09F8D1E2A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2;p13">
            <a:extLst>
              <a:ext uri="{FF2B5EF4-FFF2-40B4-BE49-F238E27FC236}">
                <a16:creationId xmlns:a16="http://schemas.microsoft.com/office/drawing/2014/main" id="{34442490-31A0-4A31-81F7-5C0B0B010F9E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35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0965-0935-41E0-8FAE-101AB07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639"/>
            <a:ext cx="1094521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Data Augmentation Future Work: Transferring Colour to Grayscale Images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03A073-63D4-491F-8F5A-9874EA7DC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88881"/>
            <a:ext cx="5827527" cy="38348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Paper by </a:t>
            </a:r>
            <a:r>
              <a:rPr lang="de-DE" sz="1800" dirty="0">
                <a:solidFill>
                  <a:srgbClr val="002060"/>
                </a:solidFill>
              </a:rPr>
              <a:t>Tomihisa Welsh, Michael Ashikhmin, Klaus Mueller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C53D7-35D0-4F17-B14C-D56C639C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2616238"/>
            <a:ext cx="5794547" cy="1729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60F0D-4287-4393-991B-403993B7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1" y="4509120"/>
            <a:ext cx="6283416" cy="1251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CF210-412B-4FAD-A1D2-5AF7CAAA6040}"/>
              </a:ext>
            </a:extLst>
          </p:cNvPr>
          <p:cNvSpPr txBox="1"/>
          <p:nvPr/>
        </p:nvSpPr>
        <p:spPr>
          <a:xfrm>
            <a:off x="6788176" y="2209244"/>
            <a:ext cx="376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Our Idea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A7CB6-E149-4322-AA80-3F1805EB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478" y="4409011"/>
            <a:ext cx="1062971" cy="1411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0C5C0-1943-414F-8B2D-50D89172D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0351" y="1822975"/>
            <a:ext cx="1062971" cy="1411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B6B284-4A97-4027-AE66-038456F162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3513" y="4409011"/>
            <a:ext cx="1062971" cy="1411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B2177-29F6-4429-BA9D-8DEB7B9CD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2375" y="3022807"/>
            <a:ext cx="1521216" cy="956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24964-5084-4A11-9B93-4D27A0806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187" y="2931915"/>
            <a:ext cx="1413816" cy="1413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3DDF1F-BF6E-4E6C-B994-F856192BB6E3}"/>
              </a:ext>
            </a:extLst>
          </p:cNvPr>
          <p:cNvSpPr txBox="1"/>
          <p:nvPr/>
        </p:nvSpPr>
        <p:spPr>
          <a:xfrm>
            <a:off x="7860507" y="2736056"/>
            <a:ext cx="93159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B92BB-8739-4426-B87E-11ED59FDDC26}"/>
              </a:ext>
            </a:extLst>
          </p:cNvPr>
          <p:cNvSpPr txBox="1"/>
          <p:nvPr/>
        </p:nvSpPr>
        <p:spPr>
          <a:xfrm>
            <a:off x="9073668" y="2751340"/>
            <a:ext cx="93159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195C2-27E3-4250-82FD-2B96C4C6F43E}"/>
              </a:ext>
            </a:extLst>
          </p:cNvPr>
          <p:cNvSpPr txBox="1"/>
          <p:nvPr/>
        </p:nvSpPr>
        <p:spPr>
          <a:xfrm>
            <a:off x="6624642" y="4086225"/>
            <a:ext cx="106297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32236-54D6-4537-83F1-975F886934EB}"/>
              </a:ext>
            </a:extLst>
          </p:cNvPr>
          <p:cNvSpPr txBox="1"/>
          <p:nvPr/>
        </p:nvSpPr>
        <p:spPr>
          <a:xfrm>
            <a:off x="9187677" y="4132012"/>
            <a:ext cx="106297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9F863B-AAF3-4930-9A71-856C8D63BC7D}"/>
              </a:ext>
            </a:extLst>
          </p:cNvPr>
          <p:cNvSpPr txBox="1"/>
          <p:nvPr/>
        </p:nvSpPr>
        <p:spPr>
          <a:xfrm>
            <a:off x="8278415" y="3617440"/>
            <a:ext cx="74004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>
                <a:solidFill>
                  <a:srgbClr val="002060"/>
                </a:solidFill>
              </a:rPr>
              <a:t>OR</a:t>
            </a:r>
          </a:p>
        </p:txBody>
      </p:sp>
      <p:sp>
        <p:nvSpPr>
          <p:cNvPr id="21" name="Google Shape;93;p13">
            <a:extLst>
              <a:ext uri="{FF2B5EF4-FFF2-40B4-BE49-F238E27FC236}">
                <a16:creationId xmlns:a16="http://schemas.microsoft.com/office/drawing/2014/main" id="{553E2E98-B2F5-44D3-88E1-87C1C4716AEF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2;p13">
            <a:extLst>
              <a:ext uri="{FF2B5EF4-FFF2-40B4-BE49-F238E27FC236}">
                <a16:creationId xmlns:a16="http://schemas.microsoft.com/office/drawing/2014/main" id="{73EAAFE5-088B-457A-BA32-85E4ECFFE53F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663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6" grpId="0"/>
      <p:bldP spid="19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355BCA-B7F7-4F12-A502-6B43A772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9489" y="1712071"/>
            <a:ext cx="2171812" cy="194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7044F-14E9-459C-8EF2-2F046049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0744" y="158844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Future Work: Latent Variable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02AE-E82B-4A6A-8412-863BD2ED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Eigenfaces: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C30F5-9C48-47B2-9308-4432F3D74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2944" y="2348881"/>
            <a:ext cx="2951174" cy="2951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BB692-E35D-40FA-B8A9-21781C69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4" y="3357005"/>
            <a:ext cx="3298318" cy="10098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4FB044-5CA6-43B6-B3F7-D2F2A05938D2}"/>
              </a:ext>
            </a:extLst>
          </p:cNvPr>
          <p:cNvCxnSpPr>
            <a:cxnSpLocks/>
          </p:cNvCxnSpPr>
          <p:nvPr/>
        </p:nvCxnSpPr>
        <p:spPr>
          <a:xfrm>
            <a:off x="3698972" y="3802822"/>
            <a:ext cx="48005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E1A3E7-7DB5-43C6-80F4-5244224D996F}"/>
              </a:ext>
            </a:extLst>
          </p:cNvPr>
          <p:cNvSpPr txBox="1"/>
          <p:nvPr/>
        </p:nvSpPr>
        <p:spPr>
          <a:xfrm>
            <a:off x="1631504" y="5571492"/>
            <a:ext cx="9203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002060"/>
                </a:solidFill>
              </a:rPr>
              <a:t>Further work: more sophisticated generative models, e.g. GANs, VAEs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0044C7-2C46-4F99-90C4-D1F5FF6DBF8B}"/>
              </a:ext>
            </a:extLst>
          </p:cNvPr>
          <p:cNvCxnSpPr/>
          <p:nvPr/>
        </p:nvCxnSpPr>
        <p:spPr>
          <a:xfrm flipV="1">
            <a:off x="7074119" y="2686055"/>
            <a:ext cx="993561" cy="49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B96602-2B93-41E6-9E4D-A6CD296F2CFF}"/>
              </a:ext>
            </a:extLst>
          </p:cNvPr>
          <p:cNvCxnSpPr>
            <a:cxnSpLocks/>
          </p:cNvCxnSpPr>
          <p:nvPr/>
        </p:nvCxnSpPr>
        <p:spPr>
          <a:xfrm>
            <a:off x="6938965" y="4171954"/>
            <a:ext cx="1064419" cy="6143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230DFC82-0C5C-4C45-8D9D-B5DAA2F4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3431" y="4120528"/>
            <a:ext cx="1397216" cy="1397216"/>
          </a:xfrm>
          <a:prstGeom prst="rect">
            <a:avLst/>
          </a:prstGeom>
        </p:spPr>
      </p:pic>
      <p:sp>
        <p:nvSpPr>
          <p:cNvPr id="15" name="Google Shape;93;p13">
            <a:extLst>
              <a:ext uri="{FF2B5EF4-FFF2-40B4-BE49-F238E27FC236}">
                <a16:creationId xmlns:a16="http://schemas.microsoft.com/office/drawing/2014/main" id="{3951F7C4-4CAF-4076-86C9-60F7D2A5A864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92;p13">
            <a:extLst>
              <a:ext uri="{FF2B5EF4-FFF2-40B4-BE49-F238E27FC236}">
                <a16:creationId xmlns:a16="http://schemas.microsoft.com/office/drawing/2014/main" id="{D2038AB4-09B5-4990-9963-C0A48D0DF644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073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14">
            <a:extLst>
              <a:ext uri="{FF2B5EF4-FFF2-40B4-BE49-F238E27FC236}">
                <a16:creationId xmlns:a16="http://schemas.microsoft.com/office/drawing/2014/main" id="{02E5C116-5C12-4D81-A372-FBB4B6DEB216}"/>
              </a:ext>
            </a:extLst>
          </p:cNvPr>
          <p:cNvSpPr txBox="1">
            <a:spLocks noGrp="1"/>
          </p:cNvSpPr>
          <p:nvPr/>
        </p:nvSpPr>
        <p:spPr>
          <a:xfrm>
            <a:off x="1271464" y="36203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" sz="4400" dirty="0">
                <a:solidFill>
                  <a:srgbClr val="002060"/>
                </a:solidFill>
              </a:rPr>
              <a:t>The (sub)problems</a:t>
            </a:r>
            <a:endParaRPr sz="4400" dirty="0">
              <a:solidFill>
                <a:srgbClr val="002060"/>
              </a:solidFill>
            </a:endParaRPr>
          </a:p>
        </p:txBody>
      </p:sp>
      <p:pic>
        <p:nvPicPr>
          <p:cNvPr id="7" name="Google Shape;142;p14">
            <a:extLst>
              <a:ext uri="{FF2B5EF4-FFF2-40B4-BE49-F238E27FC236}">
                <a16:creationId xmlns:a16="http://schemas.microsoft.com/office/drawing/2014/main" id="{038288EB-167F-473C-8B9A-3E0C73783F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22280" y="558902"/>
            <a:ext cx="3542271" cy="2708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CC3B1144-528B-415F-A4C0-BD714CAA8C4A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B0FDFE-7EAF-4E2B-B1C8-0E527CDFE8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Face detection/eye detection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Eye tracking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For one frame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For a sequence of frames (video)</a:t>
            </a:r>
          </a:p>
          <a:p>
            <a:pPr marL="457188" lvl="1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Data augmentation on the black box face detection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73A992-C6D1-4690-A66E-89D9A4200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259347"/>
            <a:ext cx="3960440" cy="3509813"/>
          </a:xfrm>
          <a:prstGeom prst="rect">
            <a:avLst/>
          </a:prstGeom>
        </p:spPr>
      </p:pic>
      <p:cxnSp>
        <p:nvCxnSpPr>
          <p:cNvPr id="14" name="Google Shape;92;p13">
            <a:extLst>
              <a:ext uri="{FF2B5EF4-FFF2-40B4-BE49-F238E27FC236}">
                <a16:creationId xmlns:a16="http://schemas.microsoft.com/office/drawing/2014/main" id="{498E6DDA-4BC0-4B32-8307-DBBF2C35547B}"/>
              </a:ext>
            </a:extLst>
          </p:cNvPr>
          <p:cNvCxnSpPr>
            <a:cxnSpLocks/>
          </p:cNvCxnSpPr>
          <p:nvPr/>
        </p:nvCxnSpPr>
        <p:spPr>
          <a:xfrm>
            <a:off x="227348" y="6278033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418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EEC8-609B-41B4-92BE-9A59E567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9166" y="126072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Possible Outputs</a:t>
            </a:r>
          </a:p>
        </p:txBody>
      </p:sp>
      <p:sp>
        <p:nvSpPr>
          <p:cNvPr id="4" name="Google Shape;147;p15">
            <a:extLst>
              <a:ext uri="{FF2B5EF4-FFF2-40B4-BE49-F238E27FC236}">
                <a16:creationId xmlns:a16="http://schemas.microsoft.com/office/drawing/2014/main" id="{C26948A4-5E7E-4F69-BE46-A30EA3E44ECE}"/>
              </a:ext>
            </a:extLst>
          </p:cNvPr>
          <p:cNvSpPr txBox="1">
            <a:spLocks noGrp="1"/>
          </p:cNvSpPr>
          <p:nvPr/>
        </p:nvSpPr>
        <p:spPr>
          <a:xfrm>
            <a:off x="2340903" y="1206756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Google Shape;148;p15">
            <a:extLst>
              <a:ext uri="{FF2B5EF4-FFF2-40B4-BE49-F238E27FC236}">
                <a16:creationId xmlns:a16="http://schemas.microsoft.com/office/drawing/2014/main" id="{629EC0AB-A182-4851-8F6D-272D97975491}"/>
              </a:ext>
            </a:extLst>
          </p:cNvPr>
          <p:cNvSpPr txBox="1">
            <a:spLocks noGrp="1"/>
          </p:cNvSpPr>
          <p:nvPr/>
        </p:nvSpPr>
        <p:spPr>
          <a:xfrm>
            <a:off x="703718" y="1134916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AutoNum type="arabicPeriod"/>
            </a:pPr>
            <a:r>
              <a:rPr lang="es" sz="3200" dirty="0">
                <a:solidFill>
                  <a:srgbClr val="002060"/>
                </a:solidFill>
              </a:rPr>
              <a:t>Attention point curve</a:t>
            </a:r>
            <a:br>
              <a:rPr lang="es" sz="3200" dirty="0">
                <a:solidFill>
                  <a:srgbClr val="002060"/>
                </a:solidFill>
              </a:rPr>
            </a:br>
            <a:endParaRPr lang="es" sz="3200" dirty="0">
              <a:solidFill>
                <a:srgbClr val="002060"/>
              </a:solidFill>
            </a:endParaRPr>
          </a:p>
          <a:p>
            <a:pPr>
              <a:buAutoNum type="arabicPeriod"/>
            </a:pP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buAutoNum type="arabicPeriod"/>
            </a:pPr>
            <a:r>
              <a:rPr lang="es" sz="3200" dirty="0">
                <a:solidFill>
                  <a:srgbClr val="002060"/>
                </a:solidFill>
              </a:rPr>
              <a:t>Heat map</a:t>
            </a:r>
            <a:br>
              <a:rPr lang="es" sz="3200" dirty="0">
                <a:solidFill>
                  <a:srgbClr val="002060"/>
                </a:solidFill>
              </a:rPr>
            </a:br>
            <a:endParaRPr lang="es" sz="3200" dirty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buAutoNum type="arabicPeriod"/>
            </a:pP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buAutoNum type="arabicPeriod"/>
            </a:pPr>
            <a:r>
              <a:rPr lang="es" sz="3200" dirty="0">
                <a:solidFill>
                  <a:srgbClr val="002060"/>
                </a:solidFill>
              </a:rPr>
              <a:t>Attention map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6" name="Google Shape;149;p15">
            <a:extLst>
              <a:ext uri="{FF2B5EF4-FFF2-40B4-BE49-F238E27FC236}">
                <a16:creationId xmlns:a16="http://schemas.microsoft.com/office/drawing/2014/main" id="{0B727D51-C35F-4E5F-8503-BEBA24559E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87888" y="4370794"/>
            <a:ext cx="3240360" cy="150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0;p15">
            <a:extLst>
              <a:ext uri="{FF2B5EF4-FFF2-40B4-BE49-F238E27FC236}">
                <a16:creationId xmlns:a16="http://schemas.microsoft.com/office/drawing/2014/main" id="{A79D85A6-D524-47CD-8E26-41B5DE610D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3633" y="2996952"/>
            <a:ext cx="3169203" cy="147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15">
            <a:extLst>
              <a:ext uri="{FF2B5EF4-FFF2-40B4-BE49-F238E27FC236}">
                <a16:creationId xmlns:a16="http://schemas.microsoft.com/office/drawing/2014/main" id="{EB0D2E45-E9B3-49CF-8BC9-B9A45B7621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920" y="1289641"/>
            <a:ext cx="3053425" cy="179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3;p13">
            <a:extLst>
              <a:ext uri="{FF2B5EF4-FFF2-40B4-BE49-F238E27FC236}">
                <a16:creationId xmlns:a16="http://schemas.microsoft.com/office/drawing/2014/main" id="{4A3F3769-9EE6-4A87-B044-05A56E57E3CB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92;p13">
            <a:extLst>
              <a:ext uri="{FF2B5EF4-FFF2-40B4-BE49-F238E27FC236}">
                <a16:creationId xmlns:a16="http://schemas.microsoft.com/office/drawing/2014/main" id="{24A69D1A-37C1-48B9-98C2-3918B6D0D670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6327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2051311" y="409455"/>
            <a:ext cx="8275448" cy="5616625"/>
            <a:chOff x="467544" y="692696"/>
            <a:chExt cx="8275448" cy="5616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23" y="3194645"/>
              <a:ext cx="3209925" cy="31146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692696"/>
              <a:ext cx="3922992" cy="31417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588">
              <a:off x="1305786" y="4328790"/>
              <a:ext cx="1656184" cy="17303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3501008"/>
              <a:ext cx="961151" cy="10081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502">
              <a:off x="5915105" y="4005064"/>
              <a:ext cx="961151" cy="100811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2195736" y="1871458"/>
              <a:ext cx="693446" cy="37374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888198" y="1881320"/>
              <a:ext cx="243642" cy="17952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771800" y="1142500"/>
              <a:ext cx="117382" cy="720080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395680" y="4914534"/>
              <a:ext cx="589080" cy="306666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6228184" y="4708368"/>
              <a:ext cx="765454" cy="20518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984760" y="4194454"/>
              <a:ext cx="0" cy="720080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843808" y="1844824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Oval 29"/>
            <p:cNvSpPr/>
            <p:nvPr/>
          </p:nvSpPr>
          <p:spPr>
            <a:xfrm>
              <a:off x="6948264" y="4877160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69368" y="4725144"/>
              <a:ext cx="914400" cy="89664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1127464"/>
                <a:gd name="connsiteY0" fmla="*/ 35511 h 914400"/>
                <a:gd name="connsiteX1" fmla="*/ 1127464 w 1127464"/>
                <a:gd name="connsiteY1" fmla="*/ 0 h 914400"/>
                <a:gd name="connsiteX2" fmla="*/ 1127464 w 1127464"/>
                <a:gd name="connsiteY2" fmla="*/ 914400 h 914400"/>
                <a:gd name="connsiteX3" fmla="*/ 213064 w 1127464"/>
                <a:gd name="connsiteY3" fmla="*/ 914400 h 914400"/>
                <a:gd name="connsiteX4" fmla="*/ 0 w 1127464"/>
                <a:gd name="connsiteY4" fmla="*/ 35511 h 914400"/>
                <a:gd name="connsiteX0" fmla="*/ 0 w 1127464"/>
                <a:gd name="connsiteY0" fmla="*/ 17756 h 896645"/>
                <a:gd name="connsiteX1" fmla="*/ 665825 w 1127464"/>
                <a:gd name="connsiteY1" fmla="*/ 0 h 896645"/>
                <a:gd name="connsiteX2" fmla="*/ 1127464 w 1127464"/>
                <a:gd name="connsiteY2" fmla="*/ 896645 h 896645"/>
                <a:gd name="connsiteX3" fmla="*/ 213064 w 1127464"/>
                <a:gd name="connsiteY3" fmla="*/ 896645 h 896645"/>
                <a:gd name="connsiteX4" fmla="*/ 0 w 1127464"/>
                <a:gd name="connsiteY4" fmla="*/ 17756 h 896645"/>
                <a:gd name="connsiteX0" fmla="*/ 0 w 914400"/>
                <a:gd name="connsiteY0" fmla="*/ 17756 h 896645"/>
                <a:gd name="connsiteX1" fmla="*/ 665825 w 914400"/>
                <a:gd name="connsiteY1" fmla="*/ 0 h 896645"/>
                <a:gd name="connsiteX2" fmla="*/ 914400 w 914400"/>
                <a:gd name="connsiteY2" fmla="*/ 887767 h 896645"/>
                <a:gd name="connsiteX3" fmla="*/ 213064 w 914400"/>
                <a:gd name="connsiteY3" fmla="*/ 896645 h 896645"/>
                <a:gd name="connsiteX4" fmla="*/ 0 w 914400"/>
                <a:gd name="connsiteY4" fmla="*/ 17756 h 89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96645">
                  <a:moveTo>
                    <a:pt x="0" y="17756"/>
                  </a:moveTo>
                  <a:lnTo>
                    <a:pt x="665825" y="0"/>
                  </a:lnTo>
                  <a:lnTo>
                    <a:pt x="914400" y="887767"/>
                  </a:lnTo>
                  <a:lnTo>
                    <a:pt x="213064" y="896645"/>
                  </a:lnTo>
                  <a:lnTo>
                    <a:pt x="0" y="177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169102" y="5318964"/>
              <a:ext cx="170650" cy="630316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169102" y="5029176"/>
              <a:ext cx="962738" cy="306666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476154" y="5138735"/>
              <a:ext cx="683086" cy="188229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123728" y="5309208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1" name="Straight Connector 40"/>
            <p:cNvCxnSpPr>
              <a:endCxn id="112" idx="6"/>
            </p:cNvCxnSpPr>
            <p:nvPr/>
          </p:nvCxnSpPr>
          <p:spPr>
            <a:xfrm flipH="1" flipV="1">
              <a:off x="3960424" y="1984348"/>
              <a:ext cx="3039062" cy="202071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13" idx="5"/>
            </p:cNvCxnSpPr>
            <p:nvPr/>
          </p:nvCxnSpPr>
          <p:spPr>
            <a:xfrm flipH="1" flipV="1">
              <a:off x="3771416" y="2105726"/>
              <a:ext cx="2606402" cy="23856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78104" y="5733256"/>
              <a:ext cx="91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Camera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6416" y="908720"/>
              <a:ext cx="823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/>
                <a:t>Screen</a:t>
              </a:r>
              <a:endParaRPr lang="es-MX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19585" y="1043444"/>
              <a:ext cx="1408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/>
                <a:t>Screen</a:t>
              </a:r>
              <a:r>
                <a:rPr lang="es-MX" b="1" dirty="0"/>
                <a:t> </a:t>
              </a:r>
              <a:r>
                <a:rPr lang="es-MX" b="1" dirty="0" err="1"/>
                <a:t>plane</a:t>
              </a:r>
              <a:endParaRPr lang="es-MX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9912" y="5374957"/>
              <a:ext cx="913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Camera</a:t>
              </a:r>
            </a:p>
            <a:p>
              <a:pPr algn="ctr"/>
              <a:r>
                <a:rPr lang="es-MX" b="1" dirty="0" err="1"/>
                <a:t>Plane</a:t>
              </a:r>
              <a:endParaRPr lang="es-MX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33016" y="593998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Head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08304" y="5662988"/>
              <a:ext cx="14346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Head (</a:t>
              </a:r>
              <a:r>
                <a:rPr lang="es-MX" b="1" dirty="0" err="1"/>
                <a:t>world</a:t>
              </a:r>
              <a:r>
                <a:rPr lang="es-MX" b="1" dirty="0"/>
                <a:t>)</a:t>
              </a:r>
            </a:p>
            <a:p>
              <a:r>
                <a:rPr lang="es-MX" b="1" dirty="0" err="1"/>
                <a:t>frame</a:t>
              </a:r>
              <a:endParaRPr lang="es-MX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283968" y="1052736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052736"/>
                  <a:ext cx="39626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7257862" y="3347700"/>
              <a:ext cx="1418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/>
                <a:t>Right</a:t>
              </a:r>
              <a:r>
                <a:rPr lang="es-MX" b="1" dirty="0"/>
                <a:t> </a:t>
              </a:r>
              <a:r>
                <a:rPr lang="es-MX" b="1" dirty="0" err="1"/>
                <a:t>eyeball</a:t>
              </a:r>
              <a:endParaRPr lang="es-MX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32040" y="4869161"/>
              <a:ext cx="128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/>
                <a:t>Left</a:t>
              </a:r>
              <a:r>
                <a:rPr lang="es-MX" b="1" dirty="0"/>
                <a:t> </a:t>
              </a:r>
              <a:r>
                <a:rPr lang="es-MX" b="1" dirty="0" err="1"/>
                <a:t>eyeball</a:t>
              </a:r>
              <a:endParaRPr lang="es-MX" b="1" dirty="0"/>
            </a:p>
          </p:txBody>
        </p:sp>
        <p:cxnSp>
          <p:nvCxnSpPr>
            <p:cNvPr id="61" name="Straight Connector 60"/>
            <p:cNvCxnSpPr>
              <a:endCxn id="117" idx="7"/>
            </p:cNvCxnSpPr>
            <p:nvPr/>
          </p:nvCxnSpPr>
          <p:spPr>
            <a:xfrm flipH="1">
              <a:off x="1962338" y="4221088"/>
              <a:ext cx="4067578" cy="103436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118" idx="6"/>
            </p:cNvCxnSpPr>
            <p:nvPr/>
          </p:nvCxnSpPr>
          <p:spPr>
            <a:xfrm flipH="1">
              <a:off x="1917460" y="3771284"/>
              <a:ext cx="4654988" cy="135390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901555" y="1960795"/>
              <a:ext cx="646108" cy="2188285"/>
            </a:xfrm>
            <a:custGeom>
              <a:avLst/>
              <a:gdLst>
                <a:gd name="connsiteX0" fmla="*/ 346267 w 736884"/>
                <a:gd name="connsiteY0" fmla="*/ 2547892 h 2547892"/>
                <a:gd name="connsiteX1" fmla="*/ 97692 w 736884"/>
                <a:gd name="connsiteY1" fmla="*/ 2112886 h 2547892"/>
                <a:gd name="connsiteX2" fmla="*/ 38 w 736884"/>
                <a:gd name="connsiteY2" fmla="*/ 1571348 h 2547892"/>
                <a:gd name="connsiteX3" fmla="*/ 106570 w 736884"/>
                <a:gd name="connsiteY3" fmla="*/ 816746 h 2547892"/>
                <a:gd name="connsiteX4" fmla="*/ 417288 w 736884"/>
                <a:gd name="connsiteY4" fmla="*/ 292963 h 2547892"/>
                <a:gd name="connsiteX5" fmla="*/ 736884 w 736884"/>
                <a:gd name="connsiteY5" fmla="*/ 0 h 25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84" h="2547892">
                  <a:moveTo>
                    <a:pt x="346267" y="2547892"/>
                  </a:moveTo>
                  <a:cubicBezTo>
                    <a:pt x="250832" y="2411767"/>
                    <a:pt x="155397" y="2275643"/>
                    <a:pt x="97692" y="2112886"/>
                  </a:cubicBezTo>
                  <a:cubicBezTo>
                    <a:pt x="39987" y="1950129"/>
                    <a:pt x="-1442" y="1787371"/>
                    <a:pt x="38" y="1571348"/>
                  </a:cubicBezTo>
                  <a:cubicBezTo>
                    <a:pt x="1518" y="1355325"/>
                    <a:pt x="37028" y="1029810"/>
                    <a:pt x="106570" y="816746"/>
                  </a:cubicBezTo>
                  <a:cubicBezTo>
                    <a:pt x="176112" y="603682"/>
                    <a:pt x="312236" y="429087"/>
                    <a:pt x="417288" y="292963"/>
                  </a:cubicBezTo>
                  <a:cubicBezTo>
                    <a:pt x="522340" y="156839"/>
                    <a:pt x="679179" y="44388"/>
                    <a:pt x="736884" y="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8" name="Freeform 77"/>
            <p:cNvSpPr/>
            <p:nvPr/>
          </p:nvSpPr>
          <p:spPr>
            <a:xfrm rot="7859169">
              <a:off x="6026303" y="1350418"/>
              <a:ext cx="691313" cy="1878884"/>
            </a:xfrm>
            <a:custGeom>
              <a:avLst/>
              <a:gdLst>
                <a:gd name="connsiteX0" fmla="*/ 346267 w 736884"/>
                <a:gd name="connsiteY0" fmla="*/ 2547892 h 2547892"/>
                <a:gd name="connsiteX1" fmla="*/ 97692 w 736884"/>
                <a:gd name="connsiteY1" fmla="*/ 2112886 h 2547892"/>
                <a:gd name="connsiteX2" fmla="*/ 38 w 736884"/>
                <a:gd name="connsiteY2" fmla="*/ 1571348 h 2547892"/>
                <a:gd name="connsiteX3" fmla="*/ 106570 w 736884"/>
                <a:gd name="connsiteY3" fmla="*/ 816746 h 2547892"/>
                <a:gd name="connsiteX4" fmla="*/ 417288 w 736884"/>
                <a:gd name="connsiteY4" fmla="*/ 292963 h 2547892"/>
                <a:gd name="connsiteX5" fmla="*/ 736884 w 736884"/>
                <a:gd name="connsiteY5" fmla="*/ 0 h 25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84" h="2547892">
                  <a:moveTo>
                    <a:pt x="346267" y="2547892"/>
                  </a:moveTo>
                  <a:cubicBezTo>
                    <a:pt x="250832" y="2411767"/>
                    <a:pt x="155397" y="2275643"/>
                    <a:pt x="97692" y="2112886"/>
                  </a:cubicBezTo>
                  <a:cubicBezTo>
                    <a:pt x="39987" y="1950129"/>
                    <a:pt x="-1442" y="1787371"/>
                    <a:pt x="38" y="1571348"/>
                  </a:cubicBezTo>
                  <a:cubicBezTo>
                    <a:pt x="1518" y="1355325"/>
                    <a:pt x="37028" y="1029810"/>
                    <a:pt x="106570" y="816746"/>
                  </a:cubicBezTo>
                  <a:cubicBezTo>
                    <a:pt x="176112" y="603682"/>
                    <a:pt x="312236" y="429087"/>
                    <a:pt x="417288" y="292963"/>
                  </a:cubicBezTo>
                  <a:cubicBezTo>
                    <a:pt x="522340" y="156839"/>
                    <a:pt x="679179" y="44388"/>
                    <a:pt x="736884" y="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Freeform 78"/>
            <p:cNvSpPr/>
            <p:nvPr/>
          </p:nvSpPr>
          <p:spPr>
            <a:xfrm rot="15329059">
              <a:off x="4280617" y="4834144"/>
              <a:ext cx="499017" cy="1891250"/>
            </a:xfrm>
            <a:custGeom>
              <a:avLst/>
              <a:gdLst>
                <a:gd name="connsiteX0" fmla="*/ 346267 w 736884"/>
                <a:gd name="connsiteY0" fmla="*/ 2547892 h 2547892"/>
                <a:gd name="connsiteX1" fmla="*/ 97692 w 736884"/>
                <a:gd name="connsiteY1" fmla="*/ 2112886 h 2547892"/>
                <a:gd name="connsiteX2" fmla="*/ 38 w 736884"/>
                <a:gd name="connsiteY2" fmla="*/ 1571348 h 2547892"/>
                <a:gd name="connsiteX3" fmla="*/ 106570 w 736884"/>
                <a:gd name="connsiteY3" fmla="*/ 816746 h 2547892"/>
                <a:gd name="connsiteX4" fmla="*/ 417288 w 736884"/>
                <a:gd name="connsiteY4" fmla="*/ 292963 h 2547892"/>
                <a:gd name="connsiteX5" fmla="*/ 736884 w 736884"/>
                <a:gd name="connsiteY5" fmla="*/ 0 h 25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84" h="2547892">
                  <a:moveTo>
                    <a:pt x="346267" y="2547892"/>
                  </a:moveTo>
                  <a:cubicBezTo>
                    <a:pt x="250832" y="2411767"/>
                    <a:pt x="155397" y="2275643"/>
                    <a:pt x="97692" y="2112886"/>
                  </a:cubicBezTo>
                  <a:cubicBezTo>
                    <a:pt x="39987" y="1950129"/>
                    <a:pt x="-1442" y="1787371"/>
                    <a:pt x="38" y="1571348"/>
                  </a:cubicBezTo>
                  <a:cubicBezTo>
                    <a:pt x="1518" y="1355325"/>
                    <a:pt x="37028" y="1029810"/>
                    <a:pt x="106570" y="816746"/>
                  </a:cubicBezTo>
                  <a:cubicBezTo>
                    <a:pt x="176112" y="603682"/>
                    <a:pt x="312236" y="429087"/>
                    <a:pt x="417288" y="292963"/>
                  </a:cubicBezTo>
                  <a:cubicBezTo>
                    <a:pt x="522340" y="156839"/>
                    <a:pt x="679179" y="44388"/>
                    <a:pt x="736884" y="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1524786" y="1960795"/>
              <a:ext cx="22878" cy="17206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7" idx="5"/>
            </p:cNvCxnSpPr>
            <p:nvPr/>
          </p:nvCxnSpPr>
          <p:spPr>
            <a:xfrm flipH="1" flipV="1">
              <a:off x="1382732" y="1944877"/>
              <a:ext cx="164931" cy="1591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9" idx="0"/>
            </p:cNvCxnSpPr>
            <p:nvPr/>
          </p:nvCxnSpPr>
          <p:spPr>
            <a:xfrm flipH="1">
              <a:off x="5413218" y="5557290"/>
              <a:ext cx="36111" cy="17596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0"/>
            </p:cNvCxnSpPr>
            <p:nvPr/>
          </p:nvCxnSpPr>
          <p:spPr>
            <a:xfrm flipH="1" flipV="1">
              <a:off x="5271165" y="5545277"/>
              <a:ext cx="178164" cy="1201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78" idx="5"/>
            </p:cNvCxnSpPr>
            <p:nvPr/>
          </p:nvCxnSpPr>
          <p:spPr>
            <a:xfrm>
              <a:off x="6782981" y="2988074"/>
              <a:ext cx="71425" cy="17886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78" idx="5"/>
            </p:cNvCxnSpPr>
            <p:nvPr/>
          </p:nvCxnSpPr>
          <p:spPr>
            <a:xfrm flipH="1">
              <a:off x="6854406" y="3097952"/>
              <a:ext cx="186952" cy="6899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3896416" y="1952344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Oval 112"/>
            <p:cNvSpPr/>
            <p:nvPr/>
          </p:nvSpPr>
          <p:spPr>
            <a:xfrm>
              <a:off x="3716782" y="2051092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Oval 113"/>
            <p:cNvSpPr/>
            <p:nvPr/>
          </p:nvSpPr>
          <p:spPr>
            <a:xfrm>
              <a:off x="3762156" y="1925710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7" name="Oval 116"/>
            <p:cNvSpPr/>
            <p:nvPr/>
          </p:nvSpPr>
          <p:spPr>
            <a:xfrm>
              <a:off x="1907704" y="5246078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8" name="Oval 117"/>
            <p:cNvSpPr/>
            <p:nvPr/>
          </p:nvSpPr>
          <p:spPr>
            <a:xfrm>
              <a:off x="1853452" y="5093184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948264" y="464384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O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62331" y="5328413"/>
              <a:ext cx="40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O’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57135" y="1565256"/>
              <a:ext cx="460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O’’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6851778" y="1988840"/>
                  <a:ext cx="103259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>
                            <a:latin typeface="Cambria Math"/>
                          </a:rPr>
                          <m:t>𝑲</m:t>
                        </m:r>
                        <m:r>
                          <a:rPr lang="es-MX" b="1" i="1">
                            <a:latin typeface="Cambria Math"/>
                          </a:rPr>
                          <m:t>∘</m:t>
                        </m:r>
                        <m:sSup>
                          <m:sSup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1" i="1">
                                <a:latin typeface="Cambria Math"/>
                              </a:rPr>
                              <m:t>𝑯</m:t>
                            </m:r>
                          </m:e>
                          <m:sup>
                            <m:r>
                              <a:rPr lang="es-MX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MX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778" y="1988840"/>
                  <a:ext cx="1032590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467544" y="299695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>
                            <a:latin typeface="Cambria Math"/>
                          </a:rPr>
                          <m:t>𝑯</m:t>
                        </m:r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996952"/>
                  <a:ext cx="4187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4225304" y="5589240"/>
                  <a:ext cx="413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>
                            <a:latin typeface="Cambria Math"/>
                          </a:rPr>
                          <m:t>𝑲</m:t>
                        </m:r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304" y="5589240"/>
                  <a:ext cx="41389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5796136" y="2924944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924944"/>
                  <a:ext cx="48436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4932040" y="3429000"/>
                  <a:ext cx="461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46192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923928" y="1700808"/>
                  <a:ext cx="506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1700808"/>
                  <a:ext cx="50680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3419872" y="2051556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2051556"/>
                  <a:ext cx="48436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3471688" y="161950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688" y="1619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763688" y="4725145"/>
                  <a:ext cx="503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725145"/>
                  <a:ext cx="50359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1908161" y="4941169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s-MX" b="1" i="1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s-MX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161" y="4941169"/>
                  <a:ext cx="48115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TextBox 140"/>
            <p:cNvSpPr txBox="1"/>
            <p:nvPr/>
          </p:nvSpPr>
          <p:spPr>
            <a:xfrm>
              <a:off x="2887417" y="1988840"/>
              <a:ext cx="394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z’’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158295" y="1916832"/>
              <a:ext cx="405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x’’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11760" y="1043444"/>
              <a:ext cx="411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y’’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039817" y="5013177"/>
              <a:ext cx="336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z’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22191" y="4869161"/>
              <a:ext cx="35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y’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79712" y="5877272"/>
              <a:ext cx="34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x’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84168" y="4653137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z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372200" y="514790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x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020272" y="406777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y</a:t>
              </a:r>
            </a:p>
          </p:txBody>
        </p:sp>
      </p:grpSp>
      <p:sp>
        <p:nvSpPr>
          <p:cNvPr id="71" name="Google Shape;93;p13">
            <a:extLst>
              <a:ext uri="{FF2B5EF4-FFF2-40B4-BE49-F238E27FC236}">
                <a16:creationId xmlns:a16="http://schemas.microsoft.com/office/drawing/2014/main" id="{5D73B7C7-1003-4EB1-89E4-6EA9CBD843CD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92;p13">
            <a:extLst>
              <a:ext uri="{FF2B5EF4-FFF2-40B4-BE49-F238E27FC236}">
                <a16:creationId xmlns:a16="http://schemas.microsoft.com/office/drawing/2014/main" id="{AA17373C-5374-4CED-9D74-0179604A3B01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8209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5231" y="755210"/>
                <a:ext cx="1654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  <m:sSup>
                      <m:sSup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  <m:sSup>
                      <m:sSup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31" y="755210"/>
                <a:ext cx="16544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9529" y="692498"/>
                <a:ext cx="3116814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𝑯</m:t>
                      </m:r>
                      <m:r>
                        <a:rPr lang="es-MX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es-MX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| 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29" y="692498"/>
                <a:ext cx="3116814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7447" y="1417263"/>
                <a:ext cx="1649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1" i="1">
                        <a:solidFill>
                          <a:srgbClr val="002060"/>
                        </a:solidFill>
                        <a:latin typeface="Cambria Math"/>
                      </a:rPr>
                      <m:t>𝑲</m:t>
                    </m:r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  <m:sSup>
                      <m:sSup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ℝ</m:t>
                    </m:r>
                    <m:sSup>
                      <m:sSup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7" y="1417263"/>
                <a:ext cx="16496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743" y="1345259"/>
                <a:ext cx="3128036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s-MX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s-MX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s-MX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| 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3" y="1345259"/>
                <a:ext cx="3128036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1424" y="188438"/>
                <a:ext cx="6968190" cy="4801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solidFill>
                      <a:srgbClr val="002060"/>
                    </a:solidFill>
                  </a:rPr>
                  <a:t>H</a:t>
                </a:r>
                <a:r>
                  <a:rPr lang="es-MX" dirty="0">
                    <a:solidFill>
                      <a:srgbClr val="002060"/>
                    </a:solidFill>
                  </a:rPr>
                  <a:t> and </a:t>
                </a:r>
                <a:r>
                  <a:rPr lang="es-MX" b="1" dirty="0">
                    <a:solidFill>
                      <a:srgbClr val="002060"/>
                    </a:solidFill>
                  </a:rPr>
                  <a:t>K</a:t>
                </a:r>
                <a:r>
                  <a:rPr lang="es-MX" dirty="0">
                    <a:solidFill>
                      <a:srgbClr val="002060"/>
                    </a:solidFill>
                  </a:rPr>
                  <a:t> are </a:t>
                </a:r>
                <a:r>
                  <a:rPr lang="es-MX" dirty="0" err="1">
                    <a:solidFill>
                      <a:srgbClr val="002060"/>
                    </a:solidFill>
                  </a:rPr>
                  <a:t>homographies</a:t>
                </a:r>
                <a:r>
                  <a:rPr lang="es-MX" dirty="0">
                    <a:solidFill>
                      <a:srgbClr val="002060"/>
                    </a:solidFill>
                  </a:rPr>
                  <a:t> (invertible </a:t>
                </a:r>
                <a:r>
                  <a:rPr lang="es-MX" dirty="0" err="1">
                    <a:solidFill>
                      <a:srgbClr val="002060"/>
                    </a:solidFill>
                  </a:rPr>
                  <a:t>projective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transformations</a:t>
                </a:r>
                <a:r>
                  <a:rPr lang="es-MX" dirty="0">
                    <a:solidFill>
                      <a:srgbClr val="002060"/>
                    </a:solidFill>
                  </a:rPr>
                  <a:t>):</a:t>
                </a: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r>
                  <a:rPr lang="es-MX" dirty="0">
                    <a:solidFill>
                      <a:srgbClr val="002060"/>
                    </a:solidFill>
                  </a:rPr>
                  <a:t>						</a:t>
                </a: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are </a:t>
                </a:r>
                <a:r>
                  <a:rPr lang="es-MX" dirty="0" err="1">
                    <a:solidFill>
                      <a:srgbClr val="002060"/>
                    </a:solidFill>
                  </a:rPr>
                  <a:t>the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Plücker</a:t>
                </a:r>
                <a:r>
                  <a:rPr lang="es-MX" dirty="0">
                    <a:solidFill>
                      <a:srgbClr val="002060"/>
                    </a:solidFill>
                  </a:rPr>
                  <a:t> matrices </a:t>
                </a:r>
                <a:r>
                  <a:rPr lang="es-MX" dirty="0" err="1">
                    <a:solidFill>
                      <a:srgbClr val="002060"/>
                    </a:solidFill>
                  </a:rPr>
                  <a:t>associated</a:t>
                </a:r>
                <a:r>
                  <a:rPr lang="es-MX" dirty="0">
                    <a:solidFill>
                      <a:srgbClr val="002060"/>
                    </a:solidFill>
                  </a:rPr>
                  <a:t> to </a:t>
                </a:r>
                <a:r>
                  <a:rPr lang="es-MX" dirty="0" err="1">
                    <a:solidFill>
                      <a:srgbClr val="002060"/>
                    </a:solidFill>
                  </a:rPr>
                  <a:t>lines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(in </a:t>
                </a:r>
                <a:r>
                  <a:rPr lang="es-MX" b="1" dirty="0">
                    <a:solidFill>
                      <a:srgbClr val="002060"/>
                    </a:solidFill>
                  </a:rPr>
                  <a:t>O’’</a:t>
                </a:r>
                <a:r>
                  <a:rPr lang="es-MX" dirty="0">
                    <a:solidFill>
                      <a:srgbClr val="002060"/>
                    </a:solidFill>
                  </a:rPr>
                  <a:t>):</a:t>
                </a: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r>
                  <a:rPr lang="es-MX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s-MX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𝑤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s-MX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s-MX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is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the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equation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for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the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screen</a:t>
                </a:r>
                <a:r>
                  <a:rPr lang="es-MX" dirty="0">
                    <a:solidFill>
                      <a:srgbClr val="002060"/>
                    </a:solidFill>
                  </a:rPr>
                  <a:t> </a:t>
                </a:r>
                <a:r>
                  <a:rPr lang="es-MX" dirty="0" err="1">
                    <a:solidFill>
                      <a:srgbClr val="002060"/>
                    </a:solidFill>
                  </a:rPr>
                  <a:t>plane</a:t>
                </a:r>
                <a:r>
                  <a:rPr lang="es-MX" dirty="0">
                    <a:solidFill>
                      <a:srgbClr val="002060"/>
                    </a:solidFill>
                  </a:rPr>
                  <a:t> (in </a:t>
                </a:r>
                <a:r>
                  <a:rPr lang="es-MX" b="1" dirty="0">
                    <a:solidFill>
                      <a:srgbClr val="002060"/>
                    </a:solidFill>
                  </a:rPr>
                  <a:t>O’’</a:t>
                </a:r>
                <a:r>
                  <a:rPr lang="es-MX" dirty="0">
                    <a:solidFill>
                      <a:srgbClr val="002060"/>
                    </a:solidFill>
                  </a:rPr>
                  <a:t>).</a:t>
                </a:r>
              </a:p>
              <a:p>
                <a:endParaRPr lang="es-MX" dirty="0">
                  <a:solidFill>
                    <a:srgbClr val="002060"/>
                  </a:solidFill>
                </a:endParaRPr>
              </a:p>
              <a:p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88438"/>
                <a:ext cx="6968190" cy="4801314"/>
              </a:xfrm>
              <a:prstGeom prst="rect">
                <a:avLst/>
              </a:prstGeom>
              <a:blipFill>
                <a:blip r:embed="rId6"/>
                <a:stretch>
                  <a:fillRect l="-787" t="-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3434" y="2708722"/>
                <a:ext cx="6855723" cy="118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MX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s-MX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s-MX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  <m:r>
                      <a:rPr lang="es-MX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MX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MX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s-MX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4" y="2708722"/>
                <a:ext cx="6855723" cy="1188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1423" y="4892766"/>
            <a:ext cx="3558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002060"/>
                </a:solidFill>
              </a:rPr>
              <a:t>How</a:t>
            </a:r>
            <a:r>
              <a:rPr lang="es-MX" b="1" dirty="0">
                <a:solidFill>
                  <a:srgbClr val="002060"/>
                </a:solidFill>
              </a:rPr>
              <a:t> to compute </a:t>
            </a:r>
            <a:r>
              <a:rPr lang="es-MX" b="1" dirty="0" err="1">
                <a:solidFill>
                  <a:srgbClr val="002060"/>
                </a:solidFill>
              </a:rPr>
              <a:t>attention</a:t>
            </a:r>
            <a:r>
              <a:rPr lang="es-MX" b="1" dirty="0">
                <a:solidFill>
                  <a:srgbClr val="002060"/>
                </a:solidFill>
              </a:rPr>
              <a:t> </a:t>
            </a:r>
            <a:r>
              <a:rPr lang="es-MX" b="1" dirty="0" err="1">
                <a:solidFill>
                  <a:srgbClr val="002060"/>
                </a:solidFill>
              </a:rPr>
              <a:t>point</a:t>
            </a:r>
            <a:r>
              <a:rPr lang="es-MX" b="1" dirty="0">
                <a:solidFill>
                  <a:srgbClr val="002060"/>
                </a:solidFill>
              </a:rPr>
              <a:t> P</a:t>
            </a:r>
            <a:r>
              <a:rPr lang="es-MX" dirty="0">
                <a:solidFill>
                  <a:srgbClr val="002060"/>
                </a:solidFill>
              </a:rPr>
              <a:t>?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5814" y="4921607"/>
                <a:ext cx="18131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sSup>
                        <m:sSup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14" y="4921607"/>
                <a:ext cx="1813124" cy="375552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5816" y="5266135"/>
                <a:ext cx="176824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sSup>
                        <m:sSup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16" y="5266135"/>
                <a:ext cx="1768241" cy="37555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27190" y="5582271"/>
                <a:ext cx="4025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sub>
                          </m:s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MX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sSup>
                        <m:sSupPr>
                          <m:ctrlPr>
                            <a:rPr lang="es-MX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MX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s-MX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s-MX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190" y="5582271"/>
                <a:ext cx="4025974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93;p13">
            <a:extLst>
              <a:ext uri="{FF2B5EF4-FFF2-40B4-BE49-F238E27FC236}">
                <a16:creationId xmlns:a16="http://schemas.microsoft.com/office/drawing/2014/main" id="{3C707B4D-5F5C-4FDA-8284-876096C96C58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92;p13">
            <a:extLst>
              <a:ext uri="{FF2B5EF4-FFF2-40B4-BE49-F238E27FC236}">
                <a16:creationId xmlns:a16="http://schemas.microsoft.com/office/drawing/2014/main" id="{3007AE86-9060-4061-A1F6-14350F907C70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3124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p17">
            <a:extLst>
              <a:ext uri="{FF2B5EF4-FFF2-40B4-BE49-F238E27FC236}">
                <a16:creationId xmlns:a16="http://schemas.microsoft.com/office/drawing/2014/main" id="{723B63DC-C62D-4934-8F57-7165CE874793}"/>
              </a:ext>
            </a:extLst>
          </p:cNvPr>
          <p:cNvSpPr txBox="1">
            <a:spLocks noGrp="1"/>
          </p:cNvSpPr>
          <p:nvPr/>
        </p:nvSpPr>
        <p:spPr>
          <a:xfrm>
            <a:off x="561375" y="130101"/>
            <a:ext cx="798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" sz="4400" dirty="0">
                <a:solidFill>
                  <a:srgbClr val="002060"/>
                </a:solidFill>
                <a:latin typeface="+mj-lt"/>
              </a:rPr>
              <a:t>Face and Eye detection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163;p17">
            <a:extLst>
              <a:ext uri="{FF2B5EF4-FFF2-40B4-BE49-F238E27FC236}">
                <a16:creationId xmlns:a16="http://schemas.microsoft.com/office/drawing/2014/main" id="{146D4FFB-8473-46AB-929D-49F911BF3C1D}"/>
              </a:ext>
            </a:extLst>
          </p:cNvPr>
          <p:cNvSpPr txBox="1">
            <a:spLocks noGrp="1"/>
          </p:cNvSpPr>
          <p:nvPr/>
        </p:nvSpPr>
        <p:spPr>
          <a:xfrm>
            <a:off x="800650" y="1091374"/>
            <a:ext cx="79053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342900">
              <a:buSzPts val="1800"/>
              <a:buChar char="-"/>
            </a:pPr>
            <a:r>
              <a:rPr lang="es" sz="2400" dirty="0">
                <a:solidFill>
                  <a:srgbClr val="002060"/>
                </a:solidFill>
                <a:latin typeface="+mj-lt"/>
              </a:rPr>
              <a:t>Produce bounding box for face / eyes.</a:t>
            </a:r>
            <a:endParaRPr sz="2400" dirty="0">
              <a:solidFill>
                <a:srgbClr val="002060"/>
              </a:solidFill>
              <a:latin typeface="+mj-lt"/>
            </a:endParaRPr>
          </a:p>
          <a:p>
            <a:pPr indent="-342900">
              <a:buSzPts val="1800"/>
              <a:buChar char="-"/>
            </a:pPr>
            <a:r>
              <a:rPr lang="es" sz="2400" dirty="0">
                <a:solidFill>
                  <a:srgbClr val="002060"/>
                </a:solidFill>
                <a:latin typeface="+mj-lt"/>
              </a:rPr>
              <a:t>Detect featured points over the face</a:t>
            </a:r>
            <a:br>
              <a:rPr lang="es" sz="2400" dirty="0">
                <a:solidFill>
                  <a:srgbClr val="002060"/>
                </a:solidFill>
                <a:latin typeface="+mj-lt"/>
              </a:rPr>
            </a:br>
            <a:r>
              <a:rPr lang="es" sz="2400" dirty="0">
                <a:solidFill>
                  <a:srgbClr val="002060"/>
                </a:solidFill>
                <a:latin typeface="+mj-lt"/>
              </a:rPr>
              <a:t>(edges, corners, nose, mouth, eyes). </a:t>
            </a:r>
            <a:endParaRPr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Google Shape;164;p17">
            <a:extLst>
              <a:ext uri="{FF2B5EF4-FFF2-40B4-BE49-F238E27FC236}">
                <a16:creationId xmlns:a16="http://schemas.microsoft.com/office/drawing/2014/main" id="{734AD136-321F-460C-8728-4FD3CFA4CE5E}"/>
              </a:ext>
            </a:extLst>
          </p:cNvPr>
          <p:cNvSpPr txBox="1"/>
          <p:nvPr/>
        </p:nvSpPr>
        <p:spPr>
          <a:xfrm>
            <a:off x="1271464" y="5717988"/>
            <a:ext cx="85206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Viola and Jones</a:t>
            </a:r>
            <a:r>
              <a:rPr lang="e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Object Detection using a Boosted Cascade of Simple Features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(CVPR 2001).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65;p17">
            <a:extLst>
              <a:ext uri="{FF2B5EF4-FFF2-40B4-BE49-F238E27FC236}">
                <a16:creationId xmlns:a16="http://schemas.microsoft.com/office/drawing/2014/main" id="{0376D19F-2923-4B76-A717-8F54744E55B4}"/>
              </a:ext>
            </a:extLst>
          </p:cNvPr>
          <p:cNvSpPr txBox="1"/>
          <p:nvPr/>
        </p:nvSpPr>
        <p:spPr>
          <a:xfrm>
            <a:off x="2481075" y="2803500"/>
            <a:ext cx="20736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Haar Filters and</a:t>
            </a:r>
            <a:endParaRPr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  <a:p>
            <a:pPr algn="ctr"/>
            <a:r>
              <a:rPr lang="es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Cascade</a:t>
            </a:r>
            <a:endParaRPr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8" name="Google Shape;166;p17">
            <a:extLst>
              <a:ext uri="{FF2B5EF4-FFF2-40B4-BE49-F238E27FC236}">
                <a16:creationId xmlns:a16="http://schemas.microsoft.com/office/drawing/2014/main" id="{713EE13B-8FC0-43F0-A934-90F731FF52A4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4554675" y="3103350"/>
            <a:ext cx="4179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68;p17">
            <a:extLst>
              <a:ext uri="{FF2B5EF4-FFF2-40B4-BE49-F238E27FC236}">
                <a16:creationId xmlns:a16="http://schemas.microsoft.com/office/drawing/2014/main" id="{13C24A3A-6C55-46FE-BDDA-E1EC3F3EEE19}"/>
              </a:ext>
            </a:extLst>
          </p:cNvPr>
          <p:cNvSpPr txBox="1"/>
          <p:nvPr/>
        </p:nvSpPr>
        <p:spPr>
          <a:xfrm>
            <a:off x="6672075" y="2907316"/>
            <a:ext cx="2073600" cy="398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Viola-Jones algorithm</a:t>
            </a:r>
            <a:endParaRPr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0" name="Google Shape;167;p17">
            <a:extLst>
              <a:ext uri="{FF2B5EF4-FFF2-40B4-BE49-F238E27FC236}">
                <a16:creationId xmlns:a16="http://schemas.microsoft.com/office/drawing/2014/main" id="{3CBCDCD8-9B15-4C34-91F7-4578A3377447}"/>
              </a:ext>
            </a:extLst>
          </p:cNvPr>
          <p:cNvSpPr txBox="1"/>
          <p:nvPr/>
        </p:nvSpPr>
        <p:spPr>
          <a:xfrm>
            <a:off x="4972575" y="2808450"/>
            <a:ext cx="13074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Clr>
                <a:srgbClr val="FFFFFF"/>
              </a:buClr>
              <a:buSzPts val="1400"/>
              <a:buFont typeface="Lato"/>
              <a:buChar char="-"/>
            </a:pPr>
            <a:r>
              <a:rPr lang="es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Easy</a:t>
            </a:r>
            <a:endParaRPr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indent="-317500">
              <a:buClr>
                <a:srgbClr val="FFFFFF"/>
              </a:buClr>
              <a:buSzPts val="1400"/>
              <a:buFont typeface="Lato"/>
              <a:buChar char="-"/>
            </a:pPr>
            <a:r>
              <a:rPr lang="es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Fast</a:t>
            </a:r>
            <a:endParaRPr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69;p17">
            <a:extLst>
              <a:ext uri="{FF2B5EF4-FFF2-40B4-BE49-F238E27FC236}">
                <a16:creationId xmlns:a16="http://schemas.microsoft.com/office/drawing/2014/main" id="{3B26FDCA-784E-419B-BD36-4ECB7DAC2266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rot="10800000" flipH="1">
            <a:off x="6279975" y="3106800"/>
            <a:ext cx="3921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Google Shape;170;p17">
            <a:extLst>
              <a:ext uri="{FF2B5EF4-FFF2-40B4-BE49-F238E27FC236}">
                <a16:creationId xmlns:a16="http://schemas.microsoft.com/office/drawing/2014/main" id="{F3BBB548-EE5D-4794-A79A-3A084E1D3B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6375" y="3631800"/>
            <a:ext cx="2108532" cy="1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1;p17">
            <a:extLst>
              <a:ext uri="{FF2B5EF4-FFF2-40B4-BE49-F238E27FC236}">
                <a16:creationId xmlns:a16="http://schemas.microsoft.com/office/drawing/2014/main" id="{2BADE0EF-A8AE-4F0C-BB59-15F5C0B5D7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451" y="3615750"/>
            <a:ext cx="3937335" cy="1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2;p17">
            <a:extLst>
              <a:ext uri="{FF2B5EF4-FFF2-40B4-BE49-F238E27FC236}">
                <a16:creationId xmlns:a16="http://schemas.microsoft.com/office/drawing/2014/main" id="{36C4ECED-4F5A-4226-944A-6A92A3A914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000" y="629432"/>
            <a:ext cx="3645544" cy="208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3;p17">
            <a:extLst>
              <a:ext uri="{FF2B5EF4-FFF2-40B4-BE49-F238E27FC236}">
                <a16:creationId xmlns:a16="http://schemas.microsoft.com/office/drawing/2014/main" id="{5AEA5AF4-8503-4824-A546-9ED04798745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3675" y="3615750"/>
            <a:ext cx="1589746" cy="18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3;p13">
            <a:extLst>
              <a:ext uri="{FF2B5EF4-FFF2-40B4-BE49-F238E27FC236}">
                <a16:creationId xmlns:a16="http://schemas.microsoft.com/office/drawing/2014/main" id="{C6FC8F18-6161-404C-B69D-9B7A9E65E81A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+mj-lt"/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92;p13">
            <a:extLst>
              <a:ext uri="{FF2B5EF4-FFF2-40B4-BE49-F238E27FC236}">
                <a16:creationId xmlns:a16="http://schemas.microsoft.com/office/drawing/2014/main" id="{5A5FF6CE-A7FD-491A-B3F5-4534B7AAE8E1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9200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18">
            <a:extLst>
              <a:ext uri="{FF2B5EF4-FFF2-40B4-BE49-F238E27FC236}">
                <a16:creationId xmlns:a16="http://schemas.microsoft.com/office/drawing/2014/main" id="{087D7403-6D05-4234-8DBD-0B437221EF0E}"/>
              </a:ext>
            </a:extLst>
          </p:cNvPr>
          <p:cNvSpPr txBox="1">
            <a:spLocks noGrp="1"/>
          </p:cNvSpPr>
          <p:nvPr/>
        </p:nvSpPr>
        <p:spPr>
          <a:xfrm>
            <a:off x="695400" y="264924"/>
            <a:ext cx="798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" sz="4800" dirty="0">
                <a:solidFill>
                  <a:srgbClr val="002060"/>
                </a:solidFill>
                <a:latin typeface="+mj-lt"/>
              </a:rPr>
              <a:t>Head Pose Estimation</a:t>
            </a:r>
            <a:endParaRPr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179;p18">
            <a:extLst>
              <a:ext uri="{FF2B5EF4-FFF2-40B4-BE49-F238E27FC236}">
                <a16:creationId xmlns:a16="http://schemas.microsoft.com/office/drawing/2014/main" id="{2DE486F2-1FF8-4782-98D4-9419394DD20F}"/>
              </a:ext>
            </a:extLst>
          </p:cNvPr>
          <p:cNvSpPr txBox="1">
            <a:spLocks noGrp="1"/>
          </p:cNvSpPr>
          <p:nvPr/>
        </p:nvSpPr>
        <p:spPr>
          <a:xfrm>
            <a:off x="1215036" y="1517787"/>
            <a:ext cx="79053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SzPts val="1800"/>
              <a:buNone/>
            </a:pPr>
            <a:r>
              <a:rPr lang="es" sz="2000" dirty="0">
                <a:solidFill>
                  <a:srgbClr val="002060"/>
                </a:solidFill>
                <a:latin typeface="+mn-lt"/>
              </a:rPr>
              <a:t>Consider coordinate system with origin in the focal point of the camera.</a:t>
            </a:r>
            <a:br>
              <a:rPr lang="es" sz="2000" dirty="0">
                <a:solidFill>
                  <a:srgbClr val="002060"/>
                </a:solidFill>
                <a:latin typeface="+mn-lt"/>
              </a:rPr>
            </a:br>
            <a:endParaRPr sz="2000" dirty="0">
              <a:solidFill>
                <a:srgbClr val="002060"/>
              </a:solidFill>
              <a:latin typeface="+mn-lt"/>
            </a:endParaRPr>
          </a:p>
          <a:p>
            <a:pPr marL="114300" indent="0">
              <a:buSzPts val="1800"/>
              <a:buNone/>
            </a:pPr>
            <a:r>
              <a:rPr lang="es" sz="2000" dirty="0">
                <a:solidFill>
                  <a:srgbClr val="002060"/>
                </a:solidFill>
                <a:latin typeface="+mn-lt"/>
              </a:rPr>
              <a:t>Compute 3 angles to determine pose: </a:t>
            </a:r>
            <a:r>
              <a:rPr lang="es" sz="2000" b="1" dirty="0">
                <a:solidFill>
                  <a:srgbClr val="002060"/>
                </a:solidFill>
                <a:latin typeface="+mn-lt"/>
              </a:rPr>
              <a:t>Roll</a:t>
            </a:r>
            <a:r>
              <a:rPr lang="es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s" sz="2000" b="1" dirty="0">
                <a:solidFill>
                  <a:srgbClr val="002060"/>
                </a:solidFill>
                <a:latin typeface="+mn-lt"/>
              </a:rPr>
              <a:t>Yaw</a:t>
            </a:r>
            <a:r>
              <a:rPr lang="es" sz="20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s" sz="2000" b="1" dirty="0">
                <a:solidFill>
                  <a:srgbClr val="002060"/>
                </a:solidFill>
                <a:latin typeface="+mn-lt"/>
              </a:rPr>
              <a:t>Pitch</a:t>
            </a:r>
            <a:r>
              <a:rPr lang="es" sz="2000" dirty="0">
                <a:solidFill>
                  <a:srgbClr val="002060"/>
                </a:solidFill>
                <a:latin typeface="+mn-lt"/>
              </a:rPr>
              <a:t>. </a:t>
            </a:r>
            <a:endParaRPr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6" name="Google Shape;180;p18">
            <a:extLst>
              <a:ext uri="{FF2B5EF4-FFF2-40B4-BE49-F238E27FC236}">
                <a16:creationId xmlns:a16="http://schemas.microsoft.com/office/drawing/2014/main" id="{09C7CFC0-5219-4F75-9A40-027E118E7CCE}"/>
              </a:ext>
            </a:extLst>
          </p:cNvPr>
          <p:cNvSpPr txBox="1"/>
          <p:nvPr/>
        </p:nvSpPr>
        <p:spPr>
          <a:xfrm>
            <a:off x="1391824" y="5583900"/>
            <a:ext cx="85206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" sz="1200" b="1" dirty="0">
                <a:solidFill>
                  <a:srgbClr val="002060"/>
                </a:solidFill>
              </a:rPr>
              <a:t>Reference</a:t>
            </a:r>
            <a:r>
              <a:rPr lang="es" sz="1200" dirty="0">
                <a:solidFill>
                  <a:srgbClr val="002060"/>
                </a:solidFill>
              </a:rPr>
              <a:t>: Davis, L. et al. </a:t>
            </a:r>
            <a:r>
              <a:rPr lang="es" sz="1200" i="1" dirty="0">
                <a:solidFill>
                  <a:srgbClr val="002060"/>
                </a:solidFill>
              </a:rPr>
              <a:t>Computing 3D Head Orientation from a Monocular Image Sequence.</a:t>
            </a:r>
            <a:r>
              <a:rPr lang="es" sz="1200" dirty="0">
                <a:solidFill>
                  <a:srgbClr val="002060"/>
                </a:solidFill>
              </a:rPr>
              <a:t> (2010).</a:t>
            </a:r>
            <a:endParaRPr sz="1200" dirty="0">
              <a:solidFill>
                <a:srgbClr val="002060"/>
              </a:solidFill>
            </a:endParaRPr>
          </a:p>
        </p:txBody>
      </p:sp>
      <p:pic>
        <p:nvPicPr>
          <p:cNvPr id="7" name="Google Shape;181;p18">
            <a:extLst>
              <a:ext uri="{FF2B5EF4-FFF2-40B4-BE49-F238E27FC236}">
                <a16:creationId xmlns:a16="http://schemas.microsoft.com/office/drawing/2014/main" id="{C8346959-3187-411F-AB05-9CD8784EA3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2224" y="2722587"/>
            <a:ext cx="3476288" cy="24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2;p18">
            <a:extLst>
              <a:ext uri="{FF2B5EF4-FFF2-40B4-BE49-F238E27FC236}">
                <a16:creationId xmlns:a16="http://schemas.microsoft.com/office/drawing/2014/main" id="{25F3BAA6-3B5A-4CF0-A717-7B4D24381C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42" y="2681378"/>
            <a:ext cx="7323083" cy="2829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2;p13">
            <a:extLst>
              <a:ext uri="{FF2B5EF4-FFF2-40B4-BE49-F238E27FC236}">
                <a16:creationId xmlns:a16="http://schemas.microsoft.com/office/drawing/2014/main" id="{CD77FF2D-7C1B-4375-BF07-010D3B4D4421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93;p13">
            <a:extLst>
              <a:ext uri="{FF2B5EF4-FFF2-40B4-BE49-F238E27FC236}">
                <a16:creationId xmlns:a16="http://schemas.microsoft.com/office/drawing/2014/main" id="{0D33CC9B-12FE-4617-8A8E-ADE7DC6418F0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97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19">
            <a:extLst>
              <a:ext uri="{FF2B5EF4-FFF2-40B4-BE49-F238E27FC236}">
                <a16:creationId xmlns:a16="http://schemas.microsoft.com/office/drawing/2014/main" id="{75F4BBEB-9F10-4F0C-907F-64AC2C5385B7}"/>
              </a:ext>
            </a:extLst>
          </p:cNvPr>
          <p:cNvSpPr txBox="1">
            <a:spLocks noGrp="1"/>
          </p:cNvSpPr>
          <p:nvPr/>
        </p:nvSpPr>
        <p:spPr>
          <a:xfrm>
            <a:off x="551384" y="404675"/>
            <a:ext cx="9487066" cy="20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s" sz="2800" dirty="0">
                <a:solidFill>
                  <a:srgbClr val="002060"/>
                </a:solidFill>
                <a:latin typeface="+mn-lt"/>
              </a:rPr>
              <a:t>Roll and Yaw can be computed using 5 points.</a:t>
            </a:r>
            <a:br>
              <a:rPr lang="es" sz="2800" dirty="0">
                <a:solidFill>
                  <a:srgbClr val="002060"/>
                </a:solidFill>
                <a:latin typeface="+mn-lt"/>
              </a:rPr>
            </a:br>
            <a:endParaRPr sz="2800" dirty="0">
              <a:solidFill>
                <a:srgbClr val="002060"/>
              </a:solidFill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s" sz="2800" dirty="0">
                <a:solidFill>
                  <a:srgbClr val="002060"/>
                </a:solidFill>
                <a:latin typeface="+mn-lt"/>
              </a:rPr>
              <a:t>For the Pitch, a categorization of the observed face is needed. Then use tabulated anthropometric data according to the category.</a:t>
            </a:r>
            <a:endParaRPr sz="2800" dirty="0">
              <a:solidFill>
                <a:srgbClr val="00206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5" name="Google Shape;188;p19">
            <a:extLst>
              <a:ext uri="{FF2B5EF4-FFF2-40B4-BE49-F238E27FC236}">
                <a16:creationId xmlns:a16="http://schemas.microsoft.com/office/drawing/2014/main" id="{CF0D6EC7-8512-4CC7-A9B4-728010D73F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2647" y="2403238"/>
            <a:ext cx="4354697" cy="376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92;p13">
            <a:extLst>
              <a:ext uri="{FF2B5EF4-FFF2-40B4-BE49-F238E27FC236}">
                <a16:creationId xmlns:a16="http://schemas.microsoft.com/office/drawing/2014/main" id="{8B21FBCB-5F2F-4AC9-891E-04C0443B1D3C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F206380E-1859-4855-A10E-61AEB1B17798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3;p20">
            <a:extLst>
              <a:ext uri="{FF2B5EF4-FFF2-40B4-BE49-F238E27FC236}">
                <a16:creationId xmlns:a16="http://schemas.microsoft.com/office/drawing/2014/main" id="{E3E7620A-C085-411C-A871-0ADECB1B79D5}"/>
              </a:ext>
            </a:extLst>
          </p:cNvPr>
          <p:cNvSpPr txBox="1">
            <a:spLocks noGrp="1"/>
          </p:cNvSpPr>
          <p:nvPr/>
        </p:nvSpPr>
        <p:spPr>
          <a:xfrm>
            <a:off x="505200" y="433100"/>
            <a:ext cx="70389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002060"/>
                </a:solidFill>
                <a:latin typeface="+mj-lt"/>
              </a:rPr>
              <a:t>Center of Eye Estimation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194;p20">
            <a:extLst>
              <a:ext uri="{FF2B5EF4-FFF2-40B4-BE49-F238E27FC236}">
                <a16:creationId xmlns:a16="http://schemas.microsoft.com/office/drawing/2014/main" id="{0F307A9A-0DE4-4F81-87F8-29B6C0A5393E}"/>
              </a:ext>
            </a:extLst>
          </p:cNvPr>
          <p:cNvSpPr txBox="1"/>
          <p:nvPr/>
        </p:nvSpPr>
        <p:spPr>
          <a:xfrm>
            <a:off x="983432" y="1931403"/>
            <a:ext cx="20736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Active Eye Localization Systems</a:t>
            </a:r>
            <a:endParaRPr sz="1600"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95;p20">
            <a:extLst>
              <a:ext uri="{FF2B5EF4-FFF2-40B4-BE49-F238E27FC236}">
                <a16:creationId xmlns:a16="http://schemas.microsoft.com/office/drawing/2014/main" id="{8BE79DAF-8341-4817-82E0-1CBCB73C178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057032" y="2231253"/>
            <a:ext cx="3417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196;p20">
            <a:extLst>
              <a:ext uri="{FF2B5EF4-FFF2-40B4-BE49-F238E27FC236}">
                <a16:creationId xmlns:a16="http://schemas.microsoft.com/office/drawing/2014/main" id="{AB4B86A2-A9AC-4B7E-8C08-124C25B2A2E7}"/>
              </a:ext>
            </a:extLst>
          </p:cNvPr>
          <p:cNvSpPr txBox="1"/>
          <p:nvPr/>
        </p:nvSpPr>
        <p:spPr>
          <a:xfrm>
            <a:off x="3398732" y="1936353"/>
            <a:ext cx="23073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s" sz="1600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Expensive</a:t>
            </a:r>
            <a:endParaRPr sz="1600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s" sz="1600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Auxiliar Equipment</a:t>
            </a:r>
            <a:endParaRPr sz="1600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8" name="Google Shape;197;p20">
            <a:extLst>
              <a:ext uri="{FF2B5EF4-FFF2-40B4-BE49-F238E27FC236}">
                <a16:creationId xmlns:a16="http://schemas.microsoft.com/office/drawing/2014/main" id="{00A438D5-F089-4F60-A591-7036647BB0D5}"/>
              </a:ext>
            </a:extLst>
          </p:cNvPr>
          <p:cNvSpPr txBox="1"/>
          <p:nvPr/>
        </p:nvSpPr>
        <p:spPr>
          <a:xfrm>
            <a:off x="978007" y="3425728"/>
            <a:ext cx="20736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Passive Eye Localization Systems</a:t>
            </a:r>
            <a:endParaRPr sz="1600"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9" name="Google Shape;198;p20">
            <a:extLst>
              <a:ext uri="{FF2B5EF4-FFF2-40B4-BE49-F238E27FC236}">
                <a16:creationId xmlns:a16="http://schemas.microsoft.com/office/drawing/2014/main" id="{6156C688-0184-45E6-A0FE-A9C932E7F590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rot="10800000" flipH="1">
            <a:off x="3051607" y="3266878"/>
            <a:ext cx="357000" cy="45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7D71105A-09DD-4476-8145-014047D5AB21}"/>
              </a:ext>
            </a:extLst>
          </p:cNvPr>
          <p:cNvSpPr txBox="1"/>
          <p:nvPr/>
        </p:nvSpPr>
        <p:spPr>
          <a:xfrm>
            <a:off x="3408607" y="2967153"/>
            <a:ext cx="23073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Feature Based Methods</a:t>
            </a:r>
            <a:endParaRPr sz="1600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200;p20">
            <a:extLst>
              <a:ext uri="{FF2B5EF4-FFF2-40B4-BE49-F238E27FC236}">
                <a16:creationId xmlns:a16="http://schemas.microsoft.com/office/drawing/2014/main" id="{6768D812-7880-444D-8D3F-4D196303F23B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3051607" y="3725578"/>
            <a:ext cx="357000" cy="45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01;p20">
            <a:extLst>
              <a:ext uri="{FF2B5EF4-FFF2-40B4-BE49-F238E27FC236}">
                <a16:creationId xmlns:a16="http://schemas.microsoft.com/office/drawing/2014/main" id="{C9F8B02A-DAC2-468C-A903-4A015044E0BB}"/>
              </a:ext>
            </a:extLst>
          </p:cNvPr>
          <p:cNvSpPr txBox="1"/>
          <p:nvPr/>
        </p:nvSpPr>
        <p:spPr>
          <a:xfrm>
            <a:off x="3408607" y="3884728"/>
            <a:ext cx="23073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Model Based Methods</a:t>
            </a:r>
            <a:endParaRPr sz="1600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3" name="Google Shape;202;p20">
            <a:extLst>
              <a:ext uri="{FF2B5EF4-FFF2-40B4-BE49-F238E27FC236}">
                <a16:creationId xmlns:a16="http://schemas.microsoft.com/office/drawing/2014/main" id="{C7476195-0008-4605-9F59-10E0E486926C}"/>
              </a:ext>
            </a:extLst>
          </p:cNvPr>
          <p:cNvSpPr txBox="1"/>
          <p:nvPr/>
        </p:nvSpPr>
        <p:spPr>
          <a:xfrm>
            <a:off x="6041257" y="3501928"/>
            <a:ext cx="2307300" cy="3828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Hybrid Methods</a:t>
            </a:r>
            <a:endParaRPr sz="1600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203;p20">
            <a:extLst>
              <a:ext uri="{FF2B5EF4-FFF2-40B4-BE49-F238E27FC236}">
                <a16:creationId xmlns:a16="http://schemas.microsoft.com/office/drawing/2014/main" id="{E574257E-2CB0-46BF-89CA-776252727790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7194907" y="3884728"/>
            <a:ext cx="0" cy="3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4;p20">
            <a:extLst>
              <a:ext uri="{FF2B5EF4-FFF2-40B4-BE49-F238E27FC236}">
                <a16:creationId xmlns:a16="http://schemas.microsoft.com/office/drawing/2014/main" id="{83F1E1F2-FD98-4C9B-B70D-B85D1FADE809}"/>
              </a:ext>
            </a:extLst>
          </p:cNvPr>
          <p:cNvSpPr txBox="1"/>
          <p:nvPr/>
        </p:nvSpPr>
        <p:spPr>
          <a:xfrm>
            <a:off x="6041257" y="4271853"/>
            <a:ext cx="2307300" cy="59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Valenti-Gevers +</a:t>
            </a:r>
            <a:endParaRPr sz="1600"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002060"/>
                </a:solidFill>
                <a:latin typeface="+mj-lt"/>
                <a:ea typeface="Lato"/>
                <a:cs typeface="Lato"/>
                <a:sym typeface="Lato"/>
              </a:rPr>
              <a:t>Pang, Z. et al</a:t>
            </a:r>
            <a:endParaRPr sz="1600" b="1">
              <a:solidFill>
                <a:srgbClr val="002060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6" name="Google Shape;205;p20">
            <a:extLst>
              <a:ext uri="{FF2B5EF4-FFF2-40B4-BE49-F238E27FC236}">
                <a16:creationId xmlns:a16="http://schemas.microsoft.com/office/drawing/2014/main" id="{D103B3FF-0096-47A8-BB34-9819C077AB74}"/>
              </a:ext>
            </a:extLst>
          </p:cNvPr>
          <p:cNvSpPr txBox="1"/>
          <p:nvPr/>
        </p:nvSpPr>
        <p:spPr>
          <a:xfrm>
            <a:off x="983432" y="5493875"/>
            <a:ext cx="875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Pang, Z. et al. </a:t>
            </a:r>
            <a:r>
              <a:rPr lang="e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Eye Center Localization through Face Alignment and Invariant Isocentric Patterns.</a:t>
            </a:r>
            <a:r>
              <a:rPr lang="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206;p20">
            <a:extLst>
              <a:ext uri="{FF2B5EF4-FFF2-40B4-BE49-F238E27FC236}">
                <a16:creationId xmlns:a16="http://schemas.microsoft.com/office/drawing/2014/main" id="{64C52BA4-5202-46F0-A52B-B78D0E72B3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35673" y="1166798"/>
            <a:ext cx="2427378" cy="158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p20">
            <a:extLst>
              <a:ext uri="{FF2B5EF4-FFF2-40B4-BE49-F238E27FC236}">
                <a16:creationId xmlns:a16="http://schemas.microsoft.com/office/drawing/2014/main" id="{9184A9A4-5A31-41BB-B632-C19553AC60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4969" y="3197716"/>
            <a:ext cx="2427373" cy="14655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08;p20">
            <a:extLst>
              <a:ext uri="{FF2B5EF4-FFF2-40B4-BE49-F238E27FC236}">
                <a16:creationId xmlns:a16="http://schemas.microsoft.com/office/drawing/2014/main" id="{A23EFFA6-7A6B-439F-83C2-222EC1DC91A5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5715907" y="3267003"/>
            <a:ext cx="325500" cy="42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9;p20">
            <a:extLst>
              <a:ext uri="{FF2B5EF4-FFF2-40B4-BE49-F238E27FC236}">
                <a16:creationId xmlns:a16="http://schemas.microsoft.com/office/drawing/2014/main" id="{A8DD7963-850F-4AE3-856B-6332F04940F2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rot="10800000" flipH="1">
            <a:off x="5715907" y="3693478"/>
            <a:ext cx="325500" cy="4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92;p13">
            <a:extLst>
              <a:ext uri="{FF2B5EF4-FFF2-40B4-BE49-F238E27FC236}">
                <a16:creationId xmlns:a16="http://schemas.microsoft.com/office/drawing/2014/main" id="{9905B2E5-0B8A-4431-83C7-C96FAB76A4CD}"/>
              </a:ext>
            </a:extLst>
          </p:cNvPr>
          <p:cNvCxnSpPr>
            <a:cxnSpLocks/>
          </p:cNvCxnSpPr>
          <p:nvPr/>
        </p:nvCxnSpPr>
        <p:spPr>
          <a:xfrm>
            <a:off x="191344" y="6180239"/>
            <a:ext cx="11737304" cy="0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93;p13">
            <a:extLst>
              <a:ext uri="{FF2B5EF4-FFF2-40B4-BE49-F238E27FC236}">
                <a16:creationId xmlns:a16="http://schemas.microsoft.com/office/drawing/2014/main" id="{E8CACD95-B04E-4B13-BD46-7EBF3B7EDBFA}"/>
              </a:ext>
            </a:extLst>
          </p:cNvPr>
          <p:cNvSpPr txBox="1"/>
          <p:nvPr/>
        </p:nvSpPr>
        <p:spPr>
          <a:xfrm>
            <a:off x="435142" y="6325874"/>
            <a:ext cx="113217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Eye Gaze Detection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|  BUCS ITT |  August 2019</a:t>
            </a:r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31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4A4B7FAD4AE41BD906FB15FCBB896" ma:contentTypeVersion="10" ma:contentTypeDescription="Create a new document." ma:contentTypeScope="" ma:versionID="f12573fb16e6702bca9868f2cc712e81">
  <xsd:schema xmlns:xsd="http://www.w3.org/2001/XMLSchema" xmlns:xs="http://www.w3.org/2001/XMLSchema" xmlns:p="http://schemas.microsoft.com/office/2006/metadata/properties" xmlns:ns3="7ed2f0d2-541f-46e9-a66b-45165c1f1026" xmlns:ns4="d87bae4e-f3a0-4e51-82db-f647c3095509" targetNamespace="http://schemas.microsoft.com/office/2006/metadata/properties" ma:root="true" ma:fieldsID="261c6c0e358bca8bafe4a08cee59433e" ns3:_="" ns4:_="">
    <xsd:import namespace="7ed2f0d2-541f-46e9-a66b-45165c1f1026"/>
    <xsd:import namespace="d87bae4e-f3a0-4e51-82db-f647c30955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2f0d2-541f-46e9-a66b-45165c1f1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bae4e-f3a0-4e51-82db-f647c3095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116DB-7A98-4E1F-912A-97E84D778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2f0d2-541f-46e9-a66b-45165c1f1026"/>
    <ds:schemaRef ds:uri="d87bae4e-f3a0-4e51-82db-f647c3095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A99A20-4C14-4EF3-8B16-D0E76ED57A41}">
  <ds:schemaRefs>
    <ds:schemaRef ds:uri="http://purl.org/dc/elements/1.1/"/>
    <ds:schemaRef ds:uri="http://schemas.microsoft.com/office/2006/metadata/properties"/>
    <ds:schemaRef ds:uri="7ed2f0d2-541f-46e9-a66b-45165c1f10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87bae4e-f3a0-4e51-82db-f647c309550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599D79-44E0-4033-A59C-6D5C21084A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750</Words>
  <Application>Microsoft Office PowerPoint</Application>
  <PresentationFormat>Widescreen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Lato</vt:lpstr>
      <vt:lpstr>Montserrat</vt:lpstr>
      <vt:lpstr>Office Theme</vt:lpstr>
      <vt:lpstr>PowerPoint Presentation</vt:lpstr>
      <vt:lpstr>PowerPoint Presentation</vt:lpstr>
      <vt:lpstr>Possible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Augmentation: Changing the Illumination </vt:lpstr>
      <vt:lpstr>Data Augmentation: Changing the Illumination </vt:lpstr>
      <vt:lpstr>Data Augmentation Future Work: Transferring Colour to Grayscale Images  </vt:lpstr>
      <vt:lpstr>Future Work: Latent Variable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Margaret Duff</cp:lastModifiedBy>
  <cp:revision>16</cp:revision>
  <dcterms:created xsi:type="dcterms:W3CDTF">2019-08-08T20:00:17Z</dcterms:created>
  <dcterms:modified xsi:type="dcterms:W3CDTF">2019-08-09T14:13:44Z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0x01010033A4A4B7FAD4AE41BD906FB15FCBB896</vt:lpwstr>
  </property>
</Properties>
</file>