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68" r:id="rId6"/>
    <p:sldId id="269" r:id="rId7"/>
    <p:sldId id="257" r:id="rId8"/>
    <p:sldId id="275" r:id="rId9"/>
    <p:sldId id="259" r:id="rId10"/>
    <p:sldId id="261" r:id="rId11"/>
    <p:sldId id="262" r:id="rId12"/>
    <p:sldId id="258" r:id="rId13"/>
    <p:sldId id="260" r:id="rId14"/>
    <p:sldId id="276" r:id="rId15"/>
    <p:sldId id="272" r:id="rId16"/>
    <p:sldId id="273" r:id="rId17"/>
    <p:sldId id="266" r:id="rId18"/>
    <p:sldId id="271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70766-A636-465E-927F-88EBC240D8B1}" v="1" dt="2020-01-31T10:48:48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1" autoAdjust="0"/>
    <p:restoredTop sz="94660"/>
  </p:normalViewPr>
  <p:slideViewPr>
    <p:cSldViewPr snapToGrid="0">
      <p:cViewPr varScale="1">
        <p:scale>
          <a:sx n="57" d="100"/>
          <a:sy n="57" d="100"/>
        </p:scale>
        <p:origin x="88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ret Duff" userId="73a48738-b831-4375-b9ac-fba1da5242aa" providerId="ADAL" clId="{350F3453-F636-468B-BF9D-3C48900511DD}"/>
    <pc:docChg chg="modSld">
      <pc:chgData name="Margaret Duff" userId="73a48738-b831-4375-b9ac-fba1da5242aa" providerId="ADAL" clId="{350F3453-F636-468B-BF9D-3C48900511DD}" dt="2020-01-31T10:48:48.496" v="0" actId="20577"/>
      <pc:docMkLst>
        <pc:docMk/>
      </pc:docMkLst>
      <pc:sldChg chg="modSp">
        <pc:chgData name="Margaret Duff" userId="73a48738-b831-4375-b9ac-fba1da5242aa" providerId="ADAL" clId="{350F3453-F636-468B-BF9D-3C48900511DD}" dt="2020-01-31T10:48:48.496" v="0" actId="20577"/>
        <pc:sldMkLst>
          <pc:docMk/>
          <pc:sldMk cId="614002592" sldId="273"/>
        </pc:sldMkLst>
        <pc:spChg chg="mod">
          <ac:chgData name="Margaret Duff" userId="73a48738-b831-4375-b9ac-fba1da5242aa" providerId="ADAL" clId="{350F3453-F636-468B-BF9D-3C48900511DD}" dt="2020-01-31T10:48:48.496" v="0" actId="20577"/>
          <ac:spMkLst>
            <pc:docMk/>
            <pc:sldMk cId="614002592" sldId="273"/>
            <ac:spMk id="12" creationId="{EEBABD0B-944D-46CC-BF98-D4EAA3DE24F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04B33-0DE8-40FB-8E0C-9943A87E94C0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151F7-406E-4143-BC88-7CE5FC20B1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2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B840-22D1-434C-A571-A61D5744C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80BAF-0470-41ED-A508-ED3CE233A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B623F-E5CC-4568-94DE-D2AB04B4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ACDC6-2B89-4346-82B4-A6A4BDD3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DA609-230D-4C58-A7F8-37A503BC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739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2A83-B5C3-478D-AC56-9B788D7E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48441-D63A-4CF3-A32A-743B01BD5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A4E2E-1894-4F2C-9A95-F38160A3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E5DB9-8CD1-4D7F-A70E-C169B27C7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C096-034B-494C-9C77-C88492979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36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04033-8E41-4991-86C6-1261B3667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B5B598-35D1-4E5C-AF66-78C531266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50A7F-AAB6-4C40-91B8-9C8C9892A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661B2-458E-42C3-9622-4188B861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4DE0-EB08-401D-8180-19F67B6B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0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B9A5-A530-4014-AD19-1D045C563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C1D13-2B73-49C6-B8DF-490D6722D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82DB2-37E5-4EA6-AC4E-DE10B621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3CB0A-0C88-4CEC-BB4C-A84E1E95D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D66A-5913-4CEF-AE3E-6D7B79C5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01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EC30-A75C-4779-954E-02BE3B2D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19FE9-3A21-4095-895F-9F3D40967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4C3C3-68AD-478B-94B9-38C7FC13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9130A-B3B5-4C17-AB0E-AF38FC56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93E6-8B98-4A60-A176-93256A17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55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21E8-78A0-4287-84EA-44FA736FF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F171E-8B8E-442C-84B6-970ABB2B2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FB9A0-B487-467E-9074-5CB62E255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5F922-17DA-4288-8792-88EE49EA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E0C9F-06A6-4776-8057-5E19A48C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E6530-7549-4326-BB04-4DC10C32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2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DB94-46ED-4959-A55D-849329305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01052-73EF-4498-AFDC-863E6CC55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8296E-38D0-4B7D-94D3-524B995F2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D5875-F2EA-4C75-8120-D8872A24F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84D62-C478-4CE4-B49D-185D68DFA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F73C4-8094-4B74-AFEF-352D41CC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C940DA-B3F2-4079-BCB3-D0AE7EBC6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473A4C-73A6-4093-A1DF-7EBA12E2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4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788CC-5A87-4F95-AD6E-3B9D9C92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041B12-E7D3-4F96-A05B-BAAC07CB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24095-7EB5-4DB4-BE27-70025971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FCF70-8DE8-4315-A923-023B7D0F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32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AE4414-0BF2-4CB5-8BED-25F24B55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F17E5-72C0-4BFB-8D23-9676165B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A785D-58F8-45BC-8B24-6C0DB38A8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3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557A0-CFC9-4091-9609-81D0B5C5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77281-FA5F-4120-B6F8-4A61D4CF8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1C7CC-1525-4C7B-B6CA-68D8EE625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71DB6-D81E-4D9D-9D43-8BD5C94D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6BBA3-8D45-4A5B-80F5-44DA99CF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49A7A-EF06-40CE-9E73-34AD26C42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5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33EFC-09D3-4615-A8EA-F478261AA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C07E33-30FE-42F0-8A0C-93ECE29EBA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8B601-B8D3-4CDC-8146-29F77779B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362A6-27AE-414D-AAE0-B72AFBEC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543B2-E277-4785-930B-7825CC43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B39A5-F95F-4F19-A07A-FBC6795E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20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D10EB6-E1AF-4E62-ADC8-7C1F80C9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EDEA4-19B7-47DD-97CA-5728A403C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E6F59-AB89-451C-B919-A9A8853A2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5AE6-F367-468E-B949-9A63D0E5335D}" type="datetimeFigureOut">
              <a:rPr lang="en-GB" smtClean="0"/>
              <a:t>31/01/2020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C9EC-F304-405D-94A1-8B815839E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66D3-316D-4897-B9E8-E09D5CBAA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69BDA-62A5-40E5-9A87-96C934BF30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53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42.png"/><Relationship Id="rId4" Type="http://schemas.openxmlformats.org/officeDocument/2006/relationships/tags" Target="../tags/tag4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10.png"/><Relationship Id="rId3" Type="http://schemas.openxmlformats.org/officeDocument/2006/relationships/tags" Target="../tags/tag8.xml"/><Relationship Id="rId21" Type="http://schemas.openxmlformats.org/officeDocument/2006/relationships/image" Target="../media/image24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100.png"/><Relationship Id="rId2" Type="http://schemas.openxmlformats.org/officeDocument/2006/relationships/tags" Target="../tags/tag7.xml"/><Relationship Id="rId16" Type="http://schemas.openxmlformats.org/officeDocument/2006/relationships/image" Target="../media/image90.png"/><Relationship Id="rId20" Type="http://schemas.openxmlformats.org/officeDocument/2006/relationships/image" Target="../media/image130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image" Target="../media/image27.png"/><Relationship Id="rId5" Type="http://schemas.openxmlformats.org/officeDocument/2006/relationships/tags" Target="../tags/tag10.xml"/><Relationship Id="rId15" Type="http://schemas.openxmlformats.org/officeDocument/2006/relationships/image" Target="../media/image23.png"/><Relationship Id="rId23" Type="http://schemas.openxmlformats.org/officeDocument/2006/relationships/image" Target="../media/image26.png"/><Relationship Id="rId10" Type="http://schemas.openxmlformats.org/officeDocument/2006/relationships/tags" Target="../tags/tag15.xml"/><Relationship Id="rId19" Type="http://schemas.openxmlformats.org/officeDocument/2006/relationships/image" Target="../media/image120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22.png"/><Relationship Id="rId2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14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4;p13">
            <a:extLst>
              <a:ext uri="{FF2B5EF4-FFF2-40B4-BE49-F238E27FC236}">
                <a16:creationId xmlns:a16="http://schemas.microsoft.com/office/drawing/2014/main" id="{CE9A3875-911C-4720-B1D9-1E6100873D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5447" y="272886"/>
            <a:ext cx="3815300" cy="12525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45F1E70D-B1C5-4A44-80A2-9B3CC7114833}"/>
              </a:ext>
            </a:extLst>
          </p:cNvPr>
          <p:cNvSpPr txBox="1">
            <a:spLocks/>
          </p:cNvSpPr>
          <p:nvPr/>
        </p:nvSpPr>
        <p:spPr>
          <a:xfrm>
            <a:off x="1674261" y="166116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D907B42B-E369-430F-B54C-51DF7085FB25}"/>
              </a:ext>
            </a:extLst>
          </p:cNvPr>
          <p:cNvSpPr txBox="1">
            <a:spLocks/>
          </p:cNvSpPr>
          <p:nvPr/>
        </p:nvSpPr>
        <p:spPr>
          <a:xfrm>
            <a:off x="1513840" y="413702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Michele Firmo, Guido Baardink, Margaret Duff, Anton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Souslov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Claire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Delplancke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, Silvia Gazzola, Peter Mosley </a:t>
            </a:r>
          </a:p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ITT11,  January 2020</a:t>
            </a:r>
          </a:p>
        </p:txBody>
      </p:sp>
      <p:pic>
        <p:nvPicPr>
          <p:cNvPr id="1026" name="Picture 2" descr="Image result for university of bath logo">
            <a:extLst>
              <a:ext uri="{FF2B5EF4-FFF2-40B4-BE49-F238E27FC236}">
                <a16:creationId xmlns:a16="http://schemas.microsoft.com/office/drawing/2014/main" id="{DACF7DA8-93B8-4945-A328-D3EBF7E5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59" y="482309"/>
            <a:ext cx="4054153" cy="145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110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_vs_discrete">
            <a:hlinkClick r:id="" action="ppaction://media"/>
            <a:extLst>
              <a:ext uri="{FF2B5EF4-FFF2-40B4-BE49-F238E27FC236}">
                <a16:creationId xmlns:a16="http://schemas.microsoft.com/office/drawing/2014/main" id="{FD0213C1-529B-4F72-8B73-8CD45974EF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95" y="800334"/>
            <a:ext cx="11963610" cy="574194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A39546-0A01-448F-A3FA-951B5443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Numerics</a:t>
            </a:r>
            <a:r>
              <a:rPr lang="en-GB" dirty="0"/>
              <a:t>: Increasing number of segments </a:t>
            </a:r>
          </a:p>
        </p:txBody>
      </p:sp>
      <p:cxnSp>
        <p:nvCxnSpPr>
          <p:cNvPr id="5" name="Google Shape;92;p13">
            <a:extLst>
              <a:ext uri="{FF2B5EF4-FFF2-40B4-BE49-F238E27FC236}">
                <a16:creationId xmlns:a16="http://schemas.microsoft.com/office/drawing/2014/main" id="{41F052E0-5A83-4B9F-B43B-F7168AFEA829}"/>
              </a:ext>
            </a:extLst>
          </p:cNvPr>
          <p:cNvCxnSpPr/>
          <p:nvPr/>
        </p:nvCxnSpPr>
        <p:spPr>
          <a:xfrm rot="10800000" flipH="1">
            <a:off x="365582" y="626280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93;p13">
            <a:extLst>
              <a:ext uri="{FF2B5EF4-FFF2-40B4-BE49-F238E27FC236}">
                <a16:creationId xmlns:a16="http://schemas.microsoft.com/office/drawing/2014/main" id="{9D0ACD6C-CABE-4E83-B50C-7531DB6565A7}"/>
              </a:ext>
            </a:extLst>
          </p:cNvPr>
          <p:cNvSpPr txBox="1"/>
          <p:nvPr/>
        </p:nvSpPr>
        <p:spPr>
          <a:xfrm>
            <a:off x="365582" y="6357614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ITT11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81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7E9F6A-1E21-4D64-BE89-9F771B0C766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Direction 2: Analytical approach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6FC97AA-9E14-4E38-A208-40C9607B9A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948" y="1514475"/>
                <a:ext cx="10515600" cy="4778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fr-FR" dirty="0">
                    <a:solidFill>
                      <a:srgbClr val="002060"/>
                    </a:solidFill>
                  </a:rPr>
                  <a:t>Optical fibres are </a:t>
                </a:r>
                <a:r>
                  <a:rPr lang="fr-FR" dirty="0" err="1">
                    <a:solidFill>
                      <a:srgbClr val="002060"/>
                    </a:solidFill>
                  </a:rPr>
                  <a:t>described</a:t>
                </a:r>
                <a:r>
                  <a:rPr lang="fr-FR" dirty="0">
                    <a:solidFill>
                      <a:srgbClr val="002060"/>
                    </a:solidFill>
                  </a:rPr>
                  <a:t> by </a:t>
                </a:r>
                <a:r>
                  <a:rPr lang="fr-FR" dirty="0" err="1">
                    <a:solidFill>
                      <a:srgbClr val="002060"/>
                    </a:solidFill>
                  </a:rPr>
                  <a:t>physical</a:t>
                </a:r>
                <a:r>
                  <a:rPr lang="fr-FR" dirty="0">
                    <a:solidFill>
                      <a:srgbClr val="002060"/>
                    </a:solidFill>
                  </a:rPr>
                  <a:t> </a:t>
                </a:r>
                <a:r>
                  <a:rPr lang="fr-FR" dirty="0" err="1">
                    <a:solidFill>
                      <a:srgbClr val="002060"/>
                    </a:solidFill>
                  </a:rPr>
                  <a:t>parameters</a:t>
                </a:r>
                <a:r>
                  <a:rPr lang="fr-FR" dirty="0">
                    <a:solidFill>
                      <a:srgbClr val="00206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GB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GB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d>
                      <m:dPr>
                        <m:ctrlPr>
                          <a:rPr lang="en-GB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fr-FR" dirty="0">
                  <a:solidFill>
                    <a:srgbClr val="00206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fr-FR" dirty="0">
                  <a:solidFill>
                    <a:srgbClr val="00206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fr-FR" dirty="0">
                    <a:solidFill>
                      <a:srgbClr val="FF0000"/>
                    </a:solidFill>
                  </a:rPr>
                  <a:t>Gives dispersion relation </a:t>
                </a:r>
                <a14:m>
                  <m:oMath xmlns:m="http://schemas.openxmlformats.org/officeDocument/2006/math">
                    <m:r>
                      <a:rPr lang="fr-F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GB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GB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and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the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phase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GB" dirty="0" smtClean="0">
                        <a:solidFill>
                          <a:srgbClr val="FF0000"/>
                        </a:solidFill>
                      </a:rPr>
                      <m:t>mismatch</m:t>
                    </m:r>
                  </m:oMath>
                </a14:m>
                <a:r>
                  <a:rPr lang="en-GB" dirty="0">
                    <a:solidFill>
                      <a:srgbClr val="002060"/>
                    </a:solidFill>
                    <a:latin typeface="Cambria Math" panose="02040503050406030204" pitchFamily="18" charset="0"/>
                  </a:rPr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GB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fr-FR" dirty="0">
                  <a:solidFill>
                    <a:srgbClr val="002060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fr-FR" dirty="0">
                    <a:solidFill>
                      <a:srgbClr val="FF0000"/>
                    </a:solidFill>
                  </a:rPr>
                  <a:t>3.    Evaluate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 , </a:t>
                </a:r>
                <a:r>
                  <a:rPr lang="fr-FR" dirty="0" err="1">
                    <a:solidFill>
                      <a:srgbClr val="FF0000"/>
                    </a:solidFill>
                  </a:rPr>
                  <a:t>where</a:t>
                </a:r>
                <a:r>
                  <a:rPr lang="fr-FR" dirty="0">
                    <a:solidFill>
                      <a:srgbClr val="FF0000"/>
                    </a:solidFill>
                  </a:rPr>
                  <a:t> 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fr-FR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6FC97AA-9E14-4E38-A208-40C9607B9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48" y="1514475"/>
                <a:ext cx="10515600" cy="4778495"/>
              </a:xfrm>
              <a:prstGeom prst="rect">
                <a:avLst/>
              </a:prstGeo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Google Shape;92;p13">
            <a:extLst>
              <a:ext uri="{FF2B5EF4-FFF2-40B4-BE49-F238E27FC236}">
                <a16:creationId xmlns:a16="http://schemas.microsoft.com/office/drawing/2014/main" id="{883532A1-5088-43D7-B82E-4560510A4805}"/>
              </a:ext>
            </a:extLst>
          </p:cNvPr>
          <p:cNvCxnSpPr/>
          <p:nvPr/>
        </p:nvCxnSpPr>
        <p:spPr>
          <a:xfrm rot="10800000" flipH="1">
            <a:off x="365582" y="634535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93;p13">
            <a:extLst>
              <a:ext uri="{FF2B5EF4-FFF2-40B4-BE49-F238E27FC236}">
                <a16:creationId xmlns:a16="http://schemas.microsoft.com/office/drawing/2014/main" id="{D67AB22F-D08B-4138-A598-79ED96DCE75F}"/>
              </a:ext>
            </a:extLst>
          </p:cNvPr>
          <p:cNvSpPr txBox="1"/>
          <p:nvPr/>
        </p:nvSpPr>
        <p:spPr>
          <a:xfrm>
            <a:off x="365582" y="6462166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ITT12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B156E-2276-4624-B3A1-DC526D089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5" t="44199" r="1924" b="39383"/>
          <a:stretch/>
        </p:blipFill>
        <p:spPr>
          <a:xfrm>
            <a:off x="5173068" y="5155785"/>
            <a:ext cx="6590430" cy="964988"/>
          </a:xfrm>
          <a:prstGeom prst="rect">
            <a:avLst/>
          </a:prstGeom>
        </p:spPr>
      </p:pic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255A4A19-1251-4815-B8E9-39020D19650B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54635" y="3530143"/>
            <a:ext cx="2280026" cy="1137801"/>
          </a:xfrm>
          <a:prstGeom prst="curvedConnector3">
            <a:avLst>
              <a:gd name="adj1" fmla="val 3688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39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>
            <a:extLst>
              <a:ext uri="{FF2B5EF4-FFF2-40B4-BE49-F238E27FC236}">
                <a16:creationId xmlns:a16="http://schemas.microsoft.com/office/drawing/2014/main" id="{0B79F4A2-F6BC-4642-B0E4-AAA5BCBB2B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5" y="3348349"/>
            <a:ext cx="11018963" cy="981941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7F71628-E1E6-495E-99E0-E504ADA45B91}"/>
              </a:ext>
            </a:extLst>
          </p:cNvPr>
          <p:cNvGrpSpPr/>
          <p:nvPr/>
        </p:nvGrpSpPr>
        <p:grpSpPr>
          <a:xfrm>
            <a:off x="507681" y="5478740"/>
            <a:ext cx="11067034" cy="1064146"/>
            <a:chOff x="474037" y="5457933"/>
            <a:chExt cx="11067034" cy="1064146"/>
          </a:xfrm>
        </p:grpSpPr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A05AF3A9-458F-4FD3-A73C-71B3FD9AB0C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37" y="5457933"/>
              <a:ext cx="8969162" cy="877717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D7625498-A12B-4F70-BA8A-D0CF0C6CEF4F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472" y="6218537"/>
              <a:ext cx="2969599" cy="303542"/>
            </a:xfrm>
            <a:prstGeom prst="rect">
              <a:avLst/>
            </a:prstGeom>
          </p:spPr>
        </p:pic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95442F89-13C7-482F-AB08-FD81D1C63055}"/>
              </a:ext>
            </a:extLst>
          </p:cNvPr>
          <p:cNvSpPr txBox="1"/>
          <p:nvPr/>
        </p:nvSpPr>
        <p:spPr>
          <a:xfrm>
            <a:off x="132135" y="315114"/>
            <a:ext cx="1132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Goal: compute the “phase matching” pdf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2E6E542-E759-49F2-9101-AEFD526EC4D0}"/>
              </a:ext>
            </a:extLst>
          </p:cNvPr>
          <p:cNvSpPr txBox="1"/>
          <p:nvPr/>
        </p:nvSpPr>
        <p:spPr>
          <a:xfrm>
            <a:off x="132133" y="2457150"/>
            <a:ext cx="1181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Ansatz: </a:t>
            </a:r>
            <a:r>
              <a:rPr lang="en-US" sz="3200" b="1" i="1" dirty="0"/>
              <a:t>small </a:t>
            </a:r>
            <a:r>
              <a:rPr lang="en-US" sz="3200" i="1" dirty="0"/>
              <a:t>variations in material properties along the fiber 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2B9CCFB-37AE-4A4D-9E18-03A177B06F74}"/>
                  </a:ext>
                </a:extLst>
              </p:cNvPr>
              <p:cNvSpPr txBox="1"/>
              <p:nvPr/>
            </p:nvSpPr>
            <p:spPr>
              <a:xfrm>
                <a:off x="132133" y="4448158"/>
                <a:ext cx="6217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/>
                  <a:t>Expansion to first order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3200" i="1" dirty="0"/>
                  <a:t> </a:t>
                </a: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2B9CCFB-37AE-4A4D-9E18-03A177B06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33" y="4448158"/>
                <a:ext cx="6217392" cy="584775"/>
              </a:xfrm>
              <a:prstGeom prst="rect">
                <a:avLst/>
              </a:prstGeom>
              <a:blipFill>
                <a:blip r:embed="rId10"/>
                <a:stretch>
                  <a:fillRect l="-254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7CC5F7C-F040-4003-A438-44DAADDEDD51}"/>
              </a:ext>
            </a:extLst>
          </p:cNvPr>
          <p:cNvGrpSpPr/>
          <p:nvPr/>
        </p:nvGrpSpPr>
        <p:grpSpPr>
          <a:xfrm>
            <a:off x="1434128" y="1112159"/>
            <a:ext cx="6020137" cy="1158562"/>
            <a:chOff x="647914" y="947809"/>
            <a:chExt cx="6020137" cy="1158562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C19F2F3A-F352-4756-9471-A6C355CA581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14" y="947809"/>
              <a:ext cx="5286400" cy="764343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310B6D7E-A5F3-481E-BED6-9D91983639A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670" y="1844276"/>
              <a:ext cx="3256381" cy="262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163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0A5DF3-2270-42B6-922E-18D48827C3F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10" y="1947143"/>
            <a:ext cx="4650053" cy="557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145318-D881-4492-83EB-5CF9C5D835C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6" y="1947143"/>
            <a:ext cx="4236796" cy="5577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3882EFD-B2AE-4A55-A700-1979C4BEC707}"/>
              </a:ext>
            </a:extLst>
          </p:cNvPr>
          <p:cNvGrpSpPr/>
          <p:nvPr/>
        </p:nvGrpSpPr>
        <p:grpSpPr>
          <a:xfrm>
            <a:off x="639954" y="6170883"/>
            <a:ext cx="10467709" cy="391240"/>
            <a:chOff x="717846" y="2706181"/>
            <a:chExt cx="10467709" cy="3912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1B01F1F-550E-4DD3-8626-E8581997C36E}"/>
                    </a:ext>
                  </a:extLst>
                </p:cNvPr>
                <p:cNvSpPr txBox="1"/>
                <p:nvPr/>
              </p:nvSpPr>
              <p:spPr>
                <a:xfrm>
                  <a:off x="717846" y="2767399"/>
                  <a:ext cx="597215" cy="276999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1B01F1F-550E-4DD3-8626-E8581997C3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846" y="2767399"/>
                  <a:ext cx="597215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5102" r="-8163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ED91516-9905-4CCA-A425-5C67D69DC992}"/>
                    </a:ext>
                  </a:extLst>
                </p:cNvPr>
                <p:cNvSpPr/>
                <p:nvPr/>
              </p:nvSpPr>
              <p:spPr>
                <a:xfrm>
                  <a:off x="2932676" y="2706181"/>
                  <a:ext cx="958211" cy="36933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=.25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ED91516-9905-4CCA-A425-5C67D69DC9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2676" y="2706181"/>
                  <a:ext cx="958211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3A9B3C3-CE30-4B85-8C1D-37B5C0072664}"/>
                    </a:ext>
                  </a:extLst>
                </p:cNvPr>
                <p:cNvSpPr/>
                <p:nvPr/>
              </p:nvSpPr>
              <p:spPr>
                <a:xfrm>
                  <a:off x="5508502" y="2728089"/>
                  <a:ext cx="829971" cy="36933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=.5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3A9B3C3-CE30-4B85-8C1D-37B5C00726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8502" y="2728089"/>
                  <a:ext cx="829971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AFF8B88-F1D4-4CEC-8206-7EFC72DE68F9}"/>
                    </a:ext>
                  </a:extLst>
                </p:cNvPr>
                <p:cNvSpPr/>
                <p:nvPr/>
              </p:nvSpPr>
              <p:spPr>
                <a:xfrm>
                  <a:off x="7956088" y="2706181"/>
                  <a:ext cx="958211" cy="36933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=.75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AFF8B88-F1D4-4CEC-8206-7EFC72DE68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088" y="2706181"/>
                  <a:ext cx="958211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253329-88C2-480A-9C6D-9D280B349E00}"/>
                    </a:ext>
                  </a:extLst>
                </p:cNvPr>
                <p:cNvSpPr/>
                <p:nvPr/>
              </p:nvSpPr>
              <p:spPr>
                <a:xfrm>
                  <a:off x="10403674" y="2721232"/>
                  <a:ext cx="781881" cy="369332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D253329-88C2-480A-9C6D-9D280B349E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3674" y="2721232"/>
                  <a:ext cx="781881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8F3679-1F5A-40DD-AD8D-83EF0AD67AA7}"/>
              </a:ext>
            </a:extLst>
          </p:cNvPr>
          <p:cNvGrpSpPr/>
          <p:nvPr/>
        </p:nvGrpSpPr>
        <p:grpSpPr>
          <a:xfrm>
            <a:off x="-222191" y="3150443"/>
            <a:ext cx="12192000" cy="2926080"/>
            <a:chOff x="-222191" y="3150443"/>
            <a:chExt cx="12192000" cy="2926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076246-2FB0-4EEE-854C-3425903DA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2191" y="3150443"/>
              <a:ext cx="12192000" cy="29260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D141BA4-97CF-463E-9FD0-E5F693261EFC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07" y="3332174"/>
              <a:ext cx="267429" cy="1549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613E025-252F-471C-9C26-70020E7FAAF0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192" y="3332173"/>
              <a:ext cx="267429" cy="15497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B87679-95D9-4381-842F-2FF48775A0AA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962" y="3332172"/>
              <a:ext cx="267429" cy="15497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02CAAED-6C31-4DF9-B2B9-9D96C6C74FB8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8956" y="3332172"/>
              <a:ext cx="267429" cy="15497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DA6D389-A9A3-471E-AB61-63D1C274153D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1235" y="3337761"/>
              <a:ext cx="267429" cy="1549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A9BC20-CF35-4F02-BDE9-6567F3701A0B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735" y="4782000"/>
              <a:ext cx="193371" cy="1536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F44DAF4-8E41-408B-80D0-7A5421F1C667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192" y="4767917"/>
              <a:ext cx="193371" cy="1536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C0A6B20-67D0-4B16-9062-8E98D0D873B3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586" y="4765389"/>
              <a:ext cx="193371" cy="15360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8A0F7D6-2860-42B1-AAAB-B6E13E9C886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02" y="4951723"/>
            <a:ext cx="193371" cy="153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31EB8E-F50A-4E21-A106-140C6CC9078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54" y="4974892"/>
            <a:ext cx="193371" cy="153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BABD0B-944D-46CC-BF98-D4EAA3DE24F2}"/>
                  </a:ext>
                </a:extLst>
              </p:cNvPr>
              <p:cNvSpPr txBox="1"/>
              <p:nvPr/>
            </p:nvSpPr>
            <p:spPr>
              <a:xfrm>
                <a:off x="128186" y="348614"/>
                <a:ext cx="1128044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Paradox: </a:t>
                </a:r>
              </a:p>
              <a:p>
                <a:r>
                  <a:rPr lang="en-US" sz="3200" dirty="0"/>
                  <a:t>	- Small variation in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gives </a:t>
                </a:r>
                <a:r>
                  <a:rPr lang="en-US" sz="3200"/>
                  <a:t>small correction </a:t>
                </a:r>
                <a:r>
                  <a:rPr lang="en-US" sz="3200" dirty="0"/>
                  <a:t>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BABD0B-944D-46CC-BF98-D4EAA3DE2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86" y="348614"/>
                <a:ext cx="11280449" cy="1077218"/>
              </a:xfrm>
              <a:prstGeom prst="rect">
                <a:avLst/>
              </a:prstGeom>
              <a:blipFill>
                <a:blip r:embed="rId24"/>
                <a:stretch>
                  <a:fillRect l="-1351" t="-7345" b="-180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002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F34B6F-6A61-4318-AC4D-62EECE472091}"/>
              </a:ext>
            </a:extLst>
          </p:cNvPr>
          <p:cNvSpPr>
            <a:spLocks noGrp="1"/>
          </p:cNvSpPr>
          <p:nvPr/>
        </p:nvSpPr>
        <p:spPr>
          <a:xfrm>
            <a:off x="-1731" y="105104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Analytical approach II: Stationary phase approximation</a:t>
            </a:r>
            <a:endParaRPr lang="nl-N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EC0D25A5-4381-47A2-9C34-3E3342CEC4DF}"/>
                  </a:ext>
                </a:extLst>
              </p:cNvPr>
              <p:cNvSpPr txBox="1"/>
              <p:nvPr/>
            </p:nvSpPr>
            <p:spPr>
              <a:xfrm>
                <a:off x="0" y="5905868"/>
                <a:ext cx="1219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200" dirty="0"/>
                  <a:t>Evaluate amplitude using the stationary points of </a:t>
                </a:r>
                <a14:m>
                  <m:oMath xmlns:m="http://schemas.openxmlformats.org/officeDocument/2006/math">
                    <m:r>
                      <a:rPr lang="en-GB" sz="3200" i="1">
                        <a:latin typeface="Cambria Math" panose="02040503050406030204" pitchFamily="18" charset="0"/>
                      </a:rPr>
                      <m:t>𝑧</m:t>
                    </m:r>
                    <m:r>
                      <m:rPr>
                        <m:sty m:val="p"/>
                      </m:rPr>
                      <a:rPr lang="en-GB" sz="3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32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Box 6">
                <a:extLst>
                  <a:ext uri="{FF2B5EF4-FFF2-40B4-BE49-F238E27FC236}">
                    <a16:creationId xmlns:a16="http://schemas.microsoft.com/office/drawing/2014/main" id="{EC0D25A5-4381-47A2-9C34-3E3342CEC4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05868"/>
                <a:ext cx="12192000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9C0F9A2-7F8C-460A-8509-1A285C5BC11B}"/>
              </a:ext>
            </a:extLst>
          </p:cNvPr>
          <p:cNvGrpSpPr/>
          <p:nvPr/>
        </p:nvGrpSpPr>
        <p:grpSpPr>
          <a:xfrm>
            <a:off x="227336" y="2241143"/>
            <a:ext cx="11737327" cy="2742589"/>
            <a:chOff x="121172" y="1979305"/>
            <a:chExt cx="11737327" cy="27425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E109BB-707A-4A90-993B-C7635A769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8158" y="2431664"/>
              <a:ext cx="3483409" cy="21577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DBD0CF-60CF-4BDB-8C61-204EA4DE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5800" y="2440970"/>
              <a:ext cx="3483409" cy="215777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27E0152-7E4B-470A-8F5F-35CADA3BC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563" y="2440970"/>
              <a:ext cx="3483409" cy="215777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5D012D9-127C-45FA-AA39-C077AE7E249C}"/>
                    </a:ext>
                  </a:extLst>
                </p:cNvPr>
                <p:cNvSpPr/>
                <p:nvPr/>
              </p:nvSpPr>
              <p:spPr>
                <a:xfrm>
                  <a:off x="3338065" y="4080333"/>
                  <a:ext cx="40793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5D012D9-127C-45FA-AA39-C077AE7E2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8065" y="4080333"/>
                  <a:ext cx="407932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F8A578C-6659-41B2-A28D-5AFE6A3D9ED0}"/>
                    </a:ext>
                  </a:extLst>
                </p:cNvPr>
                <p:cNvSpPr/>
                <p:nvPr/>
              </p:nvSpPr>
              <p:spPr>
                <a:xfrm>
                  <a:off x="8026318" y="1992148"/>
                  <a:ext cx="7643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F8A578C-6659-41B2-A28D-5AFE6A3D9E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6318" y="1992148"/>
                  <a:ext cx="76437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1487494-C509-47BB-A93F-6EBC82B4334D}"/>
                    </a:ext>
                  </a:extLst>
                </p:cNvPr>
                <p:cNvSpPr/>
                <p:nvPr/>
              </p:nvSpPr>
              <p:spPr>
                <a:xfrm>
                  <a:off x="121172" y="1992148"/>
                  <a:ext cx="108177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GB" sz="2400" i="1" dirty="0"/>
                    <a:t>f</a:t>
                  </a:r>
                  <a:r>
                    <a:rPr lang="en-GB" sz="2400" dirty="0"/>
                    <a:t> = </a:t>
                  </a:r>
                  <a14:m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41487494-C509-47BB-A93F-6EBC82B433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72" y="1992148"/>
                  <a:ext cx="1081771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8427" t="-10667" b="-30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0F68835-454C-40F5-BA38-9CBAFEF9A8D8}"/>
                    </a:ext>
                  </a:extLst>
                </p:cNvPr>
                <p:cNvSpPr/>
                <p:nvPr/>
              </p:nvSpPr>
              <p:spPr>
                <a:xfrm>
                  <a:off x="4261955" y="1979305"/>
                  <a:ext cx="7643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0F68835-454C-40F5-BA38-9CBAFEF9A8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955" y="1979305"/>
                  <a:ext cx="764376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076CDF6-D4D7-4C49-8AAF-7AE4B3098A07}"/>
                    </a:ext>
                  </a:extLst>
                </p:cNvPr>
                <p:cNvSpPr/>
                <p:nvPr/>
              </p:nvSpPr>
              <p:spPr>
                <a:xfrm>
                  <a:off x="11450567" y="3058194"/>
                  <a:ext cx="4079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076CDF6-D4D7-4C49-8AAF-7AE4B3098A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0567" y="3058194"/>
                  <a:ext cx="407932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41D9324-3ECD-47F4-9941-C1F1B70A3A81}"/>
                    </a:ext>
                  </a:extLst>
                </p:cNvPr>
                <p:cNvSpPr/>
                <p:nvPr/>
              </p:nvSpPr>
              <p:spPr>
                <a:xfrm>
                  <a:off x="7629300" y="4071615"/>
                  <a:ext cx="4079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41D9324-3ECD-47F4-9941-C1F1B70A3A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9300" y="4071615"/>
                  <a:ext cx="407932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Arrow: Up 21">
              <a:extLst>
                <a:ext uri="{FF2B5EF4-FFF2-40B4-BE49-F238E27FC236}">
                  <a16:creationId xmlns:a16="http://schemas.microsoft.com/office/drawing/2014/main" id="{4ED0F4AE-7037-46AC-A3A2-9D868013FA38}"/>
                </a:ext>
              </a:extLst>
            </p:cNvPr>
            <p:cNvSpPr/>
            <p:nvPr/>
          </p:nvSpPr>
          <p:spPr>
            <a:xfrm>
              <a:off x="7665720" y="2841004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3" name="Arrow: Up 22">
              <a:extLst>
                <a:ext uri="{FF2B5EF4-FFF2-40B4-BE49-F238E27FC236}">
                  <a16:creationId xmlns:a16="http://schemas.microsoft.com/office/drawing/2014/main" id="{6A7170B2-489F-451F-9F5B-6622657F782D}"/>
                </a:ext>
              </a:extLst>
            </p:cNvPr>
            <p:cNvSpPr/>
            <p:nvPr/>
          </p:nvSpPr>
          <p:spPr>
            <a:xfrm>
              <a:off x="4749955" y="4287516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4" name="Arrow: Up 23">
              <a:extLst>
                <a:ext uri="{FF2B5EF4-FFF2-40B4-BE49-F238E27FC236}">
                  <a16:creationId xmlns:a16="http://schemas.microsoft.com/office/drawing/2014/main" id="{A6C9CBCA-3CB2-468B-ACCF-F868BD457437}"/>
                </a:ext>
              </a:extLst>
            </p:cNvPr>
            <p:cNvSpPr/>
            <p:nvPr/>
          </p:nvSpPr>
          <p:spPr>
            <a:xfrm>
              <a:off x="6597892" y="3396873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5" name="Arrow: Up 24">
              <a:extLst>
                <a:ext uri="{FF2B5EF4-FFF2-40B4-BE49-F238E27FC236}">
                  <a16:creationId xmlns:a16="http://schemas.microsoft.com/office/drawing/2014/main" id="{FC4926C4-F830-47B2-A492-387DC29507A9}"/>
                </a:ext>
              </a:extLst>
            </p:cNvPr>
            <p:cNvSpPr/>
            <p:nvPr/>
          </p:nvSpPr>
          <p:spPr>
            <a:xfrm>
              <a:off x="5988105" y="3810000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6" name="Arrow: Up 25">
              <a:extLst>
                <a:ext uri="{FF2B5EF4-FFF2-40B4-BE49-F238E27FC236}">
                  <a16:creationId xmlns:a16="http://schemas.microsoft.com/office/drawing/2014/main" id="{64B0B25B-4FBB-4C7E-939C-3711F63976AE}"/>
                </a:ext>
              </a:extLst>
            </p:cNvPr>
            <p:cNvSpPr/>
            <p:nvPr/>
          </p:nvSpPr>
          <p:spPr>
            <a:xfrm>
              <a:off x="4927837" y="4306081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7" name="Arrow: Up 26">
              <a:extLst>
                <a:ext uri="{FF2B5EF4-FFF2-40B4-BE49-F238E27FC236}">
                  <a16:creationId xmlns:a16="http://schemas.microsoft.com/office/drawing/2014/main" id="{2EEC5EA9-999E-4EE9-8C2F-46353E531F2E}"/>
                </a:ext>
              </a:extLst>
            </p:cNvPr>
            <p:cNvSpPr/>
            <p:nvPr/>
          </p:nvSpPr>
          <p:spPr>
            <a:xfrm>
              <a:off x="5814390" y="3776652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8" name="Arrow: Up 27">
              <a:extLst>
                <a:ext uri="{FF2B5EF4-FFF2-40B4-BE49-F238E27FC236}">
                  <a16:creationId xmlns:a16="http://schemas.microsoft.com/office/drawing/2014/main" id="{BC42CA5E-6902-4E94-BCD6-DF83F4AE26FD}"/>
                </a:ext>
              </a:extLst>
            </p:cNvPr>
            <p:cNvSpPr/>
            <p:nvPr/>
          </p:nvSpPr>
          <p:spPr>
            <a:xfrm>
              <a:off x="6431265" y="3352800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29" name="Arrow: Up 28">
              <a:extLst>
                <a:ext uri="{FF2B5EF4-FFF2-40B4-BE49-F238E27FC236}">
                  <a16:creationId xmlns:a16="http://schemas.microsoft.com/office/drawing/2014/main" id="{2CDEDA6C-8B77-481E-A037-00D1FCF3C88A}"/>
                </a:ext>
              </a:extLst>
            </p:cNvPr>
            <p:cNvSpPr/>
            <p:nvPr/>
          </p:nvSpPr>
          <p:spPr>
            <a:xfrm>
              <a:off x="7466700" y="2819400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0" name="Arrow: Up 29">
              <a:extLst>
                <a:ext uri="{FF2B5EF4-FFF2-40B4-BE49-F238E27FC236}">
                  <a16:creationId xmlns:a16="http://schemas.microsoft.com/office/drawing/2014/main" id="{96BE0484-2E2F-4F72-993E-84CCB3A82980}"/>
                </a:ext>
              </a:extLst>
            </p:cNvPr>
            <p:cNvSpPr/>
            <p:nvPr/>
          </p:nvSpPr>
          <p:spPr>
            <a:xfrm>
              <a:off x="8534400" y="2875602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1" name="Arrow: Up 30">
              <a:extLst>
                <a:ext uri="{FF2B5EF4-FFF2-40B4-BE49-F238E27FC236}">
                  <a16:creationId xmlns:a16="http://schemas.microsoft.com/office/drawing/2014/main" id="{8ACA4179-912B-4DCB-9519-9817657FF94E}"/>
                </a:ext>
              </a:extLst>
            </p:cNvPr>
            <p:cNvSpPr/>
            <p:nvPr/>
          </p:nvSpPr>
          <p:spPr>
            <a:xfrm>
              <a:off x="8840477" y="3804318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2" name="Arrow: Up 31">
              <a:extLst>
                <a:ext uri="{FF2B5EF4-FFF2-40B4-BE49-F238E27FC236}">
                  <a16:creationId xmlns:a16="http://schemas.microsoft.com/office/drawing/2014/main" id="{0785EF4F-ED7B-47CA-9DA3-ED5B907621DA}"/>
                </a:ext>
              </a:extLst>
            </p:cNvPr>
            <p:cNvSpPr/>
            <p:nvPr/>
          </p:nvSpPr>
          <p:spPr>
            <a:xfrm>
              <a:off x="9906000" y="4458699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3" name="Arrow: Up 32">
              <a:extLst>
                <a:ext uri="{FF2B5EF4-FFF2-40B4-BE49-F238E27FC236}">
                  <a16:creationId xmlns:a16="http://schemas.microsoft.com/office/drawing/2014/main" id="{1705541D-761D-41FA-991E-BE6B808A23D6}"/>
                </a:ext>
              </a:extLst>
            </p:cNvPr>
            <p:cNvSpPr/>
            <p:nvPr/>
          </p:nvSpPr>
          <p:spPr>
            <a:xfrm>
              <a:off x="9360454" y="3733800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14FA3753-BD5F-4CF3-8846-55E8F4CEE29A}"/>
                </a:ext>
              </a:extLst>
            </p:cNvPr>
            <p:cNvSpPr/>
            <p:nvPr/>
          </p:nvSpPr>
          <p:spPr>
            <a:xfrm>
              <a:off x="10522934" y="3950989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5" name="Arrow: Up 34">
              <a:extLst>
                <a:ext uri="{FF2B5EF4-FFF2-40B4-BE49-F238E27FC236}">
                  <a16:creationId xmlns:a16="http://schemas.microsoft.com/office/drawing/2014/main" id="{D0CE93EB-8F97-4FFE-BA4F-FA5F0534CA31}"/>
                </a:ext>
              </a:extLst>
            </p:cNvPr>
            <p:cNvSpPr/>
            <p:nvPr/>
          </p:nvSpPr>
          <p:spPr>
            <a:xfrm>
              <a:off x="11015253" y="3963020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6" name="Arrow: Up 35">
              <a:extLst>
                <a:ext uri="{FF2B5EF4-FFF2-40B4-BE49-F238E27FC236}">
                  <a16:creationId xmlns:a16="http://schemas.microsoft.com/office/drawing/2014/main" id="{7C91A713-D363-42D0-9EB9-06AB89493785}"/>
                </a:ext>
              </a:extLst>
            </p:cNvPr>
            <p:cNvSpPr/>
            <p:nvPr/>
          </p:nvSpPr>
          <p:spPr>
            <a:xfrm>
              <a:off x="11560655" y="4504705"/>
              <a:ext cx="76200" cy="217189"/>
            </a:xfrm>
            <a:prstGeom prst="up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7" name="Arrow: Up 36">
              <a:extLst>
                <a:ext uri="{FF2B5EF4-FFF2-40B4-BE49-F238E27FC236}">
                  <a16:creationId xmlns:a16="http://schemas.microsoft.com/office/drawing/2014/main" id="{73122443-56B6-4697-8CDF-D15FD0ACD4F2}"/>
                </a:ext>
              </a:extLst>
            </p:cNvPr>
            <p:cNvSpPr/>
            <p:nvPr/>
          </p:nvSpPr>
          <p:spPr>
            <a:xfrm>
              <a:off x="9580817" y="3244205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8" name="Arrow: Up 37">
              <a:extLst>
                <a:ext uri="{FF2B5EF4-FFF2-40B4-BE49-F238E27FC236}">
                  <a16:creationId xmlns:a16="http://schemas.microsoft.com/office/drawing/2014/main" id="{7E48285E-0201-4DBD-B4CC-E3F55BFA4071}"/>
                </a:ext>
              </a:extLst>
            </p:cNvPr>
            <p:cNvSpPr/>
            <p:nvPr/>
          </p:nvSpPr>
          <p:spPr>
            <a:xfrm>
              <a:off x="10210800" y="2875602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9" name="Arrow: Up 38">
              <a:extLst>
                <a:ext uri="{FF2B5EF4-FFF2-40B4-BE49-F238E27FC236}">
                  <a16:creationId xmlns:a16="http://schemas.microsoft.com/office/drawing/2014/main" id="{6AB32C15-C0ED-46F2-A647-2615C8F2E804}"/>
                </a:ext>
              </a:extLst>
            </p:cNvPr>
            <p:cNvSpPr/>
            <p:nvPr/>
          </p:nvSpPr>
          <p:spPr>
            <a:xfrm>
              <a:off x="10754484" y="3438525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0" name="Arrow: Up 39">
              <a:extLst>
                <a:ext uri="{FF2B5EF4-FFF2-40B4-BE49-F238E27FC236}">
                  <a16:creationId xmlns:a16="http://schemas.microsoft.com/office/drawing/2014/main" id="{E71C7405-FB9D-4CA9-948E-8A38D2F735DF}"/>
                </a:ext>
              </a:extLst>
            </p:cNvPr>
            <p:cNvSpPr/>
            <p:nvPr/>
          </p:nvSpPr>
          <p:spPr>
            <a:xfrm>
              <a:off x="11254925" y="3436062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41" name="Arrow: Up 40">
              <a:extLst>
                <a:ext uri="{FF2B5EF4-FFF2-40B4-BE49-F238E27FC236}">
                  <a16:creationId xmlns:a16="http://schemas.microsoft.com/office/drawing/2014/main" id="{A0D2FE4F-5222-4273-9EB3-D688FB657976}"/>
                </a:ext>
              </a:extLst>
            </p:cNvPr>
            <p:cNvSpPr/>
            <p:nvPr/>
          </p:nvSpPr>
          <p:spPr>
            <a:xfrm>
              <a:off x="9088980" y="3244205"/>
              <a:ext cx="76200" cy="217189"/>
            </a:xfrm>
            <a:prstGeom prst="up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3">
                <a:extLst>
                  <a:ext uri="{FF2B5EF4-FFF2-40B4-BE49-F238E27FC236}">
                    <a16:creationId xmlns:a16="http://schemas.microsoft.com/office/drawing/2014/main" id="{DB4C9A7B-F1AD-49A4-BE1B-1AEDBEC3A5A4}"/>
                  </a:ext>
                </a:extLst>
              </p:cNvPr>
              <p:cNvSpPr txBox="1"/>
              <p:nvPr/>
            </p:nvSpPr>
            <p:spPr>
              <a:xfrm>
                <a:off x="260727" y="5155941"/>
                <a:ext cx="36974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 large: No stationary points, 	evaluates to low value</a:t>
                </a:r>
              </a:p>
            </p:txBody>
          </p:sp>
        </mc:Choice>
        <mc:Fallback>
          <p:sp>
            <p:nvSpPr>
              <p:cNvPr id="7" name="TextBox 63">
                <a:extLst>
                  <a:ext uri="{FF2B5EF4-FFF2-40B4-BE49-F238E27FC236}">
                    <a16:creationId xmlns:a16="http://schemas.microsoft.com/office/drawing/2014/main" id="{DB4C9A7B-F1AD-49A4-BE1B-1AEDBEC3A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27" y="5155941"/>
                <a:ext cx="3697479" cy="707886"/>
              </a:xfrm>
              <a:prstGeom prst="rect">
                <a:avLst/>
              </a:prstGeom>
              <a:blipFill>
                <a:blip r:embed="rId12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67">
                <a:extLst>
                  <a:ext uri="{FF2B5EF4-FFF2-40B4-BE49-F238E27FC236}">
                    <a16:creationId xmlns:a16="http://schemas.microsoft.com/office/drawing/2014/main" id="{839C25A3-8CD4-4F94-8ABA-611458FC93ED}"/>
                  </a:ext>
                </a:extLst>
              </p:cNvPr>
              <p:cNvSpPr txBox="1"/>
              <p:nvPr/>
            </p:nvSpPr>
            <p:spPr>
              <a:xfrm>
                <a:off x="4569818" y="5155941"/>
                <a:ext cx="36974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 small: A few stationary points, 		part of peak</a:t>
                </a:r>
              </a:p>
            </p:txBody>
          </p:sp>
        </mc:Choice>
        <mc:Fallback>
          <p:sp>
            <p:nvSpPr>
              <p:cNvPr id="8" name="TextBox 67">
                <a:extLst>
                  <a:ext uri="{FF2B5EF4-FFF2-40B4-BE49-F238E27FC236}">
                    <a16:creationId xmlns:a16="http://schemas.microsoft.com/office/drawing/2014/main" id="{839C25A3-8CD4-4F94-8ABA-611458FC9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818" y="5155941"/>
                <a:ext cx="3697479" cy="707886"/>
              </a:xfrm>
              <a:prstGeom prst="rect">
                <a:avLst/>
              </a:prstGeom>
              <a:blipFill>
                <a:blip r:embed="rId13"/>
                <a:stretch>
                  <a:fillRect t="-5172" r="-198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68">
                <a:extLst>
                  <a:ext uri="{FF2B5EF4-FFF2-40B4-BE49-F238E27FC236}">
                    <a16:creationId xmlns:a16="http://schemas.microsoft.com/office/drawing/2014/main" id="{24DAE638-073A-4D15-ADEC-2B1BF23799DC}"/>
                  </a:ext>
                </a:extLst>
              </p:cNvPr>
              <p:cNvSpPr txBox="1"/>
              <p:nvPr/>
            </p:nvSpPr>
            <p:spPr>
              <a:xfrm>
                <a:off x="8589526" y="5155210"/>
                <a:ext cx="35310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 ~ 0</m:t>
                    </m:r>
                  </m:oMath>
                </a14:m>
                <a:r>
                  <a:rPr lang="en-GB" sz="2000" dirty="0"/>
                  <a:t> many stationary points,</a:t>
                </a:r>
              </a:p>
              <a:p>
                <a:r>
                  <a:rPr lang="en-GB" sz="2000" dirty="0"/>
                  <a:t>	near-maximum value</a:t>
                </a:r>
              </a:p>
            </p:txBody>
          </p:sp>
        </mc:Choice>
        <mc:Fallback>
          <p:sp>
            <p:nvSpPr>
              <p:cNvPr id="9" name="TextBox 68">
                <a:extLst>
                  <a:ext uri="{FF2B5EF4-FFF2-40B4-BE49-F238E27FC236}">
                    <a16:creationId xmlns:a16="http://schemas.microsoft.com/office/drawing/2014/main" id="{24DAE638-073A-4D15-ADEC-2B1BF2379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526" y="5155210"/>
                <a:ext cx="3531076" cy="707886"/>
              </a:xfrm>
              <a:prstGeom prst="rect">
                <a:avLst/>
              </a:prstGeom>
              <a:blipFill>
                <a:blip r:embed="rId14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46BBF84-862D-4D47-AB45-686AFF379FB4}"/>
              </a:ext>
            </a:extLst>
          </p:cNvPr>
          <p:cNvGrpSpPr/>
          <p:nvPr/>
        </p:nvGrpSpPr>
        <p:grpSpPr>
          <a:xfrm>
            <a:off x="3192914" y="991168"/>
            <a:ext cx="5455279" cy="1512214"/>
            <a:chOff x="536710" y="900471"/>
            <a:chExt cx="5455279" cy="15122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69">
                  <a:extLst>
                    <a:ext uri="{FF2B5EF4-FFF2-40B4-BE49-F238E27FC236}">
                      <a16:creationId xmlns:a16="http://schemas.microsoft.com/office/drawing/2014/main" id="{D1085D1D-8C7D-42F2-B529-67FEE16AE840}"/>
                    </a:ext>
                  </a:extLst>
                </p:cNvPr>
                <p:cNvSpPr txBox="1"/>
                <p:nvPr/>
              </p:nvSpPr>
              <p:spPr>
                <a:xfrm>
                  <a:off x="536710" y="900471"/>
                  <a:ext cx="5455279" cy="1183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24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p>
                            </m:s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e>
                        </m:nary>
                        <m:r>
                          <m:rPr>
                            <m:nor/>
                          </m:rPr>
                          <a:rPr lang="en-GB" sz="2400" dirty="0"/>
                          <m:t>= 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GB" sz="2400" b="0" i="1" dirty="0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  <m:rad>
                              <m:radPr>
                                <m:degHide m:val="on"/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pt-BR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sz="24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GB" sz="2400" i="1" dirty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GB" sz="24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GB" sz="2400" i="1" dirty="0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p>
                                        <m:r>
                                          <a:rPr lang="en-GB" sz="2400" i="1" dirty="0">
                                            <a:latin typeface="Cambria Math" panose="02040503050406030204" pitchFamily="18" charset="0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  <m:sSup>
                              <m:sSupPr>
                                <m:ctrlP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i="1" dirty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GB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GB" sz="2400" b="0" i="1" dirty="0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sup>
                            </m:sSup>
                          </m:e>
                        </m:nary>
                        <m:r>
                          <m:rPr>
                            <m:nor/>
                          </m:rPr>
                          <a:rPr lang="en-GB" sz="2400" b="0" i="0" dirty="0" smtClean="0"/>
                          <m:t> </m:t>
                        </m:r>
                      </m:oMath>
                    </m:oMathPara>
                  </a14:m>
                  <a:endParaRPr lang="en-GB" sz="2400" b="0" i="0" dirty="0"/>
                </a:p>
              </p:txBody>
            </p:sp>
          </mc:Choice>
          <mc:Fallback>
            <p:sp>
              <p:nvSpPr>
                <p:cNvPr id="11" name="TextBox 69">
                  <a:extLst>
                    <a:ext uri="{FF2B5EF4-FFF2-40B4-BE49-F238E27FC236}">
                      <a16:creationId xmlns:a16="http://schemas.microsoft.com/office/drawing/2014/main" id="{D1085D1D-8C7D-42F2-B529-67FEE16AE8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710" y="900471"/>
                  <a:ext cx="5455279" cy="118352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70">
              <a:extLst>
                <a:ext uri="{FF2B5EF4-FFF2-40B4-BE49-F238E27FC236}">
                  <a16:creationId xmlns:a16="http://schemas.microsoft.com/office/drawing/2014/main" id="{655EEA36-6938-406D-A46B-305F4945F8DD}"/>
                </a:ext>
              </a:extLst>
            </p:cNvPr>
            <p:cNvSpPr txBox="1"/>
            <p:nvPr/>
          </p:nvSpPr>
          <p:spPr>
            <a:xfrm>
              <a:off x="2731190" y="1766354"/>
              <a:ext cx="1142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dirty="0"/>
                <a:t>Stationary</a:t>
              </a:r>
              <a:br>
                <a:rPr lang="en-GB" dirty="0"/>
              </a:br>
              <a:r>
                <a:rPr lang="en-GB" dirty="0"/>
                <a:t>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945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FB5BD-15F3-456A-A467-D96DC9EA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33656-0632-40A1-A5B6-DDEEDCEBA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4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sz="3200" dirty="0" err="1"/>
              <a:t>We</a:t>
            </a:r>
            <a:r>
              <a:rPr lang="fr-FR" sz="3200" dirty="0"/>
              <a:t> </a:t>
            </a:r>
            <a:r>
              <a:rPr lang="fr-FR" sz="3200" dirty="0" err="1"/>
              <a:t>gained</a:t>
            </a:r>
            <a:r>
              <a:rPr lang="fr-FR" sz="3200" dirty="0"/>
              <a:t> an </a:t>
            </a:r>
            <a:r>
              <a:rPr lang="fr-FR" sz="3200" dirty="0" err="1"/>
              <a:t>understanding</a:t>
            </a:r>
            <a:r>
              <a:rPr lang="fr-FR" sz="3200" dirty="0"/>
              <a:t> of the </a:t>
            </a:r>
            <a:r>
              <a:rPr lang="fr-FR" sz="3200" dirty="0" err="1"/>
              <a:t>forward</a:t>
            </a:r>
            <a:r>
              <a:rPr lang="fr-FR" sz="3200" dirty="0"/>
              <a:t> model </a:t>
            </a:r>
            <a:r>
              <a:rPr lang="fr-FR" sz="3200" dirty="0" err="1"/>
              <a:t>using</a:t>
            </a:r>
            <a:r>
              <a:rPr lang="fr-FR" sz="3200" dirty="0"/>
              <a:t> </a:t>
            </a:r>
            <a:r>
              <a:rPr lang="fr-FR" sz="3200" dirty="0" err="1"/>
              <a:t>numerical</a:t>
            </a:r>
            <a:r>
              <a:rPr lang="fr-FR" sz="3200" dirty="0"/>
              <a:t> simulations</a:t>
            </a:r>
          </a:p>
          <a:p>
            <a:pPr lvl="1"/>
            <a:r>
              <a:rPr lang="fr-FR" sz="2800" dirty="0"/>
              <a:t>The </a:t>
            </a:r>
            <a:r>
              <a:rPr lang="fr-FR" sz="2800" dirty="0" err="1"/>
              <a:t>number</a:t>
            </a:r>
            <a:r>
              <a:rPr lang="fr-FR" sz="2800" dirty="0"/>
              <a:t> of the </a:t>
            </a:r>
            <a:r>
              <a:rPr lang="fr-FR" sz="2800" dirty="0" err="1"/>
              <a:t>step</a:t>
            </a:r>
            <a:r>
              <a:rPr lang="fr-FR" sz="2800" dirty="0"/>
              <a:t> changes </a:t>
            </a:r>
            <a:r>
              <a:rPr lang="fr-FR" sz="2800" dirty="0" err="1"/>
              <a:t>is</a:t>
            </a:r>
            <a:r>
              <a:rPr lang="fr-FR" sz="2800" dirty="0"/>
              <a:t> not </a:t>
            </a:r>
            <a:r>
              <a:rPr lang="fr-FR" sz="2800" dirty="0" err="1"/>
              <a:t>equal</a:t>
            </a:r>
            <a:r>
              <a:rPr lang="fr-FR" sz="2800" dirty="0"/>
              <a:t> to the </a:t>
            </a:r>
            <a:r>
              <a:rPr lang="fr-FR" sz="2800" dirty="0" err="1"/>
              <a:t>number</a:t>
            </a:r>
            <a:r>
              <a:rPr lang="fr-FR" sz="2800" dirty="0"/>
              <a:t> of blobs</a:t>
            </a:r>
          </a:p>
          <a:p>
            <a:pPr lvl="1"/>
            <a:r>
              <a:rPr lang="fr-FR" sz="2800" dirty="0" err="1"/>
              <a:t>Continuous</a:t>
            </a:r>
            <a:r>
              <a:rPr lang="fr-FR" sz="2800" dirty="0"/>
              <a:t> changes can cause blobs</a:t>
            </a:r>
          </a:p>
          <a:p>
            <a:pPr lvl="1"/>
            <a:endParaRPr lang="fr-FR" sz="2800" dirty="0"/>
          </a:p>
          <a:p>
            <a:r>
              <a:rPr lang="fr-FR" sz="3200" dirty="0" err="1"/>
              <a:t>We</a:t>
            </a:r>
            <a:r>
              <a:rPr lang="fr-FR" sz="3200" dirty="0"/>
              <a:t> </a:t>
            </a:r>
            <a:r>
              <a:rPr lang="fr-FR" sz="3200" dirty="0" err="1"/>
              <a:t>identified</a:t>
            </a:r>
            <a:r>
              <a:rPr lang="fr-FR" sz="3200" dirty="0"/>
              <a:t> </a:t>
            </a:r>
            <a:r>
              <a:rPr lang="fr-FR" sz="3200" dirty="0" err="1"/>
              <a:t>two</a:t>
            </a:r>
            <a:r>
              <a:rPr lang="fr-FR" sz="3200" dirty="0"/>
              <a:t> possible </a:t>
            </a:r>
            <a:r>
              <a:rPr lang="fr-FR" sz="3200" dirty="0" err="1"/>
              <a:t>tools</a:t>
            </a:r>
            <a:r>
              <a:rPr lang="fr-FR" sz="3200" dirty="0"/>
              <a:t> to solve the </a:t>
            </a:r>
            <a:r>
              <a:rPr lang="fr-FR" sz="3200" dirty="0" err="1"/>
              <a:t>problem</a:t>
            </a:r>
            <a:r>
              <a:rPr lang="fr-FR" sz="3200" dirty="0"/>
              <a:t> </a:t>
            </a:r>
            <a:r>
              <a:rPr lang="fr-FR" sz="3200" dirty="0" err="1"/>
              <a:t>analytically</a:t>
            </a:r>
            <a:r>
              <a:rPr lang="fr-FR" sz="3200" dirty="0"/>
              <a:t> </a:t>
            </a:r>
          </a:p>
          <a:p>
            <a:pPr lvl="1"/>
            <a:r>
              <a:rPr lang="fr-FR" sz="2800" dirty="0"/>
              <a:t>Expansion on </a:t>
            </a:r>
            <a:r>
              <a:rPr lang="fr-FR" sz="2800" dirty="0" err="1"/>
              <a:t>small</a:t>
            </a:r>
            <a:r>
              <a:rPr lang="fr-FR" sz="2800" dirty="0"/>
              <a:t> variations in fibre </a:t>
            </a:r>
            <a:r>
              <a:rPr lang="fr-FR" sz="2800" dirty="0" err="1"/>
              <a:t>properties</a:t>
            </a:r>
            <a:endParaRPr lang="fr-FR" sz="2800" dirty="0"/>
          </a:p>
          <a:p>
            <a:pPr lvl="1"/>
            <a:r>
              <a:rPr lang="fr-FR" sz="2800" dirty="0" err="1"/>
              <a:t>Generalization</a:t>
            </a:r>
            <a:r>
              <a:rPr lang="fr-FR" sz="2800" dirty="0"/>
              <a:t> of </a:t>
            </a:r>
            <a:r>
              <a:rPr lang="fr-FR" sz="2800" dirty="0" err="1"/>
              <a:t>stationary</a:t>
            </a:r>
            <a:r>
              <a:rPr lang="fr-FR" sz="2800" dirty="0"/>
              <a:t> phase approximation</a:t>
            </a:r>
          </a:p>
          <a:p>
            <a:endParaRPr lang="en-GB" dirty="0"/>
          </a:p>
        </p:txBody>
      </p:sp>
      <p:cxnSp>
        <p:nvCxnSpPr>
          <p:cNvPr id="4" name="Google Shape;92;p13">
            <a:extLst>
              <a:ext uri="{FF2B5EF4-FFF2-40B4-BE49-F238E27FC236}">
                <a16:creationId xmlns:a16="http://schemas.microsoft.com/office/drawing/2014/main" id="{DDB35B62-40E4-40BE-A3FF-6F6BEC4021FC}"/>
              </a:ext>
            </a:extLst>
          </p:cNvPr>
          <p:cNvCxnSpPr/>
          <p:nvPr/>
        </p:nvCxnSpPr>
        <p:spPr>
          <a:xfrm rot="10800000" flipH="1">
            <a:off x="365582" y="634535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93;p13">
            <a:extLst>
              <a:ext uri="{FF2B5EF4-FFF2-40B4-BE49-F238E27FC236}">
                <a16:creationId xmlns:a16="http://schemas.microsoft.com/office/drawing/2014/main" id="{696602F4-9837-4292-9429-0CE63BABACDA}"/>
              </a:ext>
            </a:extLst>
          </p:cNvPr>
          <p:cNvSpPr txBox="1"/>
          <p:nvPr/>
        </p:nvSpPr>
        <p:spPr>
          <a:xfrm>
            <a:off x="365582" y="6462166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ITT12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000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C883-6791-480A-B8C0-C2872C8E6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5BD45-A6F7-4EA2-9D99-25746BABA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err="1"/>
              <a:t>Further</a:t>
            </a:r>
            <a:r>
              <a:rPr lang="fr-FR" sz="3200" dirty="0"/>
              <a:t> </a:t>
            </a:r>
            <a:r>
              <a:rPr lang="fr-FR" sz="3200" dirty="0" err="1"/>
              <a:t>development</a:t>
            </a:r>
            <a:r>
              <a:rPr lang="fr-FR" sz="3200" dirty="0"/>
              <a:t> of </a:t>
            </a:r>
            <a:r>
              <a:rPr lang="fr-FR" sz="3200" dirty="0" err="1"/>
              <a:t>analytical</a:t>
            </a:r>
            <a:r>
              <a:rPr lang="fr-FR" sz="3200" dirty="0"/>
              <a:t> </a:t>
            </a:r>
            <a:r>
              <a:rPr lang="fr-FR" sz="3200" dirty="0" err="1"/>
              <a:t>tools</a:t>
            </a:r>
            <a:endParaRPr lang="fr-FR" sz="3200" dirty="0"/>
          </a:p>
          <a:p>
            <a:endParaRPr lang="fr-FR" sz="3200" i="1" dirty="0"/>
          </a:p>
          <a:p>
            <a:endParaRPr lang="fr-FR" sz="3200" i="1" dirty="0"/>
          </a:p>
          <a:p>
            <a:r>
              <a:rPr lang="fr-FR" sz="3200" dirty="0" err="1"/>
              <a:t>Investigate</a:t>
            </a:r>
            <a:r>
              <a:rPr lang="fr-FR" sz="3200" dirty="0"/>
              <a:t> the </a:t>
            </a:r>
            <a:r>
              <a:rPr lang="fr-FR" sz="3200" dirty="0" err="1"/>
              <a:t>feasibility</a:t>
            </a:r>
            <a:r>
              <a:rPr lang="fr-FR" sz="3200" dirty="0"/>
              <a:t> of the inverse </a:t>
            </a:r>
            <a:r>
              <a:rPr lang="fr-FR" sz="3200" dirty="0" err="1"/>
              <a:t>problem</a:t>
            </a:r>
            <a:endParaRPr lang="fr-FR" sz="3200" dirty="0"/>
          </a:p>
          <a:p>
            <a:pPr lvl="1"/>
            <a:r>
              <a:rPr lang="fr-FR" sz="2800" dirty="0" err="1"/>
              <a:t>Choice</a:t>
            </a:r>
            <a:r>
              <a:rPr lang="fr-FR" sz="2800" dirty="0"/>
              <a:t> of the </a:t>
            </a:r>
            <a:r>
              <a:rPr lang="fr-FR" sz="2800" dirty="0" err="1"/>
              <a:t>space</a:t>
            </a:r>
            <a:r>
              <a:rPr lang="fr-FR" sz="2800" dirty="0"/>
              <a:t> of </a:t>
            </a:r>
            <a:r>
              <a:rPr lang="fr-FR" sz="2800" dirty="0" err="1"/>
              <a:t>parameters</a:t>
            </a:r>
            <a:endParaRPr lang="fr-FR" sz="2800" dirty="0"/>
          </a:p>
          <a:p>
            <a:pPr lvl="1"/>
            <a:r>
              <a:rPr lang="fr-FR" sz="2800" dirty="0"/>
              <a:t>"</a:t>
            </a:r>
            <a:r>
              <a:rPr lang="fr-FR" sz="2800" dirty="0" err="1"/>
              <a:t>Simpler</a:t>
            </a:r>
            <a:r>
              <a:rPr lang="fr-FR" sz="2800" dirty="0"/>
              <a:t>" approximation of the </a:t>
            </a:r>
            <a:r>
              <a:rPr lang="fr-FR" sz="2800" dirty="0" err="1"/>
              <a:t>forward</a:t>
            </a:r>
            <a:r>
              <a:rPr lang="fr-FR" sz="2800" dirty="0"/>
              <a:t> </a:t>
            </a:r>
            <a:r>
              <a:rPr lang="fr-FR" sz="2800" dirty="0" err="1"/>
              <a:t>operator</a:t>
            </a:r>
            <a:r>
              <a:rPr lang="fr-FR" sz="2800" dirty="0"/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19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3276" y="254527"/>
            <a:ext cx="6132490" cy="519586"/>
          </a:xfrm>
        </p:spPr>
        <p:txBody>
          <a:bodyPr>
            <a:noAutofit/>
          </a:bodyPr>
          <a:lstStyle/>
          <a:p>
            <a:pPr algn="l"/>
            <a:r>
              <a:rPr lang="fr-FR" sz="4400" dirty="0" err="1"/>
              <a:t>What’s</a:t>
            </a:r>
            <a:r>
              <a:rPr lang="fr-FR" sz="4400" dirty="0"/>
              <a:t> the </a:t>
            </a:r>
            <a:r>
              <a:rPr lang="fr-FR" sz="4400" dirty="0" err="1"/>
              <a:t>problem</a:t>
            </a:r>
            <a:r>
              <a:rPr lang="fr-FR" sz="44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16" t="18423" r="39161" b="8069"/>
          <a:stretch/>
        </p:blipFill>
        <p:spPr>
          <a:xfrm>
            <a:off x="7259757" y="1323008"/>
            <a:ext cx="4732377" cy="474441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73276" y="949336"/>
            <a:ext cx="9407953" cy="519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err="1"/>
              <a:t>Aim</a:t>
            </a:r>
            <a:r>
              <a:rPr lang="fr-FR" dirty="0"/>
              <a:t> of the </a:t>
            </a:r>
            <a:r>
              <a:rPr lang="fr-FR" dirty="0" err="1"/>
              <a:t>experiments</a:t>
            </a:r>
            <a:r>
              <a:rPr lang="fr-FR" dirty="0"/>
              <a:t>: </a:t>
            </a:r>
            <a:r>
              <a:rPr lang="fr-FR" dirty="0" err="1"/>
              <a:t>produce</a:t>
            </a:r>
            <a:r>
              <a:rPr lang="fr-FR" dirty="0"/>
              <a:t> photon pairs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43" y="4171835"/>
            <a:ext cx="3905451" cy="2228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/>
          <a:stretch/>
        </p:blipFill>
        <p:spPr>
          <a:xfrm>
            <a:off x="378998" y="1323008"/>
            <a:ext cx="6880759" cy="2948271"/>
          </a:xfrm>
          <a:prstGeom prst="rect">
            <a:avLst/>
          </a:prstGeom>
        </p:spPr>
      </p:pic>
      <p:cxnSp>
        <p:nvCxnSpPr>
          <p:cNvPr id="9" name="Google Shape;92;p13">
            <a:extLst>
              <a:ext uri="{FF2B5EF4-FFF2-40B4-BE49-F238E27FC236}">
                <a16:creationId xmlns:a16="http://schemas.microsoft.com/office/drawing/2014/main" id="{430BDE79-E92B-4979-B56C-D30043C20F4D}"/>
              </a:ext>
            </a:extLst>
          </p:cNvPr>
          <p:cNvCxnSpPr/>
          <p:nvPr/>
        </p:nvCxnSpPr>
        <p:spPr>
          <a:xfrm rot="10800000" flipH="1">
            <a:off x="435142" y="6429065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93;p13">
            <a:extLst>
              <a:ext uri="{FF2B5EF4-FFF2-40B4-BE49-F238E27FC236}">
                <a16:creationId xmlns:a16="http://schemas.microsoft.com/office/drawing/2014/main" id="{E4E055AB-8FB9-445A-AB3E-F8AF5B96AC2F}"/>
              </a:ext>
            </a:extLst>
          </p:cNvPr>
          <p:cNvSpPr txBox="1"/>
          <p:nvPr/>
        </p:nvSpPr>
        <p:spPr>
          <a:xfrm>
            <a:off x="365582" y="6462166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ITT12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88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668692" y="500609"/>
            <a:ext cx="5600227" cy="519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4400" dirty="0">
                <a:latin typeface="+mj-lt"/>
              </a:rPr>
              <a:t>Inverse </a:t>
            </a:r>
            <a:r>
              <a:rPr lang="fr-FR" sz="4400" dirty="0" err="1">
                <a:latin typeface="+mj-lt"/>
              </a:rPr>
              <a:t>problem</a:t>
            </a:r>
            <a:endParaRPr lang="fr-FR" sz="4400" dirty="0">
              <a:latin typeface="+mj-lt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68692" y="1545774"/>
            <a:ext cx="10854616" cy="535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/>
              <a:t>Aim: </a:t>
            </a:r>
            <a:r>
              <a:rPr lang="fr-FR" sz="2800" dirty="0" err="1"/>
              <a:t>Find</a:t>
            </a:r>
            <a:r>
              <a:rPr lang="fr-FR" sz="2800" dirty="0"/>
              <a:t> the </a:t>
            </a:r>
            <a:r>
              <a:rPr lang="fr-FR" sz="2800" dirty="0" err="1"/>
              <a:t>geometry</a:t>
            </a:r>
            <a:r>
              <a:rPr lang="fr-FR" sz="2800" dirty="0"/>
              <a:t> </a:t>
            </a:r>
            <a:r>
              <a:rPr lang="fr-FR" sz="2800" dirty="0" err="1"/>
              <a:t>which</a:t>
            </a:r>
            <a:r>
              <a:rPr lang="fr-FR" sz="2800" dirty="0"/>
              <a:t> solves the inverse </a:t>
            </a:r>
            <a:r>
              <a:rPr lang="fr-FR" sz="2800" dirty="0" err="1"/>
              <a:t>problem</a:t>
            </a:r>
            <a:endParaRPr lang="fr-FR" sz="2800" dirty="0"/>
          </a:p>
          <a:p>
            <a:pPr algn="l"/>
            <a:endParaRPr lang="fr-FR" dirty="0"/>
          </a:p>
        </p:txBody>
      </p:sp>
      <p:cxnSp>
        <p:nvCxnSpPr>
          <p:cNvPr id="7" name="Google Shape;92;p13">
            <a:extLst>
              <a:ext uri="{FF2B5EF4-FFF2-40B4-BE49-F238E27FC236}">
                <a16:creationId xmlns:a16="http://schemas.microsoft.com/office/drawing/2014/main" id="{5B8F5C15-F865-4DF6-9923-9928BD7E942F}"/>
              </a:ext>
            </a:extLst>
          </p:cNvPr>
          <p:cNvCxnSpPr/>
          <p:nvPr/>
        </p:nvCxnSpPr>
        <p:spPr>
          <a:xfrm rot="10800000" flipH="1">
            <a:off x="365582" y="634535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93;p13">
            <a:extLst>
              <a:ext uri="{FF2B5EF4-FFF2-40B4-BE49-F238E27FC236}">
                <a16:creationId xmlns:a16="http://schemas.microsoft.com/office/drawing/2014/main" id="{A7B111F2-A073-4129-8F2E-B1FD041AA34A}"/>
              </a:ext>
            </a:extLst>
          </p:cNvPr>
          <p:cNvSpPr txBox="1"/>
          <p:nvPr/>
        </p:nvSpPr>
        <p:spPr>
          <a:xfrm>
            <a:off x="365582" y="6462166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ITT12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C0676A-2260-45D0-A1D1-42C848FC6582}"/>
                  </a:ext>
                </a:extLst>
              </p:cNvPr>
              <p:cNvSpPr txBox="1"/>
              <p:nvPr/>
            </p:nvSpPr>
            <p:spPr>
              <a:xfrm>
                <a:off x="470376" y="3273831"/>
                <a:ext cx="11729621" cy="1451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fName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GB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GB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GB" sz="3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3600" i="1">
                                              <a:latin typeface="Cambria Math" panose="02040503050406030204" pitchFamily="18" charset="0"/>
                                            </a:rPr>
                                            <m:t>𝑌</m:t>
                                          </m:r>
                                          <m:r>
                                            <a:rPr lang="en-GB" sz="3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36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3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GB" sz="3600">
                                                  <a:latin typeface="Cambria Math" panose="02040503050406030204" pitchFamily="18" charset="0"/>
                                                </a:rPr>
                                                <m:t>Λ</m:t>
                                              </m:r>
                                              <m:r>
                                                <a:rPr lang="en-GB" sz="36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GB" sz="3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en-GB" sz="3600">
                                                      <a:latin typeface="Cambria Math" panose="02040503050406030204" pitchFamily="18" charset="0"/>
                                                    </a:rPr>
                                                    <m:t>Λ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GB" sz="3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𝑑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GB" sz="3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e>
                          </m:func>
                        </m:e>
                      </m:func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36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GB" sz="36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den>
                          </m:f>
                          <m:d>
                            <m:dPr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C0676A-2260-45D0-A1D1-42C848FC6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376" y="3273831"/>
                <a:ext cx="11729621" cy="14512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01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EF60-B9B4-48CA-AAE1-6EA0F91B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Forward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6147D-42BA-4E0A-973C-EC3EBCC5C1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2087"/>
                <a:ext cx="10515600" cy="4778495"/>
              </a:xfrm>
            </p:spPr>
            <p:txBody>
              <a:bodyPr>
                <a:normAutofit fontScale="92500" lnSpcReduction="2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fr-FR" dirty="0"/>
                  <a:t>Optical fibres are </a:t>
                </a:r>
                <a:r>
                  <a:rPr lang="fr-FR" dirty="0" err="1"/>
                  <a:t>described</a:t>
                </a:r>
                <a:r>
                  <a:rPr lang="fr-FR" dirty="0"/>
                  <a:t> by </a:t>
                </a:r>
                <a:r>
                  <a:rPr lang="fr-FR" dirty="0" err="1"/>
                  <a:t>physical</a:t>
                </a:r>
                <a:r>
                  <a:rPr lang="fr-FR" dirty="0"/>
                  <a:t> </a:t>
                </a:r>
                <a:r>
                  <a:rPr lang="fr-FR" dirty="0" err="1"/>
                  <a:t>parameters</a:t>
                </a:r>
                <a:r>
                  <a:rPr lang="fr-FR" dirty="0"/>
                  <a:t>: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fr-FR" dirty="0"/>
              </a:p>
              <a:p>
                <a:pPr marL="514350" indent="-514350">
                  <a:buFont typeface="+mj-lt"/>
                  <a:buAutoNum type="arabicPeriod"/>
                </a:pPr>
                <a:endParaRPr lang="fr-FR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fr-FR" dirty="0" err="1"/>
                  <a:t>Gives</a:t>
                </a:r>
                <a:r>
                  <a:rPr lang="fr-FR" dirty="0"/>
                  <a:t> dispersion relation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and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the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phase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mismatch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</a:rPr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GB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  <a:p>
                <a:pPr marL="514350" indent="-514350">
                  <a:buFont typeface="+mj-lt"/>
                  <a:buAutoNum type="arabicPeriod"/>
                </a:pPr>
                <a:endParaRPr lang="fr-FR" dirty="0"/>
              </a:p>
              <a:p>
                <a:pPr marL="0" indent="0">
                  <a:buNone/>
                </a:pPr>
                <a:r>
                  <a:rPr lang="fr-FR" dirty="0"/>
                  <a:t>3.    </a:t>
                </a:r>
                <a:r>
                  <a:rPr lang="fr-FR" dirty="0" err="1"/>
                  <a:t>Evaluate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/>
                  <a:t>  , </a:t>
                </a:r>
                <a:r>
                  <a:rPr lang="fr-FR" dirty="0" err="1"/>
                  <a:t>where</a:t>
                </a:r>
                <a:r>
                  <a:rPr lang="fr-FR" dirty="0"/>
                  <a:t>  </a:t>
                </a:r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The centres of the blobs are the local maxima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36147D-42BA-4E0A-973C-EC3EBCC5C1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2087"/>
                <a:ext cx="10515600" cy="4778495"/>
              </a:xfrm>
              <a:blipFill>
                <a:blip r:embed="rId2"/>
                <a:stretch>
                  <a:fillRect l="-1101" t="-19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oogle Shape;92;p13">
            <a:extLst>
              <a:ext uri="{FF2B5EF4-FFF2-40B4-BE49-F238E27FC236}">
                <a16:creationId xmlns:a16="http://schemas.microsoft.com/office/drawing/2014/main" id="{95E7FB9C-CCDB-4480-8611-FDE6552A1095}"/>
              </a:ext>
            </a:extLst>
          </p:cNvPr>
          <p:cNvCxnSpPr/>
          <p:nvPr/>
        </p:nvCxnSpPr>
        <p:spPr>
          <a:xfrm rot="10800000" flipH="1">
            <a:off x="365582" y="634535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93;p13">
            <a:extLst>
              <a:ext uri="{FF2B5EF4-FFF2-40B4-BE49-F238E27FC236}">
                <a16:creationId xmlns:a16="http://schemas.microsoft.com/office/drawing/2014/main" id="{EA7DCA26-00E7-4B62-A4AA-09C13256E130}"/>
              </a:ext>
            </a:extLst>
          </p:cNvPr>
          <p:cNvSpPr txBox="1"/>
          <p:nvPr/>
        </p:nvSpPr>
        <p:spPr>
          <a:xfrm>
            <a:off x="365582" y="6462166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ITT12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D45FF-349E-4F1A-94B4-154CD2E19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5" t="44199" r="1924" b="39383"/>
          <a:stretch/>
        </p:blipFill>
        <p:spPr>
          <a:xfrm>
            <a:off x="5201643" y="4527135"/>
            <a:ext cx="6590430" cy="9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2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D132E5A-883E-421C-9AA8-0A6B058A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Direction 1: </a:t>
            </a:r>
            <a:r>
              <a:rPr lang="en-GB" dirty="0" err="1"/>
              <a:t>Numerics</a:t>
            </a:r>
            <a:r>
              <a:rPr lang="en-GB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1A7B26-1A08-4E0D-84F1-E02F064E5D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2087"/>
                <a:ext cx="10515600" cy="4778495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fr-FR" dirty="0">
                    <a:solidFill>
                      <a:srgbClr val="FF0000"/>
                    </a:solidFill>
                  </a:rPr>
                  <a:t>Optical fibres are </a:t>
                </a:r>
                <a:r>
                  <a:rPr lang="fr-FR" dirty="0" err="1">
                    <a:solidFill>
                      <a:srgbClr val="FF0000"/>
                    </a:solidFill>
                  </a:rPr>
                  <a:t>described</a:t>
                </a:r>
                <a:r>
                  <a:rPr lang="fr-FR" dirty="0">
                    <a:solidFill>
                      <a:srgbClr val="FF0000"/>
                    </a:solidFill>
                  </a:rPr>
                  <a:t> by </a:t>
                </a:r>
                <a:r>
                  <a:rPr lang="fr-FR" dirty="0" err="1">
                    <a:solidFill>
                      <a:srgbClr val="FF0000"/>
                    </a:solidFill>
                  </a:rPr>
                  <a:t>physical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parameters</a:t>
                </a:r>
                <a:r>
                  <a:rPr lang="fr-FR" dirty="0">
                    <a:solidFill>
                      <a:srgbClr val="FF0000"/>
                    </a:solidFill>
                  </a:rPr>
                  <a:t>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GB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  <m:d>
                      <m:d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fr-FR" dirty="0">
                  <a:solidFill>
                    <a:srgbClr val="FF0000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fr-FR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fr-FR" dirty="0" err="1"/>
                  <a:t>Gives</a:t>
                </a:r>
                <a:r>
                  <a:rPr lang="fr-FR" dirty="0"/>
                  <a:t> dispersion relation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and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the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phase</m:t>
                    </m:r>
                    <m:r>
                      <m:rPr>
                        <m:nor/>
                      </m:rPr>
                      <a:rPr lang="en-GB" b="0" i="0" dirty="0" smtClean="0"/>
                      <m:t> </m:t>
                    </m:r>
                    <m:r>
                      <m:rPr>
                        <m:nor/>
                      </m:rPr>
                      <a:rPr lang="en-GB" b="0" i="0" dirty="0" smtClean="0"/>
                      <m:t>mismatch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</a:rPr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GB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  <a:p>
                <a:pPr marL="514350" indent="-514350">
                  <a:buFont typeface="+mj-lt"/>
                  <a:buAutoNum type="arabicPeriod"/>
                </a:pPr>
                <a:endParaRPr lang="fr-FR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fr-FR" dirty="0">
                    <a:solidFill>
                      <a:srgbClr val="FF0000"/>
                    </a:solidFill>
                  </a:rPr>
                  <a:t>3.    </a:t>
                </a:r>
                <a:r>
                  <a:rPr lang="fr-FR" dirty="0" err="1">
                    <a:solidFill>
                      <a:srgbClr val="FF0000"/>
                    </a:solidFill>
                  </a:rPr>
                  <a:t>Evaluate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GB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 , </a:t>
                </a:r>
                <a:r>
                  <a:rPr lang="fr-FR" dirty="0" err="1">
                    <a:solidFill>
                      <a:srgbClr val="FF0000"/>
                    </a:solidFill>
                  </a:rPr>
                  <a:t>where</a:t>
                </a:r>
                <a:r>
                  <a:rPr lang="fr-FR" dirty="0">
                    <a:solidFill>
                      <a:srgbClr val="FF0000"/>
                    </a:solidFill>
                  </a:rPr>
                  <a:t>  </a:t>
                </a:r>
                <a:endParaRPr lang="fr-FR" dirty="0"/>
              </a:p>
              <a:p>
                <a:pPr marL="0" indent="0">
                  <a:buNone/>
                </a:pPr>
                <a:endParaRPr lang="fr-FR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C1A7B26-1A08-4E0D-84F1-E02F064E5D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2087"/>
                <a:ext cx="10515600" cy="4778495"/>
              </a:xfrm>
              <a:blipFill>
                <a:blip r:embed="rId2"/>
                <a:stretch>
                  <a:fillRect l="-1217" t="-1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Google Shape;92;p13">
            <a:extLst>
              <a:ext uri="{FF2B5EF4-FFF2-40B4-BE49-F238E27FC236}">
                <a16:creationId xmlns:a16="http://schemas.microsoft.com/office/drawing/2014/main" id="{B9B89BFE-496F-46AA-BF32-1235C270C22B}"/>
              </a:ext>
            </a:extLst>
          </p:cNvPr>
          <p:cNvCxnSpPr/>
          <p:nvPr/>
        </p:nvCxnSpPr>
        <p:spPr>
          <a:xfrm rot="10800000" flipH="1">
            <a:off x="365582" y="634535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93;p13">
            <a:extLst>
              <a:ext uri="{FF2B5EF4-FFF2-40B4-BE49-F238E27FC236}">
                <a16:creationId xmlns:a16="http://schemas.microsoft.com/office/drawing/2014/main" id="{EB8CFF23-A5C8-4F97-A67A-6ABD1CF73441}"/>
              </a:ext>
            </a:extLst>
          </p:cNvPr>
          <p:cNvSpPr txBox="1"/>
          <p:nvPr/>
        </p:nvSpPr>
        <p:spPr>
          <a:xfrm>
            <a:off x="365582" y="6462166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ITT12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7962E-ACC5-4BB5-88CC-4834CC9FB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5" t="44199" r="1924" b="39383"/>
          <a:stretch/>
        </p:blipFill>
        <p:spPr>
          <a:xfrm>
            <a:off x="5173068" y="5155785"/>
            <a:ext cx="6590430" cy="964988"/>
          </a:xfrm>
          <a:prstGeom prst="rect">
            <a:avLst/>
          </a:prstGeom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3F0013C3-84E6-4E05-9369-D93DEEAC11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15372" y="3302862"/>
            <a:ext cx="3220200" cy="676151"/>
          </a:xfrm>
          <a:prstGeom prst="curvedConnector3">
            <a:avLst>
              <a:gd name="adj1" fmla="val 5000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5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B1F9A-4AD9-40FC-8EB7-A4C63E17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Numerics</a:t>
            </a:r>
            <a:r>
              <a:rPr lang="en-GB" dirty="0"/>
              <a:t>: A single step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CC9CA-9D79-4371-B837-FA61A08F4BEF}"/>
              </a:ext>
            </a:extLst>
          </p:cNvPr>
          <p:cNvSpPr txBox="1"/>
          <p:nvPr/>
        </p:nvSpPr>
        <p:spPr>
          <a:xfrm>
            <a:off x="914400" y="1571625"/>
            <a:ext cx="1071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What can we learn from a model with a single step change? </a:t>
            </a:r>
          </a:p>
        </p:txBody>
      </p:sp>
      <p:cxnSp>
        <p:nvCxnSpPr>
          <p:cNvPr id="5" name="Google Shape;92;p13">
            <a:extLst>
              <a:ext uri="{FF2B5EF4-FFF2-40B4-BE49-F238E27FC236}">
                <a16:creationId xmlns:a16="http://schemas.microsoft.com/office/drawing/2014/main" id="{2BDE82DF-4F78-436D-9264-3E895063F992}"/>
              </a:ext>
            </a:extLst>
          </p:cNvPr>
          <p:cNvCxnSpPr/>
          <p:nvPr/>
        </p:nvCxnSpPr>
        <p:spPr>
          <a:xfrm rot="10800000" flipH="1">
            <a:off x="365582" y="626280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93;p13">
            <a:extLst>
              <a:ext uri="{FF2B5EF4-FFF2-40B4-BE49-F238E27FC236}">
                <a16:creationId xmlns:a16="http://schemas.microsoft.com/office/drawing/2014/main" id="{30BB0155-1D27-4567-B9F6-DD04CA575989}"/>
              </a:ext>
            </a:extLst>
          </p:cNvPr>
          <p:cNvSpPr txBox="1"/>
          <p:nvPr/>
        </p:nvSpPr>
        <p:spPr>
          <a:xfrm>
            <a:off x="365582" y="6357614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ITT11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62BBE-A2FF-4E04-8C6F-711B9C533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84" t="38925" r="5234" b="22916"/>
          <a:stretch/>
        </p:blipFill>
        <p:spPr>
          <a:xfrm>
            <a:off x="2378364" y="2116063"/>
            <a:ext cx="8201410" cy="346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236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_steps_diff_heights">
            <a:hlinkClick r:id="" action="ppaction://media"/>
            <a:extLst>
              <a:ext uri="{FF2B5EF4-FFF2-40B4-BE49-F238E27FC236}">
                <a16:creationId xmlns:a16="http://schemas.microsoft.com/office/drawing/2014/main" id="{4F75E88E-63E4-4DD0-82D1-59EFF86797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0280"/>
            <a:ext cx="11963722" cy="5742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4BF7AE-343D-4228-9487-C2DE4126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Numerics</a:t>
            </a:r>
            <a:r>
              <a:rPr lang="en-GB" dirty="0"/>
              <a:t>: Changing step size</a:t>
            </a:r>
          </a:p>
        </p:txBody>
      </p:sp>
      <p:cxnSp>
        <p:nvCxnSpPr>
          <p:cNvPr id="5" name="Google Shape;92;p13">
            <a:extLst>
              <a:ext uri="{FF2B5EF4-FFF2-40B4-BE49-F238E27FC236}">
                <a16:creationId xmlns:a16="http://schemas.microsoft.com/office/drawing/2014/main" id="{3F1C6CD8-A679-4DF1-8B09-8B6F057BE15A}"/>
              </a:ext>
            </a:extLst>
          </p:cNvPr>
          <p:cNvCxnSpPr/>
          <p:nvPr/>
        </p:nvCxnSpPr>
        <p:spPr>
          <a:xfrm rot="10800000" flipH="1">
            <a:off x="365582" y="626280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93;p13">
            <a:extLst>
              <a:ext uri="{FF2B5EF4-FFF2-40B4-BE49-F238E27FC236}">
                <a16:creationId xmlns:a16="http://schemas.microsoft.com/office/drawing/2014/main" id="{BC4A9F39-6242-4FA0-B204-E92063F274E4}"/>
              </a:ext>
            </a:extLst>
          </p:cNvPr>
          <p:cNvSpPr txBox="1"/>
          <p:nvPr/>
        </p:nvSpPr>
        <p:spPr>
          <a:xfrm>
            <a:off x="365582" y="6357614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ITT11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0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steps_diff_position">
            <a:hlinkClick r:id="" action="ppaction://media"/>
            <a:extLst>
              <a:ext uri="{FF2B5EF4-FFF2-40B4-BE49-F238E27FC236}">
                <a16:creationId xmlns:a16="http://schemas.microsoft.com/office/drawing/2014/main" id="{088E6E9F-4AAE-42FD-8F38-FD16DB78A8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276" y="885031"/>
            <a:ext cx="11617448" cy="55761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B64053-2ACF-47FA-8406-83279288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0"/>
            <a:ext cx="10515600" cy="1325563"/>
          </a:xfrm>
        </p:spPr>
        <p:txBody>
          <a:bodyPr/>
          <a:lstStyle/>
          <a:p>
            <a:r>
              <a:rPr lang="en-GB" dirty="0" err="1"/>
              <a:t>Numerics</a:t>
            </a:r>
            <a:r>
              <a:rPr lang="en-GB" dirty="0"/>
              <a:t>: Changing step position</a:t>
            </a:r>
          </a:p>
        </p:txBody>
      </p:sp>
      <p:cxnSp>
        <p:nvCxnSpPr>
          <p:cNvPr id="6" name="Google Shape;92;p13">
            <a:extLst>
              <a:ext uri="{FF2B5EF4-FFF2-40B4-BE49-F238E27FC236}">
                <a16:creationId xmlns:a16="http://schemas.microsoft.com/office/drawing/2014/main" id="{2CDDDE55-4C8C-4252-8E1D-381FA2AA9B45}"/>
              </a:ext>
            </a:extLst>
          </p:cNvPr>
          <p:cNvCxnSpPr/>
          <p:nvPr/>
        </p:nvCxnSpPr>
        <p:spPr>
          <a:xfrm rot="10800000" flipH="1">
            <a:off x="365582" y="626280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Google Shape;93;p13">
            <a:extLst>
              <a:ext uri="{FF2B5EF4-FFF2-40B4-BE49-F238E27FC236}">
                <a16:creationId xmlns:a16="http://schemas.microsoft.com/office/drawing/2014/main" id="{79B13CF9-1842-454A-832F-EF5F50399A25}"/>
              </a:ext>
            </a:extLst>
          </p:cNvPr>
          <p:cNvSpPr txBox="1"/>
          <p:nvPr/>
        </p:nvSpPr>
        <p:spPr>
          <a:xfrm>
            <a:off x="365582" y="6357614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ITT11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82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B807-34AA-444D-B695-1028592D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Numerics</a:t>
            </a:r>
            <a:r>
              <a:rPr lang="en-GB" dirty="0"/>
              <a:t>: Continuous vs Discrete Changes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80130-754B-4C95-8207-AA9A52B84C6A}"/>
              </a:ext>
            </a:extLst>
          </p:cNvPr>
          <p:cNvSpPr txBox="1"/>
          <p:nvPr/>
        </p:nvSpPr>
        <p:spPr>
          <a:xfrm>
            <a:off x="917420" y="1663038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Question: Do the discrete blobs occur even with a continuous change? </a:t>
            </a:r>
          </a:p>
        </p:txBody>
      </p:sp>
      <p:cxnSp>
        <p:nvCxnSpPr>
          <p:cNvPr id="5" name="Google Shape;92;p13">
            <a:extLst>
              <a:ext uri="{FF2B5EF4-FFF2-40B4-BE49-F238E27FC236}">
                <a16:creationId xmlns:a16="http://schemas.microsoft.com/office/drawing/2014/main" id="{8C32B755-AE24-466E-BC63-336D20AA219A}"/>
              </a:ext>
            </a:extLst>
          </p:cNvPr>
          <p:cNvCxnSpPr/>
          <p:nvPr/>
        </p:nvCxnSpPr>
        <p:spPr>
          <a:xfrm rot="10800000" flipH="1">
            <a:off x="365582" y="6262808"/>
            <a:ext cx="11321716" cy="12032"/>
          </a:xfrm>
          <a:prstGeom prst="straightConnector1">
            <a:avLst/>
          </a:prstGeom>
          <a:noFill/>
          <a:ln w="12700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93;p13">
            <a:extLst>
              <a:ext uri="{FF2B5EF4-FFF2-40B4-BE49-F238E27FC236}">
                <a16:creationId xmlns:a16="http://schemas.microsoft.com/office/drawing/2014/main" id="{30324439-A6FA-4112-B208-C753857CA54E}"/>
              </a:ext>
            </a:extLst>
          </p:cNvPr>
          <p:cNvSpPr txBox="1"/>
          <p:nvPr/>
        </p:nvSpPr>
        <p:spPr>
          <a:xfrm>
            <a:off x="365582" y="6357614"/>
            <a:ext cx="11321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The Blobby One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|  ITT11  |  January 2020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65728E88-131D-49D7-88BE-18B50FFDA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5671" y="3113283"/>
            <a:ext cx="5080000" cy="2222500"/>
          </a:xfrm>
          <a:prstGeom prst="rect">
            <a:avLst/>
          </a:prstGeom>
        </p:spPr>
      </p:pic>
      <p:pic>
        <p:nvPicPr>
          <p:cNvPr id="8" name="Media2">
            <a:hlinkClick r:id="" action="ppaction://media"/>
            <a:extLst>
              <a:ext uri="{FF2B5EF4-FFF2-40B4-BE49-F238E27FC236}">
                <a16:creationId xmlns:a16="http://schemas.microsoft.com/office/drawing/2014/main" id="{F53DEAE6-6F61-42F9-862F-3E31F0770B5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0625" y="2388610"/>
            <a:ext cx="3581400" cy="358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BBEB9F-27F3-4E9E-B502-FE6F20CC7A40}"/>
              </a:ext>
            </a:extLst>
          </p:cNvPr>
          <p:cNvSpPr txBox="1"/>
          <p:nvPr/>
        </p:nvSpPr>
        <p:spPr>
          <a:xfrm>
            <a:off x="6881751" y="5349306"/>
            <a:ext cx="559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Variations of size &lt;1%</a:t>
            </a:r>
          </a:p>
        </p:txBody>
      </p:sp>
    </p:spTree>
    <p:extLst>
      <p:ext uri="{BB962C8B-B14F-4D97-AF65-F5344CB8AC3E}">
        <p14:creationId xmlns:p14="http://schemas.microsoft.com/office/powerpoint/2010/main" val="239220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2.6997"/>
  <p:tag name="ORIGINALWIDTH" val="4518.935"/>
  <p:tag name="LATEXADDIN" val="\documentclass{article}&#10;\usepackage{amsmath,bm,xcolor,amsfonts,arydshln}&#10;\pagestyle{empty}&#10;\begin{document}&#10;&#10;\[&#10;k(\omega;z) = \sum\nolimits_{j=0}^N \omega_j\left(c_j + \epsilon f_j(z)\right)&#10;\quad\implies\quad&#10;\Delta k = \sum\nolimits_{j=2}^N \underbrace{(2\omega_p^j-\omega_1^j-\omega_2^j)}_{\Omega_j}(c_j+\epsilon f_j(z))&#10;\]&#10;&#10;\end{document}&#10;"/>
  <p:tag name="IGUANATEXSIZE" val="24"/>
  <p:tag name="IGUANATEXCURSOR" val="190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146.2317"/>
  <p:tag name="LATEXADDIN" val="\documentclass{article}&#10;\usepackage{amsmath,bm,xcolor,amsfonts,arydshln}&#10;\pagestyle{empty}&#10;\begin{document}&#10;&#10;\[&#10;\sin&#10;\]&#10;\end{document}&#10;"/>
  <p:tag name="IGUANATEXSIZE" val="18"/>
  <p:tag name="IGUANATEXCURSOR" val="116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146.2317"/>
  <p:tag name="LATEXADDIN" val="\documentclass{article}&#10;\usepackage{amsmath,bm,xcolor,amsfonts,arydshln}&#10;\pagestyle{empty}&#10;\begin{document}&#10;&#10;\[&#10;\sin&#10;\]&#10;\end{document}&#10;"/>
  <p:tag name="IGUANATEXSIZE" val="18"/>
  <p:tag name="IGUANATEXCURSOR" val="116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146.2317"/>
  <p:tag name="LATEXADDIN" val="\documentclass{article}&#10;\usepackage{amsmath,bm,xcolor,amsfonts,arydshln}&#10;\pagestyle{empty}&#10;\begin{document}&#10;&#10;\[&#10;\sin&#10;\]&#10;\end{document}&#10;"/>
  <p:tag name="IGUANATEXSIZE" val="18"/>
  <p:tag name="IGUANATEXCURSOR" val="116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146.2317"/>
  <p:tag name="LATEXADDIN" val="\documentclass{article}&#10;\usepackage{amsmath,bm,xcolor,amsfonts,arydshln}&#10;\pagestyle{empty}&#10;\begin{document}&#10;&#10;\[&#10;\sin&#10;\]&#10;\end{document}&#10;"/>
  <p:tag name="IGUANATEXSIZE" val="18"/>
  <p:tag name="IGUANATEXCURSOR" val="116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146.2317"/>
  <p:tag name="LATEXADDIN" val="\documentclass{article}&#10;\usepackage{amsmath,bm,xcolor,amsfonts,arydshln}&#10;\pagestyle{empty}&#10;\begin{document}&#10;&#10;\[&#10;\sin&#10;\]&#10;\end{document}&#10;"/>
  <p:tag name="IGUANATEXSIZE" val="18"/>
  <p:tag name="IGUANATEXCURSOR" val="116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.98952"/>
  <p:tag name="ORIGINALWIDTH" val="105.7368"/>
  <p:tag name="LATEXADDIN" val="\documentclass{article}&#10;\usepackage{amsmath,bm,xcolor,amsfonts,arydshln}&#10;\pagestyle{empty}&#10;\begin{document}&#10;&#10;\[&#10;H&#10;\]&#10;\end{document}&#10;"/>
  <p:tag name="IGUANATEXSIZE" val="18"/>
  <p:tag name="IGUANATEXCURSOR" val="113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.98952"/>
  <p:tag name="ORIGINALWIDTH" val="105.7368"/>
  <p:tag name="LATEXADDIN" val="\documentclass{article}&#10;\usepackage{amsmath,bm,xcolor,amsfonts,arydshln}&#10;\pagestyle{empty}&#10;\begin{document}&#10;&#10;\[&#10;H&#10;\]&#10;\end{document}&#10;"/>
  <p:tag name="IGUANATEXSIZE" val="18"/>
  <p:tag name="IGUANATEXCURSOR" val="113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.98952"/>
  <p:tag name="ORIGINALWIDTH" val="105.7368"/>
  <p:tag name="LATEXADDIN" val="\documentclass{article}&#10;\usepackage{amsmath,bm,xcolor,amsfonts,arydshln}&#10;\pagestyle{empty}&#10;\begin{document}&#10;&#10;\[&#10;H&#10;\]&#10;\end{document}&#10;"/>
  <p:tag name="IGUANATEXSIZE" val="18"/>
  <p:tag name="IGUANATEXCURSOR" val="113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3.4608"/>
  <p:tag name="ORIGINALWIDTH" val="2167.979"/>
  <p:tag name="LATEXADDIN" val="\documentclass{article}&#10;\usepackage{amsmath,bm,xcolor,amsfonts,arydshln}&#10;\pagestyle{empty}&#10;\begin{document}&#10;&#10;\[&#10;\phi(\omega_1,\omega_2) = \int_0^L&#10;\exp\big[i\underbrace{\Delta k(\omega_1,\omega_2;z)}z\big]dz&#10;\]&#10;&#10;\end{document}&#10;"/>
  <p:tag name="IGUANATEXSIZE" val="24"/>
  <p:tag name="IGUANATEXCURSOR" val="199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1602.55"/>
  <p:tag name="LATEXADDIN" val="\documentclass{article}&#10;\usepackage{amsmath,bm,xcolor,amsfonts,arydshln}&#10;\pagestyle{empty}&#10;\begin{document}&#10;&#10;\[&#10;2k(\omega_p;z)-k(\omega_1;z)-k(\omega_2;z)&#10;\]&#10;&#10;\end{document}&#10;"/>
  <p:tag name="IGUANATEXSIZE" val="20"/>
  <p:tag name="IGUANATEXCURSOR" val="152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9.955"/>
  <p:tag name="ORIGINALWIDTH" val="3678.29"/>
  <p:tag name="LATEXADDIN" val="\documentclass{article}&#10;\usepackage{amsmath,bm,xcolor,amsfonts,arydshln}&#10;\pagestyle{empty}&#10;\begin{document}&#10;&#10;\[&#10;\phi(\omega_1,\omega_2) &#10;= &#10;\underbrace{\mathcal F\left[I_{[0,L]}\right](\Delta k_0)}_{L\,\mathrm{sinc}(L\Delta k_0)}\ &#10;+\ i\epsilon\sum\nolimits_j\Omega_j&#10;\mathcal F\left[I_{[0,L]}\cdot f_j\right](\Delta k_0)&#10;+\mathcal O^2(\epsilon)&#10;\]&#10;&#10;\end{document}&#10;&#10;"/>
  <p:tag name="IGUANATEXSIZE" val="24"/>
  <p:tag name="IGUANATEXCURSOR" val="345"/>
  <p:tag name="TRANSPARENCY" val="Fals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1217.848"/>
  <p:tag name="LATEXADDIN" val="\documentclass{article}&#10;\usepackage{amsmath,bm,xcolor,amsfonts,arydshln}&#10;\pagestyle{empty}&#10;\begin{document}&#10;&#10;\[&#10;\Delta k_0(\omega_1,\omega_2):= \Delta k|_{z=0}&#10;\]&#10;&#10;&#10; &#10;\end{document}&#10;"/>
  <p:tag name="IGUANATEXSIZE" val="24"/>
  <p:tag name="IGUANATEXCURSOR" val="159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.7214"/>
  <p:tag name="ORIGINALWIDTH" val="1907.012"/>
  <p:tag name="LATEXADDIN" val="\documentclass{article}&#10;\usepackage{amsmath,bm,xcolor,amsfonts,arydshln}&#10;\pagestyle{empty}&#10;\begin{document}&#10;&#10;\[&#10;k_H(\omega;z) = \left(1 + \epsilon H\left(\frac{z}{L}-1/2\right)\right)\omega^j&#10;\]&#10;&#10;\end{document}&#10;"/>
  <p:tag name="IGUANATEXSIZE" val="24"/>
  <p:tag name="IGUANATEXCURSOR" val="191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8.7214"/>
  <p:tag name="ORIGINALWIDTH" val="1737.533"/>
  <p:tag name="LATEXADDIN" val="\documentclass{article}&#10;\usepackage{amsmath,bm,xcolor,amsfonts,arydshln}&#10;\pagestyle{empty}&#10;\begin{document}&#10;&#10;\[&#10;k_{\sin}(\omega;z) = \left(1 + \epsilon \sin\left(\pi\frac{z}{L}\right)\right)\omega^j&#10;\]&#10;&#10;\end{document}&#10;"/>
  <p:tag name="IGUANATEXSIZE" val="24"/>
  <p:tag name="IGUANATEXCURSOR" val="198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.98952"/>
  <p:tag name="ORIGINALWIDTH" val="105.7368"/>
  <p:tag name="LATEXADDIN" val="\documentclass{article}&#10;\usepackage{amsmath,bm,xcolor,amsfonts,arydshln}&#10;\pagestyle{empty}&#10;\begin{document}&#10;&#10;\[&#10;H&#10;\]&#10;\end{document}&#10;"/>
  <p:tag name="IGUANATEXSIZE" val="18"/>
  <p:tag name="IGUANATEXCURSOR" val="113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.98952"/>
  <p:tag name="ORIGINALWIDTH" val="105.7368"/>
  <p:tag name="LATEXADDIN" val="\documentclass{article}&#10;\usepackage{amsmath,bm,xcolor,amsfonts,arydshln}&#10;\pagestyle{empty}&#10;\begin{document}&#10;&#10;\[&#10;H&#10;\]&#10;\end{document}&#10;"/>
  <p:tag name="IGUANATEXSIZE" val="18"/>
  <p:tag name="IGUANATEXCURSOR" val="113"/>
  <p:tag name="TRANSPARENCY" val="True"/>
  <p:tag name="FILENAME" val=""/>
  <p:tag name="LATEXENGINEID" val="0"/>
  <p:tag name="TEMPFOLDER" val="D:\temp\"/>
  <p:tag name="LATEXFORMHEIGHT" val="532"/>
  <p:tag name="LATEXFORMWIDTH" val="661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Custom 3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4A4B7FAD4AE41BD906FB15FCBB896" ma:contentTypeVersion="13" ma:contentTypeDescription="Create a new document." ma:contentTypeScope="" ma:versionID="ce22baefa4039798b031e213160fe1dd">
  <xsd:schema xmlns:xsd="http://www.w3.org/2001/XMLSchema" xmlns:xs="http://www.w3.org/2001/XMLSchema" xmlns:p="http://schemas.microsoft.com/office/2006/metadata/properties" xmlns:ns3="7ed2f0d2-541f-46e9-a66b-45165c1f1026" xmlns:ns4="d87bae4e-f3a0-4e51-82db-f647c3095509" targetNamespace="http://schemas.microsoft.com/office/2006/metadata/properties" ma:root="true" ma:fieldsID="33c713a164b231d91336ca69359ba052" ns3:_="" ns4:_="">
    <xsd:import namespace="7ed2f0d2-541f-46e9-a66b-45165c1f1026"/>
    <xsd:import namespace="d87bae4e-f3a0-4e51-82db-f647c30955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2f0d2-541f-46e9-a66b-45165c1f10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7bae4e-f3a0-4e51-82db-f647c309550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1AE808-3C56-4A64-843B-C1C6F7217A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26C405-4587-4DF7-860B-12A646F354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2f0d2-541f-46e9-a66b-45165c1f1026"/>
    <ds:schemaRef ds:uri="d87bae4e-f3a0-4e51-82db-f647c30955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8D4439-F1E4-4355-8CD2-47DC2BF4CA2D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d87bae4e-f3a0-4e51-82db-f647c3095509"/>
    <ds:schemaRef ds:uri="http://purl.org/dc/elements/1.1/"/>
    <ds:schemaRef ds:uri="http://schemas.microsoft.com/office/2006/metadata/properties"/>
    <ds:schemaRef ds:uri="http://schemas.microsoft.com/office/infopath/2007/PartnerControls"/>
    <ds:schemaRef ds:uri="7ed2f0d2-541f-46e9-a66b-45165c1f102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556</Words>
  <Application>Microsoft Office PowerPoint</Application>
  <PresentationFormat>Widescreen</PresentationFormat>
  <Paragraphs>96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Forward Problem</vt:lpstr>
      <vt:lpstr>Direction 1: Numerics </vt:lpstr>
      <vt:lpstr>Numerics: A single step change</vt:lpstr>
      <vt:lpstr>Numerics: Changing step size</vt:lpstr>
      <vt:lpstr>Numerics: Changing step position</vt:lpstr>
      <vt:lpstr>Numerics: Continuous vs Discrete Changes</vt:lpstr>
      <vt:lpstr>Numerics: Increasing number of segments </vt:lpstr>
      <vt:lpstr>PowerPoint Presentation</vt:lpstr>
      <vt:lpstr>PowerPoint Presentation</vt:lpstr>
      <vt:lpstr>PowerPoint Presentation</vt:lpstr>
      <vt:lpstr>PowerPoint Presentation</vt:lpstr>
      <vt:lpstr>Conclusions</vt:lpstr>
      <vt:lpstr>Next steps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Duff</dc:creator>
  <cp:lastModifiedBy>Margaret Duff</cp:lastModifiedBy>
  <cp:revision>3</cp:revision>
  <dcterms:created xsi:type="dcterms:W3CDTF">2020-01-30T17:55:07Z</dcterms:created>
  <dcterms:modified xsi:type="dcterms:W3CDTF">2020-01-31T10:48:54Z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0x01010033A4A4B7FAD4AE41BD906FB15FCBB896</vt:lpwstr>
  </property>
</Properties>
</file>