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3F2AAE-DF6B-4CF3-A98A-385AB3F545EB}" v="17" dt="2019-06-12T09:02:29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Davis" userId="443a71387e99b99c" providerId="LiveId" clId="{E13F2AAE-DF6B-4CF3-A98A-385AB3F545EB}"/>
    <pc:docChg chg="custSel modSld modMainMaster">
      <pc:chgData name="Tom Davis" userId="443a71387e99b99c" providerId="LiveId" clId="{E13F2AAE-DF6B-4CF3-A98A-385AB3F545EB}" dt="2019-06-12T09:02:28.544" v="6"/>
      <pc:docMkLst>
        <pc:docMk/>
      </pc:docMkLst>
      <pc:sldChg chg="delSp">
        <pc:chgData name="Tom Davis" userId="443a71387e99b99c" providerId="LiveId" clId="{E13F2AAE-DF6B-4CF3-A98A-385AB3F545EB}" dt="2019-06-12T08:59:54.989" v="0" actId="478"/>
        <pc:sldMkLst>
          <pc:docMk/>
          <pc:sldMk cId="2355176174" sldId="256"/>
        </pc:sldMkLst>
        <pc:spChg chg="del">
          <ac:chgData name="Tom Davis" userId="443a71387e99b99c" providerId="LiveId" clId="{E13F2AAE-DF6B-4CF3-A98A-385AB3F545EB}" dt="2019-06-12T08:59:54.989" v="0" actId="478"/>
          <ac:spMkLst>
            <pc:docMk/>
            <pc:sldMk cId="2355176174" sldId="256"/>
            <ac:spMk id="3" creationId="{F2AC01A7-2B1F-4C70-B2EC-9EE73C440149}"/>
          </ac:spMkLst>
        </pc:spChg>
      </pc:sldChg>
      <pc:sldChg chg="modSp">
        <pc:chgData name="Tom Davis" userId="443a71387e99b99c" providerId="LiveId" clId="{E13F2AAE-DF6B-4CF3-A98A-385AB3F545EB}" dt="2019-06-12T09:01:14.226" v="4" actId="27636"/>
        <pc:sldMkLst>
          <pc:docMk/>
          <pc:sldMk cId="255825418" sldId="258"/>
        </pc:sldMkLst>
        <pc:spChg chg="mod">
          <ac:chgData name="Tom Davis" userId="443a71387e99b99c" providerId="LiveId" clId="{E13F2AAE-DF6B-4CF3-A98A-385AB3F545EB}" dt="2019-06-12T09:01:14.226" v="4" actId="27636"/>
          <ac:spMkLst>
            <pc:docMk/>
            <pc:sldMk cId="255825418" sldId="258"/>
            <ac:spMk id="3" creationId="{B93FEC70-1F46-4A83-BBE3-F77D6570FB26}"/>
          </ac:spMkLst>
        </pc:spChg>
      </pc:sldChg>
      <pc:sldMasterChg chg="setBg">
        <pc:chgData name="Tom Davis" userId="443a71387e99b99c" providerId="LiveId" clId="{E13F2AAE-DF6B-4CF3-A98A-385AB3F545EB}" dt="2019-06-12T09:00:43.757" v="2"/>
        <pc:sldMasterMkLst>
          <pc:docMk/>
          <pc:sldMasterMk cId="3689833926" sldId="2147483708"/>
        </pc:sldMasterMkLst>
      </pc:sldMasterChg>
      <pc:sldMasterChg chg="setBg modSldLayout">
        <pc:chgData name="Tom Davis" userId="443a71387e99b99c" providerId="LiveId" clId="{E13F2AAE-DF6B-4CF3-A98A-385AB3F545EB}" dt="2019-06-12T09:02:28.544" v="6"/>
        <pc:sldMasterMkLst>
          <pc:docMk/>
          <pc:sldMasterMk cId="2706189414" sldId="2147483780"/>
        </pc:sldMasterMkLst>
        <pc:sldLayoutChg chg="setBg">
          <pc:chgData name="Tom Davis" userId="443a71387e99b99c" providerId="LiveId" clId="{E13F2AAE-DF6B-4CF3-A98A-385AB3F545EB}" dt="2019-06-12T09:02:28.544" v="6"/>
          <pc:sldLayoutMkLst>
            <pc:docMk/>
            <pc:sldMasterMk cId="2706189414" sldId="2147483780"/>
            <pc:sldLayoutMk cId="2110903729" sldId="2147483781"/>
          </pc:sldLayoutMkLst>
        </pc:sldLayoutChg>
        <pc:sldLayoutChg chg="setBg">
          <pc:chgData name="Tom Davis" userId="443a71387e99b99c" providerId="LiveId" clId="{E13F2AAE-DF6B-4CF3-A98A-385AB3F545EB}" dt="2019-06-12T09:02:28.544" v="6"/>
          <pc:sldLayoutMkLst>
            <pc:docMk/>
            <pc:sldMasterMk cId="2706189414" sldId="2147483780"/>
            <pc:sldLayoutMk cId="1279080616" sldId="2147483783"/>
          </pc:sldLayoutMkLst>
        </pc:sldLayoutChg>
        <pc:sldLayoutChg chg="setBg">
          <pc:chgData name="Tom Davis" userId="443a71387e99b99c" providerId="LiveId" clId="{E13F2AAE-DF6B-4CF3-A98A-385AB3F545EB}" dt="2019-06-12T09:02:28.544" v="6"/>
          <pc:sldLayoutMkLst>
            <pc:docMk/>
            <pc:sldMasterMk cId="2706189414" sldId="2147483780"/>
            <pc:sldLayoutMk cId="486884315" sldId="214748378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5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8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22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5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22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39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2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94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885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0F060A0-452F-4EC5-8EAF-0294ED2810E8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DF20E37-BD57-4E8A-8009-42AC27355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42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0B22-9F8F-43A9-8D71-D68737459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Battery Lifetime Prediction</a:t>
            </a:r>
          </a:p>
        </p:txBody>
      </p:sp>
    </p:spTree>
    <p:extLst>
      <p:ext uri="{BB962C8B-B14F-4D97-AF65-F5344CB8AC3E}">
        <p14:creationId xmlns:p14="http://schemas.microsoft.com/office/powerpoint/2010/main" val="235517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A7DF1-A160-4D4B-9854-C8E86D71F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73B2C-DBD4-4EDD-86E4-0202B405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Predicting remaining lifetime of a battery (e.g. in an EV)</a:t>
            </a:r>
          </a:p>
          <a:p>
            <a:r>
              <a:rPr lang="en-GB" dirty="0"/>
              <a:t>Can consider multiple causes of failure</a:t>
            </a:r>
          </a:p>
          <a:p>
            <a:r>
              <a:rPr lang="en-GB" dirty="0"/>
              <a:t>We assume that we are only interested in the time to failure, not the cause of the failure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8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F784-128D-4E61-AF77-3FD051AA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Survival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3FEC70-1F46-4A83-BBE3-F77D6570FB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5226425" cy="4351338"/>
              </a:xfrm>
            </p:spPr>
            <p:txBody>
              <a:bodyPr>
                <a:normAutofit/>
              </a:bodyPr>
              <a:lstStyle/>
              <a:p>
                <a:r>
                  <a:rPr lang="en-GB" sz="2400" dirty="0"/>
                  <a:t>Used to model/predict mortality in medical studies, failure rates of components in engineering</a:t>
                </a:r>
              </a:p>
              <a:p>
                <a:r>
                  <a:rPr lang="en-GB" sz="2400" dirty="0"/>
                  <a:t>Want to know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sz="2400" dirty="0"/>
                  <a:t> (probability of surviving to time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2400" dirty="0"/>
                  <a:t>)</a:t>
                </a:r>
              </a:p>
              <a:p>
                <a:pPr>
                  <a:spcAft>
                    <a:spcPts val="1200"/>
                  </a:spcAft>
                </a:pPr>
                <a:r>
                  <a:rPr lang="en-GB" sz="2400" dirty="0"/>
                  <a:t>Kaplan-Meier: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sz="2400" dirty="0"/>
                  <a:t> are observed failure times, then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  <m:sup/>
                        <m:e>
                          <m:d>
                            <m:dPr>
                              <m:ctrl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GB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sz="24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400" b="0" i="1" dirty="0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GB" sz="2400" b="0" i="1" dirty="0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GB" sz="2400" b="0" i="1" dirty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GB" sz="2400" b="0" dirty="0"/>
              </a:p>
              <a:p>
                <a:pPr marL="0" indent="0">
                  <a:buNone/>
                </a:pPr>
                <a:endParaRPr lang="en-GB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3FEC70-1F46-4A83-BBE3-F77D6570FB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5226425" cy="4351338"/>
              </a:xfrm>
              <a:blipFill>
                <a:blip r:embed="rId2"/>
                <a:stretch>
                  <a:fillRect t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4BADE0C-15EC-46CB-B939-182E93DF5A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378" y="1825625"/>
            <a:ext cx="5230903" cy="381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25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FC3DF68-22DD-4FA9-9760-42423E6E71A4}"/>
              </a:ext>
            </a:extLst>
          </p:cNvPr>
          <p:cNvSpPr/>
          <p:nvPr/>
        </p:nvSpPr>
        <p:spPr>
          <a:xfrm>
            <a:off x="6364941" y="3918320"/>
            <a:ext cx="554018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2146BD2-2CFA-43CF-A1AC-0310177822AE}"/>
              </a:ext>
            </a:extLst>
          </p:cNvPr>
          <p:cNvSpPr/>
          <p:nvPr/>
        </p:nvSpPr>
        <p:spPr>
          <a:xfrm>
            <a:off x="6364941" y="2563905"/>
            <a:ext cx="554018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DD6B2A-068F-4564-8F7E-22C9777C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Hidden Markov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2F7FF4-67BA-4705-A977-30C996D621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</p:spPr>
            <p:txBody>
              <a:bodyPr/>
              <a:lstStyle/>
              <a:p>
                <a:r>
                  <a:rPr lang="en-GB" b="0" dirty="0"/>
                  <a:t>Markov chain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, denoting predicted battery life after e.g.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dirty="0"/>
                  <a:t> days (cannot observe directly)</a:t>
                </a:r>
              </a:p>
              <a:p>
                <a:r>
                  <a:rPr lang="en-GB" dirty="0"/>
                  <a:t>Markov chain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, with relevant factors that can be observed</a:t>
                </a:r>
              </a:p>
              <a:p>
                <a:pPr>
                  <a:spcAft>
                    <a:spcPts val="1200"/>
                  </a:spcAft>
                </a:pPr>
                <a:r>
                  <a:rPr lang="en-GB" dirty="0"/>
                  <a:t>Want to find: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ℙ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2F7FF4-67BA-4705-A977-30C996D621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  <a:blipFill>
                <a:blip r:embed="rId2"/>
                <a:stretch>
                  <a:fillRect l="-116" t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13054B1E-095D-46C9-A640-6F36FF619DAA}"/>
              </a:ext>
            </a:extLst>
          </p:cNvPr>
          <p:cNvSpPr/>
          <p:nvPr/>
        </p:nvSpPr>
        <p:spPr>
          <a:xfrm>
            <a:off x="6714565" y="2752164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9E06820-C9F8-44CB-9D36-42951061C467}"/>
              </a:ext>
            </a:extLst>
          </p:cNvPr>
          <p:cNvSpPr/>
          <p:nvPr/>
        </p:nvSpPr>
        <p:spPr>
          <a:xfrm>
            <a:off x="8144436" y="2752163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F67FD85-4283-4D62-B7CF-7B39939D2C96}"/>
              </a:ext>
            </a:extLst>
          </p:cNvPr>
          <p:cNvSpPr/>
          <p:nvPr/>
        </p:nvSpPr>
        <p:spPr>
          <a:xfrm>
            <a:off x="9574307" y="2752163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2FD3ABE-9DC2-4D9F-9031-49D9FE73B513}"/>
              </a:ext>
            </a:extLst>
          </p:cNvPr>
          <p:cNvSpPr/>
          <p:nvPr/>
        </p:nvSpPr>
        <p:spPr>
          <a:xfrm>
            <a:off x="6714564" y="4322335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126EE76-A5D4-4DD3-A003-94D4B472FE09}"/>
              </a:ext>
            </a:extLst>
          </p:cNvPr>
          <p:cNvSpPr/>
          <p:nvPr/>
        </p:nvSpPr>
        <p:spPr>
          <a:xfrm>
            <a:off x="8145560" y="4322335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CAF22B9-1D81-42B2-BD77-64A56BC1DA7C}"/>
              </a:ext>
            </a:extLst>
          </p:cNvPr>
          <p:cNvSpPr/>
          <p:nvPr/>
        </p:nvSpPr>
        <p:spPr>
          <a:xfrm>
            <a:off x="9558619" y="4322335"/>
            <a:ext cx="847165" cy="7933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F6C6C4-A0D8-4B08-BE19-A04EA3C1B367}"/>
                  </a:ext>
                </a:extLst>
              </p:cNvPr>
              <p:cNvSpPr txBox="1"/>
              <p:nvPr/>
            </p:nvSpPr>
            <p:spPr>
              <a:xfrm>
                <a:off x="6945406" y="2964185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F6C6C4-A0D8-4B08-BE19-A04EA3C1B3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406" y="2964185"/>
                <a:ext cx="385483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7073D87-C093-4E6B-8EDF-ED04A37C15C2}"/>
                  </a:ext>
                </a:extLst>
              </p:cNvPr>
              <p:cNvSpPr txBox="1"/>
              <p:nvPr/>
            </p:nvSpPr>
            <p:spPr>
              <a:xfrm>
                <a:off x="8375277" y="2964185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7073D87-C093-4E6B-8EDF-ED04A37C1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5277" y="2964185"/>
                <a:ext cx="38548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4734325-FD26-4047-B159-ABEEDD5D4937}"/>
                  </a:ext>
                </a:extLst>
              </p:cNvPr>
              <p:cNvSpPr txBox="1"/>
              <p:nvPr/>
            </p:nvSpPr>
            <p:spPr>
              <a:xfrm>
                <a:off x="9805147" y="2964185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4734325-FD26-4047-B159-ABEEDD5D4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5147" y="2964185"/>
                <a:ext cx="38548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F189F3-5EF7-4783-BDE9-2732453675CE}"/>
                  </a:ext>
                </a:extLst>
              </p:cNvPr>
              <p:cNvSpPr txBox="1"/>
              <p:nvPr/>
            </p:nvSpPr>
            <p:spPr>
              <a:xfrm>
                <a:off x="6961653" y="4528529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F189F3-5EF7-4783-BDE9-2732453675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1653" y="4528529"/>
                <a:ext cx="38548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FE5433E-9090-49BE-8BDF-A0593DBD1F7E}"/>
                  </a:ext>
                </a:extLst>
              </p:cNvPr>
              <p:cNvSpPr txBox="1"/>
              <p:nvPr/>
            </p:nvSpPr>
            <p:spPr>
              <a:xfrm>
                <a:off x="8401055" y="4543998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FE5433E-9090-49BE-8BDF-A0593DBD1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1055" y="4543998"/>
                <a:ext cx="38548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9B8B23-C114-44E3-BA69-C39F1308246C}"/>
                  </a:ext>
                </a:extLst>
              </p:cNvPr>
              <p:cNvSpPr txBox="1"/>
              <p:nvPr/>
            </p:nvSpPr>
            <p:spPr>
              <a:xfrm>
                <a:off x="9789459" y="4534357"/>
                <a:ext cx="3854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9B8B23-C114-44E3-BA69-C39F13082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9459" y="4534357"/>
                <a:ext cx="38548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A836D1A-AAB8-4853-B055-0B989B24B4A1}"/>
              </a:ext>
            </a:extLst>
          </p:cNvPr>
          <p:cNvCxnSpPr>
            <a:cxnSpLocks/>
            <a:stCxn id="4" idx="4"/>
          </p:cNvCxnSpPr>
          <p:nvPr/>
        </p:nvCxnSpPr>
        <p:spPr>
          <a:xfrm>
            <a:off x="7138148" y="3545541"/>
            <a:ext cx="0" cy="770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A1EFACF-E04A-4EAF-81E6-23972B4F8EB2}"/>
              </a:ext>
            </a:extLst>
          </p:cNvPr>
          <p:cNvCxnSpPr>
            <a:stCxn id="4" idx="6"/>
            <a:endCxn id="5" idx="2"/>
          </p:cNvCxnSpPr>
          <p:nvPr/>
        </p:nvCxnSpPr>
        <p:spPr>
          <a:xfrm flipV="1">
            <a:off x="7561730" y="3148852"/>
            <a:ext cx="58270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96B7254-D266-4810-A3FA-28B032CB088C}"/>
              </a:ext>
            </a:extLst>
          </p:cNvPr>
          <p:cNvCxnSpPr/>
          <p:nvPr/>
        </p:nvCxnSpPr>
        <p:spPr>
          <a:xfrm flipV="1">
            <a:off x="9002807" y="3148850"/>
            <a:ext cx="58270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BF788FC-D0AE-4EFC-8FA0-6D08628E7D9D}"/>
              </a:ext>
            </a:extLst>
          </p:cNvPr>
          <p:cNvCxnSpPr>
            <a:cxnSpLocks/>
          </p:cNvCxnSpPr>
          <p:nvPr/>
        </p:nvCxnSpPr>
        <p:spPr>
          <a:xfrm>
            <a:off x="8563537" y="3545540"/>
            <a:ext cx="0" cy="770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29D08D6-C8F5-4C6B-B607-A57CB31A5AD0}"/>
              </a:ext>
            </a:extLst>
          </p:cNvPr>
          <p:cNvCxnSpPr>
            <a:cxnSpLocks/>
          </p:cNvCxnSpPr>
          <p:nvPr/>
        </p:nvCxnSpPr>
        <p:spPr>
          <a:xfrm>
            <a:off x="9982201" y="3545540"/>
            <a:ext cx="0" cy="770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536A78D-36DE-425F-8B6D-3C26B3DE3304}"/>
              </a:ext>
            </a:extLst>
          </p:cNvPr>
          <p:cNvCxnSpPr/>
          <p:nvPr/>
        </p:nvCxnSpPr>
        <p:spPr>
          <a:xfrm flipV="1">
            <a:off x="10421472" y="3148849"/>
            <a:ext cx="58270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6A6F75F-F6B3-4FFA-BDFD-5AFA313C1B68}"/>
              </a:ext>
            </a:extLst>
          </p:cNvPr>
          <p:cNvSpPr txBox="1"/>
          <p:nvPr/>
        </p:nvSpPr>
        <p:spPr>
          <a:xfrm>
            <a:off x="11106702" y="3548988"/>
            <a:ext cx="863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Hidden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32E59D-F88A-4462-88FD-CE3DE577AAB8}"/>
              </a:ext>
            </a:extLst>
          </p:cNvPr>
          <p:cNvSpPr txBox="1"/>
          <p:nvPr/>
        </p:nvSpPr>
        <p:spPr>
          <a:xfrm>
            <a:off x="10829364" y="4874551"/>
            <a:ext cx="107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Observed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2076EC78-15DC-41BB-B32F-FBB07D1EC9E2}"/>
              </a:ext>
            </a:extLst>
          </p:cNvPr>
          <p:cNvSpPr txBox="1">
            <a:spLocks/>
          </p:cNvSpPr>
          <p:nvPr/>
        </p:nvSpPr>
        <p:spPr>
          <a:xfrm>
            <a:off x="6362701" y="1874628"/>
            <a:ext cx="5257800" cy="487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HMMs as a Bayesian network:</a:t>
            </a:r>
          </a:p>
        </p:txBody>
      </p:sp>
    </p:spTree>
    <p:extLst>
      <p:ext uri="{BB962C8B-B14F-4D97-AF65-F5344CB8AC3E}">
        <p14:creationId xmlns:p14="http://schemas.microsoft.com/office/powerpoint/2010/main" val="117063719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56</TotalTime>
  <Words>147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 Light</vt:lpstr>
      <vt:lpstr>Cambria Math</vt:lpstr>
      <vt:lpstr>Metropolitan</vt:lpstr>
      <vt:lpstr>Battery Lifetime Prediction</vt:lpstr>
      <vt:lpstr>Problem Statement</vt:lpstr>
      <vt:lpstr>Survival Analysis</vt:lpstr>
      <vt:lpstr>Hidden Markov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Battery Lifetime Prediction</dc:title>
  <dc:creator>Tom Davis</dc:creator>
  <cp:lastModifiedBy>Tom Davis</cp:lastModifiedBy>
  <cp:revision>5</cp:revision>
  <dcterms:created xsi:type="dcterms:W3CDTF">2019-06-12T08:05:54Z</dcterms:created>
  <dcterms:modified xsi:type="dcterms:W3CDTF">2019-06-12T09:02:37Z</dcterms:modified>
</cp:coreProperties>
</file>