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2C34D-A43C-4FA8-85B2-F96F6F1B902D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15A5D-CC2E-45D4-B387-B137A7B23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34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15A5D-CC2E-45D4-B387-B137A7B2336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657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9D582-8D12-4203-9D7D-577F0E4A9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D9610-7177-4DEB-B649-3345D6F441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1CC82-E3A4-42DE-B564-72D1C0E1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717C6-2043-4B29-97B7-31C75917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7BADC-1DD2-42E9-BA77-3D1F82A18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656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99C89-3292-4066-AAEA-ABDE20A1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5E3FB-4F69-4A12-BD95-BFCC2A3DEE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67020-A7CB-48B2-AA7A-CBA2B3123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7D19D-FE2B-43C9-8634-3850641F2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B9FF8-95CA-48A0-BA31-160858062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54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DC8F5E-E034-480D-94AD-41CC0E242D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9B940-AF0F-4C1C-BF64-8C28C25B0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9D92E-7238-4B37-AD84-8B5D4052D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00AD6-FF14-4992-9550-B3D8EC70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AFA80-C3FD-4F5E-92A6-6FAEDAA9E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086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D68DB-FD4C-41B7-B432-C06DC4127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023BE-7372-4928-9BDD-215423BB6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BE224-ECEF-44AD-9C6B-01B6E9928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FB2B6-4538-488B-9B51-AAD9C520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78231-8EEC-4858-9404-BD1E18270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97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0E675-026E-4220-BC83-8CFF22BF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B99BA-3834-435D-9B3F-48A04DA4F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EE875-1228-4687-B058-FEFC478BE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F6961-6914-4A03-9977-C3B43DAB8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CE27F-FF4B-4D28-9E37-71845A4B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35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FC6A5-B8B5-479F-B9BC-498309EF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F0405-3549-4935-8F63-266059A797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CA467-026E-4EB0-BC5F-9103458E2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1F1A2F-9302-4EAA-98C1-0C939F5EB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DB31FA-CF4A-47FD-B10D-30D6F255F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9F574-D698-43FD-B371-0BCFA0B6A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29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AD2D7-CDD8-45A7-B8F6-A27A17FB2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4BF130-66B1-480A-9C2E-8B8D91F89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FA525-C73E-44B1-9447-28D3787AF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85DB78-5A92-4BFC-813B-73DEF51D17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B43B5A-1B38-459A-9DD3-ADAADF55C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E6063D-3616-42ED-9E34-2F1D9DBB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439957-F9C5-4C07-AA39-BB8DD1F5E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9104C7-BE68-41D2-AA54-D5B5512B5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65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BF128-04B0-423A-888C-A0E0E1290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2AE625-7C59-4B58-B60F-F666EF4B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A2B075-802A-41EF-9DF5-2CF7DA826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6DBB23-13BC-4BC7-A58B-8856061F2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127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2E4C76-861B-4D68-A233-F69C55DDD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D3849F-3294-477D-A880-76E14B6D7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7E4A9-63DE-4FDC-AD4F-04F58899F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52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8BD71-AD14-4987-932F-013B7A785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B5A9B-BD7A-4028-816C-66FE72EF7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DA90DF-9E0D-4FBF-BDBB-AF08EDF2B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37EDA3-AF5D-4928-9583-B8DCF65EE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0D962-0F8E-4C80-A602-14D7DA85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B9150C-7FAC-4D8E-840B-37FFEAACE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7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3D7DD-B668-4CD9-887C-C3F1CC1D4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70339E-48DD-4F5C-BB1E-D5982E9554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987A7-A7EA-4F2D-A5CD-439D5A277F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261BE-D0DC-4622-A3A3-F4664A595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D658D-063F-49A9-864B-CF246C3D1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8EECCD-58B2-4913-91F3-9EFEAA5AC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91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6B684F-33A7-49DC-B9B6-D6103378F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24410-B936-48D3-B953-6ED0E1F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FA339-A5EF-4BA8-9474-B7753EF02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273E-7E2C-4ECB-9F34-03925CD43236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7D51C-792F-4A9C-A255-F943B33CF6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C5407-27D0-4F8A-8440-30477A2A2C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2A2A4-C289-4012-AE2B-0883D0CBC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52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.uk/imgres?imgurl=https%3A%2F%2Fwww.matem.unam.mx%2Finfomatem%2FlogomatemP.png&amp;imgrefurl=https%3A%2F%2Fwww.matem.unam.mx%2F&amp;docid=ca8NyY36AM3wUM&amp;tbnid=JLP5FTe6S0qgVM%3A&amp;vet=10ahUKEwjFwITnyprgAhVkUBUIHUWEDVwQMwhAKAEwAQ..i&amp;w=268&amp;h=144&amp;bih=804&amp;biw=1707&amp;q=instituto%20de%20matematicas%20unam%20mexico%20logo&amp;ved=0ahUKEwjFwITnyprgAhVkUBUIHUWEDVwQMwhAKAEwAQ&amp;iact=mrc&amp;uact=8" TargetMode="External"/><Relationship Id="rId13" Type="http://schemas.openxmlformats.org/officeDocument/2006/relationships/hyperlink" Target="https://www.google.co.uk/url?sa=i&amp;rct=j&amp;q=&amp;esrc=s&amp;source=images&amp;cd=&amp;ved=2ahUKEwjGzvuMjebiAhVNXhoKHQmDD48QjRx6BAgBEAU&amp;url=https%3A%2F%2Fwww.samsung.com%2Fus%2F&amp;psig=AOvVaw3p-e25yjGh-CQ6P3y_GwZ_&amp;ust=1560503074052479" TargetMode="External"/><Relationship Id="rId18" Type="http://schemas.openxmlformats.org/officeDocument/2006/relationships/image" Target="../media/image13.png"/><Relationship Id="rId3" Type="http://schemas.openxmlformats.org/officeDocument/2006/relationships/image" Target="../media/image1.png"/><Relationship Id="rId21" Type="http://schemas.openxmlformats.org/officeDocument/2006/relationships/image" Target="../media/image15.jpeg"/><Relationship Id="rId7" Type="http://schemas.openxmlformats.org/officeDocument/2006/relationships/image" Target="../media/image4.jpeg"/><Relationship Id="rId12" Type="http://schemas.openxmlformats.org/officeDocument/2006/relationships/image" Target="../media/image8.png"/><Relationship Id="rId1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png"/><Relationship Id="rId20" Type="http://schemas.openxmlformats.org/officeDocument/2006/relationships/hyperlink" Target="https://www.google.co.uk/imgres?imgurl=https%3A%2F%2Fwww.stickpng.com%2Fassets%2Fimages%2F5900cb0c16ae4b3fc58f4834.png&amp;imgrefurl=https%3A%2F%2Fwww.stickpng.com%2Fimg%2Ficons-logos-emojis%2Ftech-companies%2Fbt-logo&amp;docid=I4qt_L8fns-upM&amp;tbnid=H9aG82AoHFTkWM%3A&amp;vet=10ahUKEwjprYWGj-biAhXMx4UKHYKWAkkQMwhiKAAwAA..i&amp;w=1024&amp;h=484&amp;bih=804&amp;biw=1707&amp;q=bt%20logo&amp;ved=0ahUKEwjprYWGj-biAhXMx4UKHYKWAkkQMwhiKAAwAA&amp;iact=mrc&amp;uact=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.uk/url?sa=i&amp;rct=j&amp;q=&amp;esrc=s&amp;source=images&amp;cd=&amp;cad=rja&amp;uact=8&amp;ved=2ahUKEwjMr5DAyprgAhVZDmMBHQZKDFAQjRx6BAgBEAU&amp;url=%2Furl%3Fsa%3Di%26rct%3Dj%26q%3D%26esrc%3Ds%26source%3Dimages%26cd%3D%26ved%3D%26url%3Dhttp%253A%252F%252Feventos.unam.mx%252Fevento%252Fsimposio-de-computacion%252F%26psig%3DAOvVaw1QEZpoV9eBnZXDaEVJH53w%26ust%3D1549112119355943&amp;psig=AOvVaw1QEZpoV9eBnZXDaEVJH53w&amp;ust=1549112119355943" TargetMode="External"/><Relationship Id="rId11" Type="http://schemas.openxmlformats.org/officeDocument/2006/relationships/image" Target="../media/image7.jpg"/><Relationship Id="rId5" Type="http://schemas.openxmlformats.org/officeDocument/2006/relationships/image" Target="../media/image3.png"/><Relationship Id="rId15" Type="http://schemas.openxmlformats.org/officeDocument/2006/relationships/image" Target="../media/image10.jpg"/><Relationship Id="rId10" Type="http://schemas.openxmlformats.org/officeDocument/2006/relationships/image" Target="../media/image6.png"/><Relationship Id="rId19" Type="http://schemas.openxmlformats.org/officeDocument/2006/relationships/image" Target="../media/image14.jpg"/><Relationship Id="rId4" Type="http://schemas.openxmlformats.org/officeDocument/2006/relationships/image" Target="../media/image2.jpeg"/><Relationship Id="rId9" Type="http://schemas.openxmlformats.org/officeDocument/2006/relationships/image" Target="../media/image5.png"/><Relationship Id="rId14" Type="http://schemas.openxmlformats.org/officeDocument/2006/relationships/image" Target="../media/image9.jpeg"/><Relationship Id="rId22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9EC1701C-5CB0-4BDA-8393-B4FA49AC1124}"/>
              </a:ext>
            </a:extLst>
          </p:cNvPr>
          <p:cNvSpPr/>
          <p:nvPr/>
        </p:nvSpPr>
        <p:spPr>
          <a:xfrm>
            <a:off x="14401" y="5779548"/>
            <a:ext cx="12192000" cy="10784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ADF0569-5820-46BA-9465-6FC9EA02DFFF}"/>
              </a:ext>
            </a:extLst>
          </p:cNvPr>
          <p:cNvSpPr/>
          <p:nvPr/>
        </p:nvSpPr>
        <p:spPr>
          <a:xfrm>
            <a:off x="14401" y="3580153"/>
            <a:ext cx="12192000" cy="10571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859B8CC-F692-4F4B-9D41-0C421F51317A}"/>
              </a:ext>
            </a:extLst>
          </p:cNvPr>
          <p:cNvSpPr/>
          <p:nvPr/>
        </p:nvSpPr>
        <p:spPr>
          <a:xfrm>
            <a:off x="0" y="948926"/>
            <a:ext cx="12192000" cy="11377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6BCE063-5E57-48AA-BC9A-CB9BBF28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386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What’s next…?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818549-1B63-4048-BD4B-F0F5915AB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520" y="1021650"/>
            <a:ext cx="10515600" cy="5767451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8</a:t>
            </a:r>
            <a:r>
              <a:rPr lang="en-GB" baseline="30000" dirty="0">
                <a:solidFill>
                  <a:srgbClr val="7030A0"/>
                </a:solidFill>
              </a:rPr>
              <a:t>th</a:t>
            </a:r>
            <a:r>
              <a:rPr lang="en-GB" dirty="0">
                <a:solidFill>
                  <a:srgbClr val="7030A0"/>
                </a:solidFill>
              </a:rPr>
              <a:t> – 9</a:t>
            </a:r>
            <a:r>
              <a:rPr lang="en-GB" baseline="30000" dirty="0">
                <a:solidFill>
                  <a:srgbClr val="7030A0"/>
                </a:solidFill>
              </a:rPr>
              <a:t>th</a:t>
            </a:r>
            <a:r>
              <a:rPr lang="en-GB" dirty="0">
                <a:solidFill>
                  <a:srgbClr val="7030A0"/>
                </a:solidFill>
              </a:rPr>
              <a:t> July:</a:t>
            </a:r>
            <a:r>
              <a:rPr lang="en-GB" dirty="0">
                <a:solidFill>
                  <a:schemeClr val="accent6"/>
                </a:solidFill>
              </a:rPr>
              <a:t> </a:t>
            </a: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SAMBa conference, University of Bath </a:t>
            </a:r>
            <a:endParaRPr lang="en-GB" dirty="0"/>
          </a:p>
          <a:p>
            <a:pPr marL="0" indent="0">
              <a:buNone/>
            </a:pPr>
            <a:endParaRPr lang="en-GB" dirty="0">
              <a:solidFill>
                <a:schemeClr val="accent6"/>
              </a:solidFill>
            </a:endParaRPr>
          </a:p>
          <a:p>
            <a:r>
              <a:rPr lang="en-GB" dirty="0">
                <a:solidFill>
                  <a:srgbClr val="7030A0"/>
                </a:solidFill>
              </a:rPr>
              <a:t>5</a:t>
            </a:r>
            <a:r>
              <a:rPr lang="en-GB" baseline="30000" dirty="0">
                <a:solidFill>
                  <a:srgbClr val="7030A0"/>
                </a:solidFill>
              </a:rPr>
              <a:t>th</a:t>
            </a:r>
            <a:r>
              <a:rPr lang="en-GB" dirty="0">
                <a:solidFill>
                  <a:srgbClr val="7030A0"/>
                </a:solidFill>
              </a:rPr>
              <a:t> – 9</a:t>
            </a:r>
            <a:r>
              <a:rPr lang="en-GB" baseline="30000" dirty="0">
                <a:solidFill>
                  <a:srgbClr val="7030A0"/>
                </a:solidFill>
              </a:rPr>
              <a:t>th</a:t>
            </a:r>
            <a:r>
              <a:rPr lang="en-GB" dirty="0">
                <a:solidFill>
                  <a:srgbClr val="7030A0"/>
                </a:solidFill>
              </a:rPr>
              <a:t> August: </a:t>
            </a:r>
            <a:r>
              <a:rPr lang="en-GB" dirty="0"/>
              <a:t>ITT in Guanajuato, Mexico </a:t>
            </a:r>
          </a:p>
          <a:p>
            <a:endParaRPr lang="en-GB" sz="4200" dirty="0">
              <a:solidFill>
                <a:schemeClr val="accent6"/>
              </a:solidFill>
            </a:endParaRPr>
          </a:p>
          <a:p>
            <a:endParaRPr lang="en-GB" sz="2000" dirty="0">
              <a:solidFill>
                <a:schemeClr val="accent6"/>
              </a:solidFill>
            </a:endParaRPr>
          </a:p>
          <a:p>
            <a:r>
              <a:rPr lang="en-GB" dirty="0">
                <a:solidFill>
                  <a:srgbClr val="7030A0"/>
                </a:solidFill>
              </a:rPr>
              <a:t>16</a:t>
            </a:r>
            <a:r>
              <a:rPr lang="en-GB" baseline="30000" dirty="0">
                <a:solidFill>
                  <a:srgbClr val="7030A0"/>
                </a:solidFill>
              </a:rPr>
              <a:t>th</a:t>
            </a:r>
            <a:r>
              <a:rPr lang="en-GB" dirty="0">
                <a:solidFill>
                  <a:srgbClr val="7030A0"/>
                </a:solidFill>
              </a:rPr>
              <a:t> – 20</a:t>
            </a:r>
            <a:r>
              <a:rPr lang="en-GB" baseline="30000" dirty="0">
                <a:solidFill>
                  <a:srgbClr val="7030A0"/>
                </a:solidFill>
              </a:rPr>
              <a:t>th</a:t>
            </a:r>
            <a:r>
              <a:rPr lang="en-GB" dirty="0">
                <a:solidFill>
                  <a:srgbClr val="7030A0"/>
                </a:solidFill>
              </a:rPr>
              <a:t> September: </a:t>
            </a:r>
            <a:r>
              <a:rPr lang="en-GB" dirty="0"/>
              <a:t>ITT in Paraguay</a:t>
            </a:r>
          </a:p>
          <a:p>
            <a:endParaRPr lang="en-GB" dirty="0"/>
          </a:p>
          <a:p>
            <a:r>
              <a:rPr lang="en-GB" dirty="0">
                <a:solidFill>
                  <a:srgbClr val="7030A0"/>
                </a:solidFill>
              </a:rPr>
              <a:t>2</a:t>
            </a:r>
            <a:r>
              <a:rPr lang="en-GB" baseline="30000" dirty="0">
                <a:solidFill>
                  <a:srgbClr val="7030A0"/>
                </a:solidFill>
              </a:rPr>
              <a:t>nd</a:t>
            </a:r>
            <a:r>
              <a:rPr lang="en-GB" dirty="0">
                <a:solidFill>
                  <a:srgbClr val="7030A0"/>
                </a:solidFill>
              </a:rPr>
              <a:t> &amp; 9</a:t>
            </a:r>
            <a:r>
              <a:rPr lang="en-GB" baseline="30000" dirty="0">
                <a:solidFill>
                  <a:srgbClr val="7030A0"/>
                </a:solidFill>
              </a:rPr>
              <a:t>th</a:t>
            </a:r>
            <a:r>
              <a:rPr lang="en-GB" dirty="0">
                <a:solidFill>
                  <a:srgbClr val="7030A0"/>
                </a:solidFill>
              </a:rPr>
              <a:t> October: </a:t>
            </a:r>
            <a:r>
              <a:rPr lang="en-GB" dirty="0"/>
              <a:t>Cohort 5 transfer days, University of Bath </a:t>
            </a:r>
          </a:p>
          <a:p>
            <a:endParaRPr lang="en-GB" sz="1800" dirty="0"/>
          </a:p>
          <a:p>
            <a:endParaRPr lang="en-GB" sz="600" dirty="0">
              <a:solidFill>
                <a:srgbClr val="7030A0"/>
              </a:solidFill>
            </a:endParaRPr>
          </a:p>
          <a:p>
            <a:r>
              <a:rPr lang="en-GB" dirty="0">
                <a:solidFill>
                  <a:srgbClr val="7030A0"/>
                </a:solidFill>
              </a:rPr>
              <a:t>27</a:t>
            </a:r>
            <a:r>
              <a:rPr lang="en-GB" baseline="30000" dirty="0">
                <a:solidFill>
                  <a:srgbClr val="7030A0"/>
                </a:solidFill>
              </a:rPr>
              <a:t>th</a:t>
            </a:r>
            <a:r>
              <a:rPr lang="en-GB" dirty="0">
                <a:solidFill>
                  <a:srgbClr val="7030A0"/>
                </a:solidFill>
              </a:rPr>
              <a:t> – 31</a:t>
            </a:r>
            <a:r>
              <a:rPr lang="en-GB" baseline="30000" dirty="0">
                <a:solidFill>
                  <a:srgbClr val="7030A0"/>
                </a:solidFill>
              </a:rPr>
              <a:t>st</a:t>
            </a:r>
            <a:r>
              <a:rPr lang="en-GB" dirty="0">
                <a:solidFill>
                  <a:srgbClr val="7030A0"/>
                </a:solidFill>
              </a:rPr>
              <a:t> January 2020: </a:t>
            </a:r>
            <a:r>
              <a:rPr lang="en-GB" dirty="0"/>
              <a:t>ITT11, BRLSI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910334-612D-4455-B985-606584150B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9984" y="5140577"/>
            <a:ext cx="1563609" cy="6399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BD1E4F-9B95-4CDA-A3E6-62012D1AF62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160"/>
          <a:stretch/>
        </p:blipFill>
        <p:spPr>
          <a:xfrm>
            <a:off x="10531567" y="5141853"/>
            <a:ext cx="1558241" cy="63998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141F896-5A8D-44B7-B66A-A90B370C52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9120" y="68899"/>
            <a:ext cx="2618510" cy="806351"/>
          </a:xfrm>
          <a:prstGeom prst="rect">
            <a:avLst/>
          </a:prstGeom>
        </p:spPr>
      </p:pic>
      <p:pic>
        <p:nvPicPr>
          <p:cNvPr id="1026" name="Picture 2" descr="Image result for iimas mexico logo">
            <a:hlinkClick r:id="rId6"/>
            <a:extLst>
              <a:ext uri="{FF2B5EF4-FFF2-40B4-BE49-F238E27FC236}">
                <a16:creationId xmlns:a16="http://schemas.microsoft.com/office/drawing/2014/main" id="{071CED01-2435-4159-A2F8-BFD46B9BC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8687" y="2407927"/>
            <a:ext cx="1098550" cy="109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instituto de matematicas unam mexico logo">
            <a:hlinkClick r:id="rId8"/>
            <a:extLst>
              <a:ext uri="{FF2B5EF4-FFF2-40B4-BE49-F238E27FC236}">
                <a16:creationId xmlns:a16="http://schemas.microsoft.com/office/drawing/2014/main" id="{465638F5-3269-43AA-8A56-D055CB7EB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2877" y="2423167"/>
            <a:ext cx="1967490" cy="1057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816191F6-BE0B-407C-87F4-CFF25AC35A0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688" y="2399201"/>
            <a:ext cx="847602" cy="108112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262A09B-DDCC-4A53-B315-FC4045B196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790" y="1391382"/>
            <a:ext cx="1563609" cy="63998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C2F2D51-0203-48FC-B557-2FE33813546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476" y="3750905"/>
            <a:ext cx="1482725" cy="758693"/>
          </a:xfrm>
          <a:prstGeom prst="rect">
            <a:avLst/>
          </a:prstGeom>
        </p:spPr>
      </p:pic>
      <p:pic>
        <p:nvPicPr>
          <p:cNvPr id="3" name="Picture 2" descr="A close up of a clock&#10;&#10;Description automatically generated">
            <a:extLst>
              <a:ext uri="{FF2B5EF4-FFF2-40B4-BE49-F238E27FC236}">
                <a16:creationId xmlns:a16="http://schemas.microsoft.com/office/drawing/2014/main" id="{7E8F975D-B39A-481B-A848-BF79BD33863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188" y="2859608"/>
            <a:ext cx="2331785" cy="464462"/>
          </a:xfrm>
          <a:prstGeom prst="rect">
            <a:avLst/>
          </a:prstGeom>
        </p:spPr>
      </p:pic>
      <p:pic>
        <p:nvPicPr>
          <p:cNvPr id="9" name="Picture 2" descr="Image result for samsung mexico logo">
            <a:hlinkClick r:id="rId13"/>
            <a:extLst>
              <a:ext uri="{FF2B5EF4-FFF2-40B4-BE49-F238E27FC236}">
                <a16:creationId xmlns:a16="http://schemas.microsoft.com/office/drawing/2014/main" id="{0272E353-315E-4460-A39D-F50144B9CB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35" t="38444" r="18490" b="36372"/>
          <a:stretch/>
        </p:blipFill>
        <p:spPr bwMode="auto">
          <a:xfrm>
            <a:off x="2325786" y="2859608"/>
            <a:ext cx="2874402" cy="620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09604E2E-19F3-4985-9357-1F2F6299ABF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251" y="974045"/>
            <a:ext cx="1267460" cy="44614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B5056B3-C0D7-4FFE-8088-D1700E9F14C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2920" y="1014296"/>
            <a:ext cx="1443539" cy="497336"/>
          </a:xfrm>
          <a:prstGeom prst="rect">
            <a:avLst/>
          </a:prstGeom>
        </p:spPr>
      </p:pic>
      <p:pic>
        <p:nvPicPr>
          <p:cNvPr id="21" name="Picture 20" descr="A picture containing clipart&#10;&#10;Description automatically generated">
            <a:extLst>
              <a:ext uri="{FF2B5EF4-FFF2-40B4-BE49-F238E27FC236}">
                <a16:creationId xmlns:a16="http://schemas.microsoft.com/office/drawing/2014/main" id="{FA9BF4E9-18D6-4F31-B2CA-A65AF2F9E9A2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747" y="1600266"/>
            <a:ext cx="1361883" cy="305900"/>
          </a:xfrm>
          <a:prstGeom prst="rect">
            <a:avLst/>
          </a:prstGeom>
        </p:spPr>
      </p:pic>
      <p:pic>
        <p:nvPicPr>
          <p:cNvPr id="26" name="Picture 25" descr="A close up of a logo&#10;&#10;Description automatically generated">
            <a:extLst>
              <a:ext uri="{FF2B5EF4-FFF2-40B4-BE49-F238E27FC236}">
                <a16:creationId xmlns:a16="http://schemas.microsoft.com/office/drawing/2014/main" id="{44761ACA-3C11-47AC-A48A-BF7873A8657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8640" y="1497171"/>
            <a:ext cx="1205810" cy="463232"/>
          </a:xfrm>
          <a:prstGeom prst="rect">
            <a:avLst/>
          </a:prstGeom>
        </p:spPr>
      </p:pic>
      <p:pic>
        <p:nvPicPr>
          <p:cNvPr id="28" name="Picture 27" descr="A picture containing clipart&#10;&#10;Description automatically generated">
            <a:extLst>
              <a:ext uri="{FF2B5EF4-FFF2-40B4-BE49-F238E27FC236}">
                <a16:creationId xmlns:a16="http://schemas.microsoft.com/office/drawing/2014/main" id="{51F9EC4E-816E-4CD7-9929-ECAAB94B998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486" y="1459127"/>
            <a:ext cx="984059" cy="51478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3D39D01-0D82-4AE7-8CD4-1D7E47683FE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160"/>
          <a:stretch/>
        </p:blipFill>
        <p:spPr>
          <a:xfrm>
            <a:off x="5471220" y="1484189"/>
            <a:ext cx="1086273" cy="446146"/>
          </a:xfrm>
          <a:prstGeom prst="rect">
            <a:avLst/>
          </a:prstGeom>
        </p:spPr>
      </p:pic>
      <p:pic>
        <p:nvPicPr>
          <p:cNvPr id="29" name="Picture 4" descr="Image result for bt logo">
            <a:hlinkClick r:id="rId20"/>
            <a:extLst>
              <a:ext uri="{FF2B5EF4-FFF2-40B4-BE49-F238E27FC236}">
                <a16:creationId xmlns:a16="http://schemas.microsoft.com/office/drawing/2014/main" id="{2257C893-C5A5-4D7D-B679-6FD7CDF60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560" y="6126095"/>
            <a:ext cx="1344409" cy="63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EE0A3D35-87B7-469E-A282-13B4F11A73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697" y="6154083"/>
            <a:ext cx="1563609" cy="63998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31D5677-3C5B-41B7-9B0F-9971F423423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160"/>
          <a:stretch/>
        </p:blipFill>
        <p:spPr>
          <a:xfrm>
            <a:off x="10452280" y="6175679"/>
            <a:ext cx="1558241" cy="639989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34DC7A40-4BD1-42E3-B68A-F6496D425E40}"/>
              </a:ext>
            </a:extLst>
          </p:cNvPr>
          <p:cNvSpPr txBox="1"/>
          <p:nvPr/>
        </p:nvSpPr>
        <p:spPr>
          <a:xfrm>
            <a:off x="6035459" y="6244568"/>
            <a:ext cx="1071127" cy="5232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CPPM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CB2CE2C0-CE9B-4832-9A2C-61C0C8E2344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839" y="2816187"/>
            <a:ext cx="762002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28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57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What’s next…?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next…?</dc:title>
  <dc:creator>Susie Douglas</dc:creator>
  <cp:lastModifiedBy>Susie Douglas</cp:lastModifiedBy>
  <cp:revision>16</cp:revision>
  <dcterms:created xsi:type="dcterms:W3CDTF">2019-02-01T12:47:54Z</dcterms:created>
  <dcterms:modified xsi:type="dcterms:W3CDTF">2019-06-13T18:28:40Z</dcterms:modified>
</cp:coreProperties>
</file>