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5968930ef0_1_43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5968930ef0_1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5968930ef0_1_60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5968930ef0_1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5968930ef0_0_15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5968930ef0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5968930ef0_0_0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5968930ef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5968930ef0_0_5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5968930ef0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5968930ef0_0_10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5968930ef0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5968930ef0_1_17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5968930ef0_1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5968930ef0_1_22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5968930ef0_1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5968930ef0_1_27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5968930ef0_1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5968930ef0_1_50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5968930ef0_1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data.bathhacked.org/Environment/-Live-Air-Quality-Sensor-Data/hqr9-djir" TargetMode="External"/><Relationship Id="rId4" Type="http://schemas.openxmlformats.org/officeDocument/2006/relationships/hyperlink" Target="https://www.bathhacked.org/breathe-hack-day/breathe-data-dive/" TargetMode="External"/><Relationship Id="rId5" Type="http://schemas.openxmlformats.org/officeDocument/2006/relationships/hyperlink" Target="https://uk-air.defra.gov.uk/air-pollution/" TargetMode="External"/><Relationship Id="rId6" Type="http://schemas.openxmlformats.org/officeDocument/2006/relationships/hyperlink" Target="https://www.bathnes.gov.uk/bath-breathes-2021-overview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Relationship Id="rId4" Type="http://schemas.openxmlformats.org/officeDocument/2006/relationships/image" Target="../media/image2.jpg"/><Relationship Id="rId5" Type="http://schemas.openxmlformats.org/officeDocument/2006/relationships/image" Target="../media/image1.jpg"/><Relationship Id="rId6" Type="http://schemas.openxmlformats.org/officeDocument/2006/relationships/image" Target="../media/image10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Statistical methods related to* air pollution</a:t>
            </a:r>
            <a:endParaRPr sz="4800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Theresa Smith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10 June 2019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900800" y="5651975"/>
            <a:ext cx="7324500" cy="9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 *Possibly useful for</a:t>
            </a:r>
            <a:endParaRPr sz="18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2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Correlation and collinearity</a:t>
            </a:r>
            <a:endParaRPr sz="3600"/>
          </a:p>
        </p:txBody>
      </p:sp>
      <p:sp>
        <p:nvSpPr>
          <p:cNvPr id="123" name="Google Shape;123;p22"/>
          <p:cNvSpPr txBox="1"/>
          <p:nvPr>
            <p:ph idx="1" type="body"/>
          </p:nvPr>
        </p:nvSpPr>
        <p:spPr>
          <a:xfrm>
            <a:off x="311700" y="5076856"/>
            <a:ext cx="8520600" cy="101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000000"/>
                </a:solidFill>
              </a:rPr>
              <a:t>Possible starting places: Multivariate time series, dimension reduction (e.g., PCA), Network models.</a:t>
            </a:r>
            <a:endParaRPr sz="2000">
              <a:solidFill>
                <a:srgbClr val="000000"/>
              </a:solidFill>
            </a:endParaRPr>
          </a:p>
        </p:txBody>
      </p:sp>
      <p:pic>
        <p:nvPicPr>
          <p:cNvPr id="124" name="Google Shape;124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9825" y="1300999"/>
            <a:ext cx="8084350" cy="4079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3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Further resources:</a:t>
            </a:r>
            <a:endParaRPr/>
          </a:p>
        </p:txBody>
      </p:sp>
      <p:sp>
        <p:nvSpPr>
          <p:cNvPr id="130" name="Google Shape;130;p23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3"/>
              </a:rPr>
              <a:t>Live air quality data in Bath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4"/>
              </a:rPr>
              <a:t>ANPR Data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600"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5"/>
              </a:rPr>
              <a:t>Defra’s Air Pollution site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6"/>
              </a:rPr>
              <a:t>Bath’s Air Pollution site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23"/>
          <p:cNvSpPr txBox="1"/>
          <p:nvPr/>
        </p:nvSpPr>
        <p:spPr>
          <a:xfrm>
            <a:off x="3385700" y="3839800"/>
            <a:ext cx="5371500" cy="222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Thanks!</a:t>
            </a:r>
            <a:endParaRPr sz="4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Overview</a:t>
            </a:r>
            <a:endParaRPr sz="3600"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Ways to measure air pollution and its ‘causes.’</a:t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Statistical issues.</a:t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Ideas for some starting places.</a:t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25" y="5697675"/>
            <a:ext cx="8711100" cy="750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/>
              <a:t>Circles = what we want to know about   Squares = what we can measure</a:t>
            </a:r>
            <a:endParaRPr sz="20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8" name="Google Shape;68;p15"/>
          <p:cNvPicPr preferRelativeResize="0"/>
          <p:nvPr/>
        </p:nvPicPr>
        <p:blipFill rotWithShape="1">
          <a:blip r:embed="rId3">
            <a:alphaModFix/>
          </a:blip>
          <a:srcRect b="661" l="0" r="0" t="670"/>
          <a:stretch/>
        </p:blipFill>
        <p:spPr>
          <a:xfrm>
            <a:off x="1" y="152400"/>
            <a:ext cx="8839200" cy="52543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oogle Shape;73;p16"/>
          <p:cNvGrpSpPr/>
          <p:nvPr/>
        </p:nvGrpSpPr>
        <p:grpSpPr>
          <a:xfrm>
            <a:off x="-347675" y="0"/>
            <a:ext cx="9567863" cy="7048467"/>
            <a:chOff x="-347675" y="0"/>
            <a:chExt cx="9567863" cy="7048467"/>
          </a:xfrm>
        </p:grpSpPr>
        <p:pic>
          <p:nvPicPr>
            <p:cNvPr id="74" name="Google Shape;74;p16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-5" y="0"/>
              <a:ext cx="5286350" cy="7048467"/>
            </a:xfrm>
            <a:prstGeom prst="rect">
              <a:avLst/>
            </a:prstGeom>
            <a:noFill/>
            <a:ln cap="flat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pic>
        <p:pic>
          <p:nvPicPr>
            <p:cNvPr id="75" name="Google Shape;75;p16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5286363" y="0"/>
              <a:ext cx="3857625" cy="5143500"/>
            </a:xfrm>
            <a:prstGeom prst="rect">
              <a:avLst/>
            </a:prstGeom>
            <a:noFill/>
            <a:ln cap="flat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pic>
        <p:pic>
          <p:nvPicPr>
            <p:cNvPr id="76" name="Google Shape;76;p16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-347675" y="5648313"/>
              <a:ext cx="5981700" cy="1209675"/>
            </a:xfrm>
            <a:prstGeom prst="rect">
              <a:avLst/>
            </a:prstGeom>
            <a:noFill/>
            <a:ln cap="flat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  <a:reflection blurRad="0" dir="5400000" dist="38100" endA="0" endPos="30000" fadeDir="5400012" kx="0" rotWithShape="0" algn="bl" stPos="0" sy="-100000" ky="0"/>
            </a:effectLst>
          </p:spPr>
        </p:pic>
        <p:pic>
          <p:nvPicPr>
            <p:cNvPr id="77" name="Google Shape;77;p16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4067163" y="3952863"/>
              <a:ext cx="5153025" cy="2905125"/>
            </a:xfrm>
            <a:prstGeom prst="rect">
              <a:avLst/>
            </a:prstGeom>
            <a:noFill/>
            <a:ln cap="flat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pic>
        <p:sp>
          <p:nvSpPr>
            <p:cNvPr id="78" name="Google Shape;78;p16"/>
            <p:cNvSpPr txBox="1"/>
            <p:nvPr/>
          </p:nvSpPr>
          <p:spPr>
            <a:xfrm>
              <a:off x="0" y="1241150"/>
              <a:ext cx="1922400" cy="484800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/>
                <a:t>Windsor Bridge</a:t>
              </a:r>
              <a:endParaRPr sz="1800"/>
            </a:p>
          </p:txBody>
        </p:sp>
        <p:cxnSp>
          <p:nvCxnSpPr>
            <p:cNvPr id="79" name="Google Shape;79;p16"/>
            <p:cNvCxnSpPr/>
            <p:nvPr/>
          </p:nvCxnSpPr>
          <p:spPr>
            <a:xfrm flipH="1">
              <a:off x="6529000" y="1067950"/>
              <a:ext cx="432900" cy="762000"/>
            </a:xfrm>
            <a:prstGeom prst="straightConnector1">
              <a:avLst/>
            </a:prstGeom>
            <a:noFill/>
            <a:ln cap="flat" cmpd="sng" w="38100">
              <a:solidFill>
                <a:srgbClr val="FFFFFF"/>
              </a:solidFill>
              <a:prstDash val="solid"/>
              <a:round/>
              <a:headEnd len="med" w="med" type="triangle"/>
              <a:tailEnd len="med" w="med" type="none"/>
            </a:ln>
          </p:spPr>
        </p:cxnSp>
        <p:sp>
          <p:nvSpPr>
            <p:cNvPr id="80" name="Google Shape;80;p16"/>
            <p:cNvSpPr txBox="1"/>
            <p:nvPr/>
          </p:nvSpPr>
          <p:spPr>
            <a:xfrm>
              <a:off x="1870668" y="5648325"/>
              <a:ext cx="2147400" cy="484800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/>
                <a:t>ATC Rubber Tubes</a:t>
              </a:r>
              <a:endParaRPr sz="1800"/>
            </a:p>
          </p:txBody>
        </p:sp>
        <p:sp>
          <p:nvSpPr>
            <p:cNvPr id="81" name="Google Shape;81;p16"/>
            <p:cNvSpPr txBox="1"/>
            <p:nvPr/>
          </p:nvSpPr>
          <p:spPr>
            <a:xfrm>
              <a:off x="5395320" y="1939625"/>
              <a:ext cx="1645200" cy="484800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/>
                <a:t>Diffusion tube</a:t>
              </a:r>
              <a:endParaRPr sz="1800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Statistical issues</a:t>
            </a:r>
            <a:endParaRPr sz="3600"/>
          </a:p>
        </p:txBody>
      </p:sp>
      <p:sp>
        <p:nvSpPr>
          <p:cNvPr id="87" name="Google Shape;87;p17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Imprecise or indirect measurements of the processes of interest.</a:t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Unknown functional forms relating traffic/fleet/weather to air pollution.</a:t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Correlation within and between data streams.</a:t>
            </a:r>
            <a:endParaRPr sz="20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Probably loads more!</a:t>
            </a:r>
            <a:endParaRPr sz="24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8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Measurement error </a:t>
            </a:r>
            <a:endParaRPr sz="3600"/>
          </a:p>
        </p:txBody>
      </p:sp>
      <p:sp>
        <p:nvSpPr>
          <p:cNvPr id="93" name="Google Shape;93;p18"/>
          <p:cNvSpPr txBox="1"/>
          <p:nvPr>
            <p:ph idx="1" type="body"/>
          </p:nvPr>
        </p:nvSpPr>
        <p:spPr>
          <a:xfrm>
            <a:off x="311700" y="1626274"/>
            <a:ext cx="8520600" cy="165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Data on traffic will be noisy: might have model output, some detailed data over a short window, proxies (Google Maps), all of the above.</a:t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Ignoring the noise causes bias &amp; over/under estimates of uncertainty.</a:t>
            </a:r>
            <a:endParaRPr sz="2000">
              <a:solidFill>
                <a:schemeClr val="dk1"/>
              </a:solidFill>
            </a:endParaRPr>
          </a:p>
          <a:p>
            <a:pPr indent="0" lvl="0" marL="9144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Measurement error model: statistically describe how the data was collected and add this as an additional layer in your model: </a:t>
            </a:r>
            <a:endParaRPr sz="2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  <a:p>
            <a:pPr indent="0" lvl="0" marL="9144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  <a:p>
            <a:pPr indent="0" lvl="0" marL="9144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</p:txBody>
      </p:sp>
      <p:pic>
        <p:nvPicPr>
          <p:cNvPr descr="\log \text{NO}_2 = \alpha + \cdots + \beta \text{ Traffic} + \cdots + \epsilon" id="94" name="Google Shape;94;p18" title="MathEquation,#00000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18897" y="1547698"/>
            <a:ext cx="6306206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\text{Traffic}_{\text{meas}} = \mathcal{N}(\text{Traffic}_{\text{true}}, \sigma^2)" id="95" name="Google Shape;95;p18" title="MathEquation,#00000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62330" y="4932016"/>
            <a:ext cx="4019340" cy="45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44240" y="2375597"/>
            <a:ext cx="5669281" cy="4062984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19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Unknown functional forms</a:t>
            </a:r>
            <a:endParaRPr sz="3600"/>
          </a:p>
        </p:txBody>
      </p:sp>
      <p:sp>
        <p:nvSpPr>
          <p:cNvPr id="102" name="Google Shape;102;p19"/>
          <p:cNvSpPr txBox="1"/>
          <p:nvPr>
            <p:ph idx="1" type="body"/>
          </p:nvPr>
        </p:nvSpPr>
        <p:spPr>
          <a:xfrm>
            <a:off x="81780" y="2309775"/>
            <a:ext cx="3859800" cy="181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000000"/>
                </a:solidFill>
              </a:rPr>
              <a:t>Possible starting places:</a:t>
            </a:r>
            <a:endParaRPr sz="2000">
              <a:solidFill>
                <a:srgbClr val="000000"/>
              </a:solidFill>
            </a:endParaRPr>
          </a:p>
          <a:p>
            <a:pPr indent="-355600" lvl="0" marL="457200" rtl="0" algn="l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>
                <a:solidFill>
                  <a:srgbClr val="000000"/>
                </a:solidFill>
              </a:rPr>
              <a:t>Smoothers (splines, GAMs).</a:t>
            </a:r>
            <a:endParaRPr sz="2000">
              <a:solidFill>
                <a:srgbClr val="000000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>
                <a:solidFill>
                  <a:srgbClr val="000000"/>
                </a:solidFill>
              </a:rPr>
              <a:t>Machine learning.</a:t>
            </a:r>
            <a:endParaRPr sz="2000">
              <a:solidFill>
                <a:srgbClr val="000000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>
                <a:solidFill>
                  <a:srgbClr val="000000"/>
                </a:solidFill>
              </a:rPr>
              <a:t>Hidden Markov models.</a:t>
            </a:r>
            <a:endParaRPr sz="2000">
              <a:solidFill>
                <a:srgbClr val="000000"/>
              </a:solidFill>
            </a:endParaRPr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600">
              <a:solidFill>
                <a:srgbClr val="000000"/>
              </a:solidFill>
            </a:endParaRPr>
          </a:p>
          <a:p>
            <a:pPr indent="-355600" lvl="0" marL="457200" rtl="0" algn="l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>
                <a:solidFill>
                  <a:srgbClr val="000000"/>
                </a:solidFill>
              </a:rPr>
              <a:t>How to add in fleet and emissions class data?</a:t>
            </a:r>
            <a:endParaRPr sz="2000">
              <a:solidFill>
                <a:srgbClr val="000000"/>
              </a:solidFill>
            </a:endParaRPr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descr="\log \text{NO}_2 = \alpha + \cdots + f_1(\text{ Traffic}) + f_2(\text{Traffic}) +  \cdots + \epsilon" id="103" name="Google Shape;103;p19" title="MathEquation,#00000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8000" y="1536619"/>
            <a:ext cx="8128000" cy="45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0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Correlation and collinearity</a:t>
            </a:r>
            <a:endParaRPr sz="3600"/>
          </a:p>
        </p:txBody>
      </p:sp>
      <p:sp>
        <p:nvSpPr>
          <p:cNvPr id="109" name="Google Shape;109;p20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10" name="Google Shape;110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455275"/>
            <a:ext cx="6832800" cy="4555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1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Correlation and collinearity</a:t>
            </a:r>
            <a:endParaRPr sz="3600"/>
          </a:p>
        </p:txBody>
      </p:sp>
      <p:sp>
        <p:nvSpPr>
          <p:cNvPr id="116" name="Google Shape;116;p21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17" name="Google Shape;117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536625"/>
            <a:ext cx="7620724" cy="5125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