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5" r:id="rId6"/>
    <p:sldId id="263" r:id="rId7"/>
    <p:sldId id="266" r:id="rId8"/>
    <p:sldId id="267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72EF0D-3A2F-46DF-BE7C-09F825592B0B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7B81B1-F38A-4434-A143-B7D17ACDB8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534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Potentially, bad  is not a good distribution to calculate- could go wrong in many different ways </a:t>
            </a:r>
          </a:p>
          <a:p>
            <a:r>
              <a:rPr lang="en-GB" dirty="0"/>
              <a:t>Should use some sort of hypothesis testing </a:t>
            </a:r>
          </a:p>
          <a:p>
            <a:r>
              <a:rPr lang="en-GB" dirty="0"/>
              <a:t>No idea how to compare, e.g. in 64 which one is more likely to have broken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7B81B1-F38A-4434-A143-B7D17ACDB82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86937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7B81B1-F38A-4434-A143-B7D17ACDB82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1761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Greedy methods </a:t>
            </a:r>
          </a:p>
          <a:p>
            <a:r>
              <a:rPr lang="en-GB" dirty="0"/>
              <a:t>Sequential updating algorithms – change points online setting, machine learning and calculating existing fata from the sensors, on line classification </a:t>
            </a:r>
          </a:p>
          <a:p>
            <a:r>
              <a:rPr lang="en-GB" dirty="0"/>
              <a:t>Time series data??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7B81B1-F38A-4434-A143-B7D17ACDB82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172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7366F-9D3D-4154-9489-C6196852B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739B8F-5010-4B16-84D7-7B447E530E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A3D19-6909-461E-9B8E-A0DB43BDC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1670-74A5-4C18-8764-9DCACA01ACAD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7C743-EF1A-4426-8C27-2D3EDD037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EF62F0-0BA3-4BF5-8571-ECB54B573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AD52-6CEB-4092-919C-5DF92C0B1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6922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74E30-893B-4EF7-8EE5-9A4576EE0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73CF74-ED9D-41FD-A229-6632B708FE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C6A0A-083F-4DF3-9DDB-8EC8E7C44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1670-74A5-4C18-8764-9DCACA01ACAD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EF879E-410C-4CC7-87A5-67DF937A5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129D7B-D257-442C-900F-0A9B0AE33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AD52-6CEB-4092-919C-5DF92C0B1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826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989AA0-C418-49A8-B046-4AC2D6E065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1C800-2105-450B-BF6D-3975BF67A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E9396E-1618-4E06-B0CF-A61E5602B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1670-74A5-4C18-8764-9DCACA01ACAD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A5A75E-E6CF-4307-9BAD-71427F824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B55ED-79A0-4630-9FD9-2FE470A5C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AD52-6CEB-4092-919C-5DF92C0B1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9876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3158E-418B-4C59-AE1A-6F9B9561B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793F34-427F-485F-B676-44DB4729EE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831A0-0226-4C26-B149-C3F5501AD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1670-74A5-4C18-8764-9DCACA01ACAD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CB5565-227B-400F-9A8C-D3745B8F1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386B5-7C1A-46B5-921C-06551568C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AD52-6CEB-4092-919C-5DF92C0B1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423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C54D0-3E4D-47B7-9629-00871B72F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B6A6F-CC42-4D5D-A820-A3868D1AB3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C47B0C-0BD3-4ED6-91AA-E96108E8C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1670-74A5-4C18-8764-9DCACA01ACAD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F3C2F-05CF-4930-9EBB-0356D3672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041ADE-1448-44F9-A161-C7E346CDA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AD52-6CEB-4092-919C-5DF92C0B1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30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58DEE-0408-4399-9DF6-122E9E74F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C1F35-7454-4A93-99D7-1D5E81F8C0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BEB52F-233E-40B3-A1EC-FCDDDD255F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96A3D9-AB73-4393-9949-C91A53A8E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1670-74A5-4C18-8764-9DCACA01ACAD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02A77D-16FB-4AB1-A705-AC5E8E3F1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6A2AC1-5826-482D-B39E-E5199CE1A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AD52-6CEB-4092-919C-5DF92C0B1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525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86195-58BE-4B67-852C-9C33F1CDC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4605F3-FE7E-41C2-9E31-B2ACAB1957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BCB1B5-4151-4611-9B3D-95C4E2FE14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1C787D-1445-4E47-A669-5AED986853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A4D27D-83CE-4741-A778-CD69DDB735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84528F-F68D-47BD-99FC-32086AD80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1670-74A5-4C18-8764-9DCACA01ACAD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DC0A34-9A94-438F-80CC-245604E5E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28A967-9B53-4D89-9F28-2BE249C335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AD52-6CEB-4092-919C-5DF92C0B1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605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A2B37-289F-4DC3-86AF-EDAF22330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809C13-F06B-45D6-8FD5-2A9746FC0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1670-74A5-4C18-8764-9DCACA01ACAD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6491C1-95BF-45A0-9DFC-D7E6A2A18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0DC411-E8FC-46A7-A543-936C6F180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AD52-6CEB-4092-919C-5DF92C0B1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249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A97A1A-13C5-4FD5-8FD7-4FB99968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1670-74A5-4C18-8764-9DCACA01ACAD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07CFAC-9EE7-4C62-B583-909AC42DE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BD0497-EE49-4CEB-A867-C33954CD6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AD52-6CEB-4092-919C-5DF92C0B1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8477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B0009-1E2D-4BB2-B8EA-85C6157EB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D2935-DA3F-4755-888C-077BEC29E9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96383C-EB47-47C6-A0A6-6849367D6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04E473-CACC-4774-BB6B-7016F4DE8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1670-74A5-4C18-8764-9DCACA01ACAD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A474B0-7834-4414-83D8-1FD263E6C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D068D2-0531-4C0D-B27E-45539FD24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AD52-6CEB-4092-919C-5DF92C0B1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743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4CA57-1E93-49F2-8839-A1C2CA1C7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87440A-597A-40D9-B777-8B7AB305E1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3F1D19-C92C-4985-ACA7-2C6C83B9F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3EC8A8-F446-44B8-B15A-83E296DD2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1670-74A5-4C18-8764-9DCACA01ACAD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4D0932-593D-455D-BE56-126E95F05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B162B8-9DDF-464F-AE79-E978E08F8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0AD52-6CEB-4092-919C-5DF92C0B1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040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C7A9AB-8870-4693-8635-9AFE582A9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7F9878-5F6C-47E5-AA53-586FCBB737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7DE7D-97D7-41D6-98E2-9E1C0E5EEF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51670-74A5-4C18-8764-9DCACA01ACAD}" type="datetimeFigureOut">
              <a:rPr lang="en-GB" smtClean="0"/>
              <a:t>14/06/2019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6D589-D419-4103-BEB4-D6220FCB3C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709F0E-ECE5-4053-A39E-8B4AFAB70F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0AD52-6CEB-4092-919C-5DF92C0B1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73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freeimageslive.co.uk/free_stock_image/smokecloudjpg" TargetMode="External"/><Relationship Id="rId3" Type="http://schemas.openxmlformats.org/officeDocument/2006/relationships/hyperlink" Target="http://owsblog.blogspot.com/2012_10_01_archive.html" TargetMode="External"/><Relationship Id="rId7" Type="http://schemas.openxmlformats.org/officeDocument/2006/relationships/image" Target="../media/image6.jpg"/><Relationship Id="rId12" Type="http://schemas.openxmlformats.org/officeDocument/2006/relationships/image" Target="../media/image1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5" Type="http://schemas.openxmlformats.org/officeDocument/2006/relationships/hyperlink" Target="http://wikitravel.org/en/Wikitravel:Common_map_symbols" TargetMode="External"/><Relationship Id="rId10" Type="http://schemas.openxmlformats.org/officeDocument/2006/relationships/image" Target="../media/image8.svg"/><Relationship Id="rId4" Type="http://schemas.openxmlformats.org/officeDocument/2006/relationships/image" Target="../media/image4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94;p13">
            <a:extLst>
              <a:ext uri="{FF2B5EF4-FFF2-40B4-BE49-F238E27FC236}">
                <a16:creationId xmlns:a16="http://schemas.microsoft.com/office/drawing/2014/main" id="{5205F5C3-C314-4DCC-B071-99268CEA8F9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5447" y="272886"/>
            <a:ext cx="3815300" cy="125254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le 3">
            <a:extLst>
              <a:ext uri="{FF2B5EF4-FFF2-40B4-BE49-F238E27FC236}">
                <a16:creationId xmlns:a16="http://schemas.microsoft.com/office/drawing/2014/main" id="{0F82AEDF-C9AB-409D-A691-6F925E15CFC2}"/>
              </a:ext>
            </a:extLst>
          </p:cNvPr>
          <p:cNvSpPr txBox="1">
            <a:spLocks/>
          </p:cNvSpPr>
          <p:nvPr/>
        </p:nvSpPr>
        <p:spPr>
          <a:xfrm>
            <a:off x="1674261" y="1661160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Anomaly Detection in Test Fields </a:t>
            </a:r>
          </a:p>
        </p:txBody>
      </p:sp>
      <p:sp>
        <p:nvSpPr>
          <p:cNvPr id="6" name="Subtitle 4">
            <a:extLst>
              <a:ext uri="{FF2B5EF4-FFF2-40B4-BE49-F238E27FC236}">
                <a16:creationId xmlns:a16="http://schemas.microsoft.com/office/drawing/2014/main" id="{F85DAC74-EE1B-4424-9F62-397C06C5213E}"/>
              </a:ext>
            </a:extLst>
          </p:cNvPr>
          <p:cNvSpPr txBox="1">
            <a:spLocks/>
          </p:cNvSpPr>
          <p:nvPr/>
        </p:nvSpPr>
        <p:spPr>
          <a:xfrm>
            <a:off x="1513840" y="4137020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err="1">
                <a:solidFill>
                  <a:schemeClr val="accent1">
                    <a:lumMod val="50000"/>
                  </a:schemeClr>
                </a:solidFill>
              </a:rPr>
              <a:t>Sandipan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Roy, Margaret Duff, </a:t>
            </a:r>
            <a:r>
              <a:rPr lang="en-GB" dirty="0" err="1">
                <a:solidFill>
                  <a:schemeClr val="accent1">
                    <a:lumMod val="50000"/>
                  </a:schemeClr>
                </a:solidFill>
              </a:rPr>
              <a:t>Lizhi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Zhang, Clarice Poon, Matthew Nunes, Georg Seewald (AVL), Corinna </a:t>
            </a:r>
            <a:r>
              <a:rPr lang="en-GB" dirty="0" err="1">
                <a:solidFill>
                  <a:schemeClr val="accent1">
                    <a:lumMod val="50000"/>
                  </a:schemeClr>
                </a:solidFill>
              </a:rPr>
              <a:t>Kindhofer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 (AVL)</a:t>
            </a:r>
          </a:p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ITT10, June 2019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87012E9-B3A1-4E48-8802-02414E9FD3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0549" y="172725"/>
            <a:ext cx="3267075" cy="140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857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3D745DB-37DF-4D4B-AA4A-CF3F399FE8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 flipH="1">
            <a:off x="859999" y="927108"/>
            <a:ext cx="2920149" cy="18859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C66B78B-B86A-4FD7-A52E-4D9EF2A12B0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 flipH="1">
            <a:off x="1208964" y="4174413"/>
            <a:ext cx="2222218" cy="175647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0CEA1A9-AC24-4630-95A6-41D8DDC6F52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20470" y="2090737"/>
            <a:ext cx="3381375" cy="26765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EDC5042-B5BD-442F-ACB4-4EA0CC060FE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7422039" y="2216956"/>
            <a:ext cx="2292808" cy="1530449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2FB84C64-FFA8-4595-A64E-EF1651A4D6C5}"/>
              </a:ext>
            </a:extLst>
          </p:cNvPr>
          <p:cNvCxnSpPr>
            <a:cxnSpLocks/>
            <a:stCxn id="4" idx="1"/>
          </p:cNvCxnSpPr>
          <p:nvPr/>
        </p:nvCxnSpPr>
        <p:spPr>
          <a:xfrm>
            <a:off x="3780148" y="1870083"/>
            <a:ext cx="989815" cy="5243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5E91B17-A117-425B-B99D-8D384318D8E9}"/>
              </a:ext>
            </a:extLst>
          </p:cNvPr>
          <p:cNvCxnSpPr/>
          <p:nvPr/>
        </p:nvCxnSpPr>
        <p:spPr>
          <a:xfrm flipV="1">
            <a:off x="3384223" y="3930977"/>
            <a:ext cx="1008668" cy="6410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phic 9" descr="Statistics">
            <a:extLst>
              <a:ext uri="{FF2B5EF4-FFF2-40B4-BE49-F238E27FC236}">
                <a16:creationId xmlns:a16="http://schemas.microsoft.com/office/drawing/2014/main" id="{37814EE5-7158-41A5-9521-AB833A4068E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191786" y="1302556"/>
            <a:ext cx="914400" cy="914400"/>
          </a:xfrm>
          <a:prstGeom prst="rect">
            <a:avLst/>
          </a:prstGeom>
        </p:spPr>
      </p:pic>
      <p:pic>
        <p:nvPicPr>
          <p:cNvPr id="11" name="Graphic 10" descr="Statistics">
            <a:extLst>
              <a:ext uri="{FF2B5EF4-FFF2-40B4-BE49-F238E27FC236}">
                <a16:creationId xmlns:a16="http://schemas.microsoft.com/office/drawing/2014/main" id="{0E01A9BE-216F-48DE-85F4-21572BBB54F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817855" y="4174413"/>
            <a:ext cx="914400" cy="914400"/>
          </a:xfrm>
          <a:prstGeom prst="rect">
            <a:avLst/>
          </a:prstGeom>
        </p:spPr>
      </p:pic>
      <p:pic>
        <p:nvPicPr>
          <p:cNvPr id="12" name="Graphic 11" descr="Statistics">
            <a:extLst>
              <a:ext uri="{FF2B5EF4-FFF2-40B4-BE49-F238E27FC236}">
                <a16:creationId xmlns:a16="http://schemas.microsoft.com/office/drawing/2014/main" id="{0EC18F10-2ABE-48BC-A6DF-E75C6267D3D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177806" y="1217845"/>
            <a:ext cx="914400" cy="9144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2ECEEB3-F6FA-41C8-927D-C851AF7165D9}"/>
                  </a:ext>
                </a:extLst>
              </p:cNvPr>
              <p:cNvSpPr txBox="1"/>
              <p:nvPr/>
            </p:nvSpPr>
            <p:spPr>
              <a:xfrm>
                <a:off x="9957621" y="2394408"/>
                <a:ext cx="1691586" cy="15988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𝐶</m:t>
                    </m:r>
                    <m:sSub>
                      <m:sSubPr>
                        <m:ctrlPr>
                          <a:rPr lang="en-GB" sz="2400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en-GB" sz="2400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GB" sz="2400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𝐶𝑂</m:t>
                    </m:r>
                  </m:oMath>
                </a14:m>
                <a:endParaRPr lang="en-GB" sz="2400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GB" sz="2400" dirty="0">
                    <a:solidFill>
                      <a:schemeClr val="accent1">
                        <a:lumMod val="50000"/>
                      </a:schemeClr>
                    </a:solidFill>
                  </a:rPr>
                  <a:t>THC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GB" sz="2400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GB" sz="2400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sSub>
                      <m:sSubPr>
                        <m:ctrlPr>
                          <a:rPr lang="en-GB" sz="2400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GB" sz="2400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GB" sz="2400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GB" sz="2400" dirty="0">
                    <a:solidFill>
                      <a:schemeClr val="accent1">
                        <a:lumMod val="50000"/>
                      </a:schemeClr>
                    </a:solidFill>
                  </a:rPr>
                  <a:t>)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2ECEEB3-F6FA-41C8-927D-C851AF7165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57621" y="2394408"/>
                <a:ext cx="1691586" cy="1598836"/>
              </a:xfrm>
              <a:prstGeom prst="rect">
                <a:avLst/>
              </a:prstGeom>
              <a:blipFill>
                <a:blip r:embed="rId11"/>
                <a:stretch>
                  <a:fillRect l="-4676" t="-1908" b="-64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" name="Google Shape;90;p13">
            <a:extLst>
              <a:ext uri="{FF2B5EF4-FFF2-40B4-BE49-F238E27FC236}">
                <a16:creationId xmlns:a16="http://schemas.microsoft.com/office/drawing/2014/main" id="{A575C318-D7BD-40D1-8968-2F2995D5148A}"/>
              </a:ext>
            </a:extLst>
          </p:cNvPr>
          <p:cNvGrpSpPr/>
          <p:nvPr/>
        </p:nvGrpSpPr>
        <p:grpSpPr>
          <a:xfrm>
            <a:off x="365582" y="131053"/>
            <a:ext cx="11673038" cy="6595893"/>
            <a:chOff x="397042" y="67986"/>
            <a:chExt cx="11673038" cy="6595893"/>
          </a:xfrm>
        </p:grpSpPr>
        <p:grpSp>
          <p:nvGrpSpPr>
            <p:cNvPr id="15" name="Google Shape;91;p13">
              <a:extLst>
                <a:ext uri="{FF2B5EF4-FFF2-40B4-BE49-F238E27FC236}">
                  <a16:creationId xmlns:a16="http://schemas.microsoft.com/office/drawing/2014/main" id="{60DCD458-6514-4B5F-A946-A97ADF21845C}"/>
                </a:ext>
              </a:extLst>
            </p:cNvPr>
            <p:cNvGrpSpPr/>
            <p:nvPr/>
          </p:nvGrpSpPr>
          <p:grpSpPr>
            <a:xfrm>
              <a:off x="397042" y="6087981"/>
              <a:ext cx="11321716" cy="575898"/>
              <a:chOff x="397042" y="6087981"/>
              <a:chExt cx="11321716" cy="575898"/>
            </a:xfrm>
          </p:grpSpPr>
          <p:cxnSp>
            <p:nvCxnSpPr>
              <p:cNvPr id="17" name="Google Shape;92;p13">
                <a:extLst>
                  <a:ext uri="{FF2B5EF4-FFF2-40B4-BE49-F238E27FC236}">
                    <a16:creationId xmlns:a16="http://schemas.microsoft.com/office/drawing/2014/main" id="{A78226E8-273C-4FF1-95AE-53FBF12AA0D0}"/>
                  </a:ext>
                </a:extLst>
              </p:cNvPr>
              <p:cNvCxnSpPr/>
              <p:nvPr/>
            </p:nvCxnSpPr>
            <p:spPr>
              <a:xfrm rot="10800000" flipH="1">
                <a:off x="397042" y="6087981"/>
                <a:ext cx="11321716" cy="12032"/>
              </a:xfrm>
              <a:prstGeom prst="straightConnector1">
                <a:avLst/>
              </a:prstGeom>
              <a:noFill/>
              <a:ln w="12700" cap="flat" cmpd="sng">
                <a:solidFill>
                  <a:srgbClr val="1E4E7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8" name="Google Shape;93;p13">
                <a:extLst>
                  <a:ext uri="{FF2B5EF4-FFF2-40B4-BE49-F238E27FC236}">
                    <a16:creationId xmlns:a16="http://schemas.microsoft.com/office/drawing/2014/main" id="{A4954E7D-84F7-49A0-BDF8-4F62F0102597}"/>
                  </a:ext>
                </a:extLst>
              </p:cNvPr>
              <p:cNvSpPr txBox="1"/>
              <p:nvPr/>
            </p:nvSpPr>
            <p:spPr>
              <a:xfrm>
                <a:off x="397042" y="6294547"/>
                <a:ext cx="1132171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/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Anomaly Detection in Test Fields </a:t>
                </a:r>
                <a:r>
                  <a:rPr lang="en-GB" sz="1800" dirty="0">
                    <a:solidFill>
                      <a:schemeClr val="accent1">
                        <a:lumMod val="50000"/>
                      </a:schemeClr>
                    </a:solidFill>
                    <a:latin typeface="Calibri"/>
                    <a:ea typeface="Calibri"/>
                    <a:cs typeface="Calibri"/>
                    <a:sym typeface="Calibri"/>
                  </a:rPr>
                  <a:t>|  ITT10  |  June 2019</a:t>
                </a:r>
                <a:endParaRPr sz="1800" dirty="0">
                  <a:solidFill>
                    <a:schemeClr val="accent1">
                      <a:lumMod val="50000"/>
                    </a:schemeClr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16" name="Google Shape;94;p13">
              <a:extLst>
                <a:ext uri="{FF2B5EF4-FFF2-40B4-BE49-F238E27FC236}">
                  <a16:creationId xmlns:a16="http://schemas.microsoft.com/office/drawing/2014/main" id="{907CABF0-6DB7-4343-BBB6-23E5F0FCB6A7}"/>
                </a:ext>
              </a:extLst>
            </p:cNvPr>
            <p:cNvPicPr preferRelativeResize="0"/>
            <p:nvPr/>
          </p:nvPicPr>
          <p:blipFill rotWithShape="1">
            <a:blip r:embed="rId12">
              <a:alphaModFix/>
            </a:blip>
            <a:srcRect/>
            <a:stretch/>
          </p:blipFill>
          <p:spPr>
            <a:xfrm>
              <a:off x="9517380" y="67986"/>
              <a:ext cx="2552700" cy="78608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C89980C-F12D-4687-A42E-E2BB659B1ED4}"/>
              </a:ext>
            </a:extLst>
          </p:cNvPr>
          <p:cNvSpPr txBox="1"/>
          <p:nvPr/>
        </p:nvSpPr>
        <p:spPr>
          <a:xfrm>
            <a:off x="7038975" y="4767262"/>
            <a:ext cx="46102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tx2">
                    <a:lumMod val="50000"/>
                  </a:schemeClr>
                </a:solidFill>
              </a:rPr>
              <a:t>Why is this problem difficult?</a:t>
            </a:r>
          </a:p>
        </p:txBody>
      </p:sp>
    </p:spTree>
    <p:extLst>
      <p:ext uri="{BB962C8B-B14F-4D97-AF65-F5344CB8AC3E}">
        <p14:creationId xmlns:p14="http://schemas.microsoft.com/office/powerpoint/2010/main" val="2511908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4C1EB669-E625-4C77-BE72-9C97C0B96344}"/>
              </a:ext>
            </a:extLst>
          </p:cNvPr>
          <p:cNvSpPr txBox="1"/>
          <p:nvPr/>
        </p:nvSpPr>
        <p:spPr>
          <a:xfrm>
            <a:off x="599094" y="1664976"/>
            <a:ext cx="1091623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dirty="0">
                <a:solidFill>
                  <a:srgbClr val="FF0000"/>
                </a:solidFill>
              </a:rPr>
              <a:t>Inverting formula for carbon balance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Compare the observed values of one sensor with values predicted from the other two sensors </a:t>
            </a:r>
          </a:p>
          <a:p>
            <a:pPr lvl="1"/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AutoNum type="arabicPeriod" startAt="2"/>
            </a:pPr>
            <a:r>
              <a:rPr lang="en-GB" sz="2400" dirty="0">
                <a:solidFill>
                  <a:srgbClr val="FF0000"/>
                </a:solidFill>
              </a:rPr>
              <a:t>Machine Learning: classification </a:t>
            </a:r>
          </a:p>
          <a:p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3. Looking for changes in distribution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Treat results as sampling from some unknown distribution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Look for evidence of changes in distribution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FD5B862-DECF-46C1-A381-42C5BA4CB095}"/>
              </a:ext>
            </a:extLst>
          </p:cNvPr>
          <p:cNvSpPr txBox="1">
            <a:spLocks/>
          </p:cNvSpPr>
          <p:nvPr/>
        </p:nvSpPr>
        <p:spPr>
          <a:xfrm>
            <a:off x="286036" y="28339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The Plan </a:t>
            </a:r>
          </a:p>
        </p:txBody>
      </p:sp>
      <p:grpSp>
        <p:nvGrpSpPr>
          <p:cNvPr id="5" name="Google Shape;90;p13">
            <a:extLst>
              <a:ext uri="{FF2B5EF4-FFF2-40B4-BE49-F238E27FC236}">
                <a16:creationId xmlns:a16="http://schemas.microsoft.com/office/drawing/2014/main" id="{4C63B04B-2E63-4BB2-A98D-6C57E21E0E7F}"/>
              </a:ext>
            </a:extLst>
          </p:cNvPr>
          <p:cNvGrpSpPr/>
          <p:nvPr/>
        </p:nvGrpSpPr>
        <p:grpSpPr>
          <a:xfrm>
            <a:off x="365582" y="131053"/>
            <a:ext cx="11673038" cy="6595893"/>
            <a:chOff x="397042" y="67986"/>
            <a:chExt cx="11673038" cy="6595893"/>
          </a:xfrm>
        </p:grpSpPr>
        <p:grpSp>
          <p:nvGrpSpPr>
            <p:cNvPr id="6" name="Google Shape;91;p13">
              <a:extLst>
                <a:ext uri="{FF2B5EF4-FFF2-40B4-BE49-F238E27FC236}">
                  <a16:creationId xmlns:a16="http://schemas.microsoft.com/office/drawing/2014/main" id="{79404FF6-F509-42A2-B84D-D7BEBE81762B}"/>
                </a:ext>
              </a:extLst>
            </p:cNvPr>
            <p:cNvGrpSpPr/>
            <p:nvPr/>
          </p:nvGrpSpPr>
          <p:grpSpPr>
            <a:xfrm>
              <a:off x="397042" y="6087981"/>
              <a:ext cx="11321716" cy="575898"/>
              <a:chOff x="397042" y="6087981"/>
              <a:chExt cx="11321716" cy="575898"/>
            </a:xfrm>
          </p:grpSpPr>
          <p:cxnSp>
            <p:nvCxnSpPr>
              <p:cNvPr id="8" name="Google Shape;92;p13">
                <a:extLst>
                  <a:ext uri="{FF2B5EF4-FFF2-40B4-BE49-F238E27FC236}">
                    <a16:creationId xmlns:a16="http://schemas.microsoft.com/office/drawing/2014/main" id="{5B498577-A3D4-4876-9D4D-D18C18C06335}"/>
                  </a:ext>
                </a:extLst>
              </p:cNvPr>
              <p:cNvCxnSpPr/>
              <p:nvPr/>
            </p:nvCxnSpPr>
            <p:spPr>
              <a:xfrm rot="10800000" flipH="1">
                <a:off x="397042" y="6087981"/>
                <a:ext cx="11321716" cy="12032"/>
              </a:xfrm>
              <a:prstGeom prst="straightConnector1">
                <a:avLst/>
              </a:prstGeom>
              <a:noFill/>
              <a:ln w="12700" cap="flat" cmpd="sng">
                <a:solidFill>
                  <a:srgbClr val="1E4E7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9" name="Google Shape;93;p13">
                <a:extLst>
                  <a:ext uri="{FF2B5EF4-FFF2-40B4-BE49-F238E27FC236}">
                    <a16:creationId xmlns:a16="http://schemas.microsoft.com/office/drawing/2014/main" id="{00D5B861-32B4-4BFD-B5F0-E86A5BD38C65}"/>
                  </a:ext>
                </a:extLst>
              </p:cNvPr>
              <p:cNvSpPr txBox="1"/>
              <p:nvPr/>
            </p:nvSpPr>
            <p:spPr>
              <a:xfrm>
                <a:off x="397042" y="6294547"/>
                <a:ext cx="1132171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/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Anomaly Detection in Test Fields </a:t>
                </a:r>
                <a:r>
                  <a:rPr lang="en-GB" sz="1800" dirty="0">
                    <a:solidFill>
                      <a:schemeClr val="accent1">
                        <a:lumMod val="50000"/>
                      </a:schemeClr>
                    </a:solidFill>
                    <a:latin typeface="Calibri"/>
                    <a:ea typeface="Calibri"/>
                    <a:cs typeface="Calibri"/>
                    <a:sym typeface="Calibri"/>
                  </a:rPr>
                  <a:t>|  ITT10  |  June 2019</a:t>
                </a:r>
                <a:endParaRPr sz="1800" dirty="0">
                  <a:solidFill>
                    <a:schemeClr val="accent1">
                      <a:lumMod val="50000"/>
                    </a:schemeClr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7" name="Google Shape;94;p13">
              <a:extLst>
                <a:ext uri="{FF2B5EF4-FFF2-40B4-BE49-F238E27FC236}">
                  <a16:creationId xmlns:a16="http://schemas.microsoft.com/office/drawing/2014/main" id="{BE98A01A-DF25-4E08-9F1C-49C64BA59103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9517380" y="67986"/>
              <a:ext cx="2552700" cy="78608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3" name="Multiplication Sign 12">
            <a:extLst>
              <a:ext uri="{FF2B5EF4-FFF2-40B4-BE49-F238E27FC236}">
                <a16:creationId xmlns:a16="http://schemas.microsoft.com/office/drawing/2014/main" id="{7142B0FA-7E8D-4C4D-940E-8D70E5CB115B}"/>
              </a:ext>
            </a:extLst>
          </p:cNvPr>
          <p:cNvSpPr/>
          <p:nvPr/>
        </p:nvSpPr>
        <p:spPr>
          <a:xfrm>
            <a:off x="3218175" y="1832655"/>
            <a:ext cx="6023245" cy="1189657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4" name="Arrow: Curved Left 13">
            <a:extLst>
              <a:ext uri="{FF2B5EF4-FFF2-40B4-BE49-F238E27FC236}">
                <a16:creationId xmlns:a16="http://schemas.microsoft.com/office/drawing/2014/main" id="{25B73C20-2FA0-481C-A8E3-33662BC697CF}"/>
              </a:ext>
            </a:extLst>
          </p:cNvPr>
          <p:cNvSpPr/>
          <p:nvPr/>
        </p:nvSpPr>
        <p:spPr>
          <a:xfrm>
            <a:off x="8803954" y="2815409"/>
            <a:ext cx="757428" cy="2377615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8947F22-4291-4361-8239-2E6CC018BA0A}"/>
              </a:ext>
            </a:extLst>
          </p:cNvPr>
          <p:cNvSpPr/>
          <p:nvPr/>
        </p:nvSpPr>
        <p:spPr>
          <a:xfrm>
            <a:off x="365582" y="2993144"/>
            <a:ext cx="11026318" cy="15186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82995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2719F8DB-5145-4D87-9D07-76ED316B0C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80" y="1630008"/>
            <a:ext cx="6319520" cy="4739640"/>
          </a:xfrm>
          <a:prstGeom prst="rect">
            <a:avLst/>
          </a:prstGeom>
        </p:spPr>
      </p:pic>
      <p:grpSp>
        <p:nvGrpSpPr>
          <p:cNvPr id="4" name="Google Shape;90;p13">
            <a:extLst>
              <a:ext uri="{FF2B5EF4-FFF2-40B4-BE49-F238E27FC236}">
                <a16:creationId xmlns:a16="http://schemas.microsoft.com/office/drawing/2014/main" id="{EB71580E-6284-4119-B7D2-1C4AB91A6A38}"/>
              </a:ext>
            </a:extLst>
          </p:cNvPr>
          <p:cNvGrpSpPr/>
          <p:nvPr/>
        </p:nvGrpSpPr>
        <p:grpSpPr>
          <a:xfrm>
            <a:off x="365582" y="131053"/>
            <a:ext cx="11673038" cy="6595893"/>
            <a:chOff x="397042" y="67986"/>
            <a:chExt cx="11673038" cy="6595893"/>
          </a:xfrm>
        </p:grpSpPr>
        <p:grpSp>
          <p:nvGrpSpPr>
            <p:cNvPr id="5" name="Google Shape;91;p13">
              <a:extLst>
                <a:ext uri="{FF2B5EF4-FFF2-40B4-BE49-F238E27FC236}">
                  <a16:creationId xmlns:a16="http://schemas.microsoft.com/office/drawing/2014/main" id="{750E1A57-9CD1-4710-A65B-21AC1AE85A87}"/>
                </a:ext>
              </a:extLst>
            </p:cNvPr>
            <p:cNvGrpSpPr/>
            <p:nvPr/>
          </p:nvGrpSpPr>
          <p:grpSpPr>
            <a:xfrm>
              <a:off x="397042" y="6087981"/>
              <a:ext cx="11321716" cy="575898"/>
              <a:chOff x="397042" y="6087981"/>
              <a:chExt cx="11321716" cy="575898"/>
            </a:xfrm>
          </p:grpSpPr>
          <p:cxnSp>
            <p:nvCxnSpPr>
              <p:cNvPr id="7" name="Google Shape;92;p13">
                <a:extLst>
                  <a:ext uri="{FF2B5EF4-FFF2-40B4-BE49-F238E27FC236}">
                    <a16:creationId xmlns:a16="http://schemas.microsoft.com/office/drawing/2014/main" id="{F40CE108-4133-45ED-BFB5-02B6956595B4}"/>
                  </a:ext>
                </a:extLst>
              </p:cNvPr>
              <p:cNvCxnSpPr/>
              <p:nvPr/>
            </p:nvCxnSpPr>
            <p:spPr>
              <a:xfrm rot="10800000" flipH="1">
                <a:off x="397042" y="6087981"/>
                <a:ext cx="11321716" cy="12032"/>
              </a:xfrm>
              <a:prstGeom prst="straightConnector1">
                <a:avLst/>
              </a:prstGeom>
              <a:noFill/>
              <a:ln w="12700" cap="flat" cmpd="sng">
                <a:solidFill>
                  <a:srgbClr val="1E4E7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8" name="Google Shape;93;p13">
                <a:extLst>
                  <a:ext uri="{FF2B5EF4-FFF2-40B4-BE49-F238E27FC236}">
                    <a16:creationId xmlns:a16="http://schemas.microsoft.com/office/drawing/2014/main" id="{5E52FB7C-C3C4-4C80-8070-809AEA73D9A9}"/>
                  </a:ext>
                </a:extLst>
              </p:cNvPr>
              <p:cNvSpPr txBox="1"/>
              <p:nvPr/>
            </p:nvSpPr>
            <p:spPr>
              <a:xfrm>
                <a:off x="397042" y="6294547"/>
                <a:ext cx="1132171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/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Anomaly Detection in Test Fields </a:t>
                </a:r>
                <a:r>
                  <a:rPr lang="en-GB" sz="1800" dirty="0">
                    <a:solidFill>
                      <a:schemeClr val="accent1">
                        <a:lumMod val="50000"/>
                      </a:schemeClr>
                    </a:solidFill>
                    <a:latin typeface="Calibri"/>
                    <a:ea typeface="Calibri"/>
                    <a:cs typeface="Calibri"/>
                    <a:sym typeface="Calibri"/>
                  </a:rPr>
                  <a:t>|  ITT10  |  June 2019</a:t>
                </a:r>
                <a:endParaRPr sz="1800" dirty="0">
                  <a:solidFill>
                    <a:schemeClr val="accent1">
                      <a:lumMod val="50000"/>
                    </a:schemeClr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6" name="Google Shape;94;p13">
              <a:extLst>
                <a:ext uri="{FF2B5EF4-FFF2-40B4-BE49-F238E27FC236}">
                  <a16:creationId xmlns:a16="http://schemas.microsoft.com/office/drawing/2014/main" id="{BFD3FCC8-413C-4972-BD4E-95C7E3D52CED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9517380" y="67986"/>
              <a:ext cx="2552700" cy="78608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" name="Title 1">
            <a:extLst>
              <a:ext uri="{FF2B5EF4-FFF2-40B4-BE49-F238E27FC236}">
                <a16:creationId xmlns:a16="http://schemas.microsoft.com/office/drawing/2014/main" id="{4270C2E9-106A-4139-9461-36934FD8870F}"/>
              </a:ext>
            </a:extLst>
          </p:cNvPr>
          <p:cNvSpPr txBox="1">
            <a:spLocks/>
          </p:cNvSpPr>
          <p:nvPr/>
        </p:nvSpPr>
        <p:spPr>
          <a:xfrm>
            <a:off x="286036" y="28339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Classification Results 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123FF2A-8ECD-429F-A756-AB35E975313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6451" t="24163" r="25806" b="9694"/>
          <a:stretch/>
        </p:blipFill>
        <p:spPr>
          <a:xfrm>
            <a:off x="7355841" y="2536790"/>
            <a:ext cx="3567716" cy="351699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FA9CD80-A56B-4988-A224-226248FB9978}"/>
              </a:ext>
            </a:extLst>
          </p:cNvPr>
          <p:cNvSpPr txBox="1"/>
          <p:nvPr/>
        </p:nvSpPr>
        <p:spPr>
          <a:xfrm>
            <a:off x="365582" y="1278194"/>
            <a:ext cx="113217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Dataset of </a:t>
            </a:r>
            <a:r>
              <a:rPr lang="en-GB" sz="2400" dirty="0">
                <a:solidFill>
                  <a:srgbClr val="FF0000"/>
                </a:solidFill>
              </a:rPr>
              <a:t>all unbalanced samples with faults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Each set of steady state measurements </a:t>
            </a:r>
            <a:r>
              <a:rPr lang="en-GB" sz="2400" dirty="0">
                <a:solidFill>
                  <a:srgbClr val="FF0000"/>
                </a:solidFill>
              </a:rPr>
              <a:t>labelled with Sensor 1, Sensor 2 or Both broken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Some success, especially considering only individual sensors breaking.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6024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FD5B862-DECF-46C1-A381-42C5BA4CB095}"/>
              </a:ext>
            </a:extLst>
          </p:cNvPr>
          <p:cNvSpPr txBox="1">
            <a:spLocks/>
          </p:cNvSpPr>
          <p:nvPr/>
        </p:nvSpPr>
        <p:spPr>
          <a:xfrm>
            <a:off x="286036" y="28339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The Plan </a:t>
            </a:r>
          </a:p>
        </p:txBody>
      </p:sp>
      <p:grpSp>
        <p:nvGrpSpPr>
          <p:cNvPr id="5" name="Google Shape;90;p13">
            <a:extLst>
              <a:ext uri="{FF2B5EF4-FFF2-40B4-BE49-F238E27FC236}">
                <a16:creationId xmlns:a16="http://schemas.microsoft.com/office/drawing/2014/main" id="{4C63B04B-2E63-4BB2-A98D-6C57E21E0E7F}"/>
              </a:ext>
            </a:extLst>
          </p:cNvPr>
          <p:cNvGrpSpPr/>
          <p:nvPr/>
        </p:nvGrpSpPr>
        <p:grpSpPr>
          <a:xfrm>
            <a:off x="365582" y="131053"/>
            <a:ext cx="11673038" cy="6595893"/>
            <a:chOff x="397042" y="67986"/>
            <a:chExt cx="11673038" cy="6595893"/>
          </a:xfrm>
        </p:grpSpPr>
        <p:grpSp>
          <p:nvGrpSpPr>
            <p:cNvPr id="6" name="Google Shape;91;p13">
              <a:extLst>
                <a:ext uri="{FF2B5EF4-FFF2-40B4-BE49-F238E27FC236}">
                  <a16:creationId xmlns:a16="http://schemas.microsoft.com/office/drawing/2014/main" id="{79404FF6-F509-42A2-B84D-D7BEBE81762B}"/>
                </a:ext>
              </a:extLst>
            </p:cNvPr>
            <p:cNvGrpSpPr/>
            <p:nvPr/>
          </p:nvGrpSpPr>
          <p:grpSpPr>
            <a:xfrm>
              <a:off x="397042" y="6087981"/>
              <a:ext cx="11321716" cy="575898"/>
              <a:chOff x="397042" y="6087981"/>
              <a:chExt cx="11321716" cy="575898"/>
            </a:xfrm>
          </p:grpSpPr>
          <p:cxnSp>
            <p:nvCxnSpPr>
              <p:cNvPr id="8" name="Google Shape;92;p13">
                <a:extLst>
                  <a:ext uri="{FF2B5EF4-FFF2-40B4-BE49-F238E27FC236}">
                    <a16:creationId xmlns:a16="http://schemas.microsoft.com/office/drawing/2014/main" id="{5B498577-A3D4-4876-9D4D-D18C18C06335}"/>
                  </a:ext>
                </a:extLst>
              </p:cNvPr>
              <p:cNvCxnSpPr/>
              <p:nvPr/>
            </p:nvCxnSpPr>
            <p:spPr>
              <a:xfrm rot="10800000" flipH="1">
                <a:off x="397042" y="6087981"/>
                <a:ext cx="11321716" cy="12032"/>
              </a:xfrm>
              <a:prstGeom prst="straightConnector1">
                <a:avLst/>
              </a:prstGeom>
              <a:noFill/>
              <a:ln w="12700" cap="flat" cmpd="sng">
                <a:solidFill>
                  <a:srgbClr val="1E4E7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9" name="Google Shape;93;p13">
                <a:extLst>
                  <a:ext uri="{FF2B5EF4-FFF2-40B4-BE49-F238E27FC236}">
                    <a16:creationId xmlns:a16="http://schemas.microsoft.com/office/drawing/2014/main" id="{00D5B861-32B4-4BFD-B5F0-E86A5BD38C65}"/>
                  </a:ext>
                </a:extLst>
              </p:cNvPr>
              <p:cNvSpPr txBox="1"/>
              <p:nvPr/>
            </p:nvSpPr>
            <p:spPr>
              <a:xfrm>
                <a:off x="397042" y="6294547"/>
                <a:ext cx="1132171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/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Anomaly Detection in Test Fields </a:t>
                </a:r>
                <a:r>
                  <a:rPr lang="en-GB" sz="1800" dirty="0">
                    <a:solidFill>
                      <a:schemeClr val="accent1">
                        <a:lumMod val="50000"/>
                      </a:schemeClr>
                    </a:solidFill>
                    <a:latin typeface="Calibri"/>
                    <a:ea typeface="Calibri"/>
                    <a:cs typeface="Calibri"/>
                    <a:sym typeface="Calibri"/>
                  </a:rPr>
                  <a:t>|  ITT10  |  June 2019</a:t>
                </a:r>
                <a:endParaRPr sz="1800" dirty="0">
                  <a:solidFill>
                    <a:schemeClr val="accent1">
                      <a:lumMod val="50000"/>
                    </a:schemeClr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7" name="Google Shape;94;p13">
              <a:extLst>
                <a:ext uri="{FF2B5EF4-FFF2-40B4-BE49-F238E27FC236}">
                  <a16:creationId xmlns:a16="http://schemas.microsoft.com/office/drawing/2014/main" id="{BE98A01A-DF25-4E08-9F1C-49C64BA59103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9517380" y="67986"/>
              <a:ext cx="2552700" cy="78608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E8947F22-4291-4361-8239-2E6CC018BA0A}"/>
              </a:ext>
            </a:extLst>
          </p:cNvPr>
          <p:cNvSpPr/>
          <p:nvPr/>
        </p:nvSpPr>
        <p:spPr>
          <a:xfrm>
            <a:off x="456085" y="4466813"/>
            <a:ext cx="11136821" cy="151869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E5D3274-1128-463C-9DCA-0781E4342D58}"/>
              </a:ext>
            </a:extLst>
          </p:cNvPr>
          <p:cNvSpPr txBox="1"/>
          <p:nvPr/>
        </p:nvSpPr>
        <p:spPr>
          <a:xfrm>
            <a:off x="599094" y="1664976"/>
            <a:ext cx="1091623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dirty="0">
                <a:solidFill>
                  <a:srgbClr val="FF0000"/>
                </a:solidFill>
              </a:rPr>
              <a:t>Inverting formula for carbon balance</a:t>
            </a: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Compare the observed values of one sensor with values predicted from the other two sensors </a:t>
            </a:r>
          </a:p>
          <a:p>
            <a:pPr lvl="1"/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>
              <a:buAutoNum type="arabicPeriod" startAt="2"/>
            </a:pPr>
            <a:r>
              <a:rPr lang="en-GB" sz="2400" dirty="0">
                <a:solidFill>
                  <a:srgbClr val="FF0000"/>
                </a:solidFill>
              </a:rPr>
              <a:t>Machine Learning: classification </a:t>
            </a:r>
          </a:p>
          <a:p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endParaRPr lang="en-GB" sz="24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GB" sz="2400" dirty="0">
                <a:solidFill>
                  <a:srgbClr val="FF0000"/>
                </a:solidFill>
              </a:rPr>
              <a:t>3.  Looking for changes in distribution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Treat results as sampling from some unknown distribution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accent1">
                    <a:lumMod val="50000"/>
                  </a:schemeClr>
                </a:solidFill>
              </a:rPr>
              <a:t>Look for evidence of changes in distribution </a:t>
            </a:r>
          </a:p>
        </p:txBody>
      </p:sp>
    </p:spTree>
    <p:extLst>
      <p:ext uri="{BB962C8B-B14F-4D97-AF65-F5344CB8AC3E}">
        <p14:creationId xmlns:p14="http://schemas.microsoft.com/office/powerpoint/2010/main" val="2052064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90;p13">
            <a:extLst>
              <a:ext uri="{FF2B5EF4-FFF2-40B4-BE49-F238E27FC236}">
                <a16:creationId xmlns:a16="http://schemas.microsoft.com/office/drawing/2014/main" id="{756DB443-A6D0-4228-B827-A49DFB393DE1}"/>
              </a:ext>
            </a:extLst>
          </p:cNvPr>
          <p:cNvGrpSpPr/>
          <p:nvPr/>
        </p:nvGrpSpPr>
        <p:grpSpPr>
          <a:xfrm>
            <a:off x="365582" y="131053"/>
            <a:ext cx="11673038" cy="6595893"/>
            <a:chOff x="397042" y="67986"/>
            <a:chExt cx="11673038" cy="6595893"/>
          </a:xfrm>
        </p:grpSpPr>
        <p:grpSp>
          <p:nvGrpSpPr>
            <p:cNvPr id="5" name="Google Shape;91;p13">
              <a:extLst>
                <a:ext uri="{FF2B5EF4-FFF2-40B4-BE49-F238E27FC236}">
                  <a16:creationId xmlns:a16="http://schemas.microsoft.com/office/drawing/2014/main" id="{07AD8B26-41CC-4A56-9461-09A1F4256CA8}"/>
                </a:ext>
              </a:extLst>
            </p:cNvPr>
            <p:cNvGrpSpPr/>
            <p:nvPr/>
          </p:nvGrpSpPr>
          <p:grpSpPr>
            <a:xfrm>
              <a:off x="397042" y="6087981"/>
              <a:ext cx="11321716" cy="575898"/>
              <a:chOff x="397042" y="6087981"/>
              <a:chExt cx="11321716" cy="575898"/>
            </a:xfrm>
          </p:grpSpPr>
          <p:cxnSp>
            <p:nvCxnSpPr>
              <p:cNvPr id="7" name="Google Shape;92;p13">
                <a:extLst>
                  <a:ext uri="{FF2B5EF4-FFF2-40B4-BE49-F238E27FC236}">
                    <a16:creationId xmlns:a16="http://schemas.microsoft.com/office/drawing/2014/main" id="{CDAC19AC-79C4-4125-BC89-24CE3D8BECAE}"/>
                  </a:ext>
                </a:extLst>
              </p:cNvPr>
              <p:cNvCxnSpPr/>
              <p:nvPr/>
            </p:nvCxnSpPr>
            <p:spPr>
              <a:xfrm rot="10800000" flipH="1">
                <a:off x="397042" y="6087981"/>
                <a:ext cx="11321716" cy="12032"/>
              </a:xfrm>
              <a:prstGeom prst="straightConnector1">
                <a:avLst/>
              </a:prstGeom>
              <a:noFill/>
              <a:ln w="12700" cap="flat" cmpd="sng">
                <a:solidFill>
                  <a:srgbClr val="1E4E7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8" name="Google Shape;93;p13">
                <a:extLst>
                  <a:ext uri="{FF2B5EF4-FFF2-40B4-BE49-F238E27FC236}">
                    <a16:creationId xmlns:a16="http://schemas.microsoft.com/office/drawing/2014/main" id="{B0AB2675-45D0-4517-B5DA-469952B4ECCE}"/>
                  </a:ext>
                </a:extLst>
              </p:cNvPr>
              <p:cNvSpPr txBox="1"/>
              <p:nvPr/>
            </p:nvSpPr>
            <p:spPr>
              <a:xfrm>
                <a:off x="397042" y="6294547"/>
                <a:ext cx="1132171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/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Anomaly Detection in Test Fields </a:t>
                </a:r>
                <a:r>
                  <a:rPr lang="en-GB" sz="1800" dirty="0">
                    <a:solidFill>
                      <a:schemeClr val="accent1">
                        <a:lumMod val="50000"/>
                      </a:schemeClr>
                    </a:solidFill>
                    <a:latin typeface="Calibri"/>
                    <a:ea typeface="Calibri"/>
                    <a:cs typeface="Calibri"/>
                    <a:sym typeface="Calibri"/>
                  </a:rPr>
                  <a:t>|  ITT10  |  June 2019</a:t>
                </a:r>
                <a:endParaRPr sz="1800" dirty="0">
                  <a:solidFill>
                    <a:schemeClr val="accent1">
                      <a:lumMod val="50000"/>
                    </a:schemeClr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6" name="Google Shape;94;p13">
              <a:extLst>
                <a:ext uri="{FF2B5EF4-FFF2-40B4-BE49-F238E27FC236}">
                  <a16:creationId xmlns:a16="http://schemas.microsoft.com/office/drawing/2014/main" id="{AB54BC6B-4E58-4728-B9BB-42F9E20F9843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9517380" y="67986"/>
              <a:ext cx="2552700" cy="78608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3F56726E-C833-4D42-924F-FA6C61E708C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75" t="18190" r="11749" b="5675"/>
          <a:stretch/>
        </p:blipFill>
        <p:spPr>
          <a:xfrm>
            <a:off x="187673" y="917139"/>
            <a:ext cx="12008300" cy="5809808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762ADA12-CF6A-4DC9-9601-E8DA2FF753F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2440" y="24182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The Idea </a:t>
            </a:r>
          </a:p>
        </p:txBody>
      </p:sp>
    </p:spTree>
    <p:extLst>
      <p:ext uri="{BB962C8B-B14F-4D97-AF65-F5344CB8AC3E}">
        <p14:creationId xmlns:p14="http://schemas.microsoft.com/office/powerpoint/2010/main" val="2299703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03A7A-249A-48A6-A087-F03528B79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Simple approach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0ADF52B-116D-4791-B3F5-61F61869793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621758"/>
                <a:ext cx="10988218" cy="4626642"/>
              </a:xfrm>
            </p:spPr>
            <p:txBody>
              <a:bodyPr>
                <a:normAutofit fontScale="92500"/>
              </a:bodyPr>
              <a:lstStyle/>
              <a:p>
                <a:r>
                  <a:rPr lang="en-GB" dirty="0">
                    <a:solidFill>
                      <a:srgbClr val="002060"/>
                    </a:solidFill>
                  </a:rPr>
                  <a:t>Compute </a:t>
                </a:r>
                <a:r>
                  <a:rPr lang="en-GB" dirty="0">
                    <a:solidFill>
                      <a:srgbClr val="FF0000"/>
                    </a:solidFill>
                  </a:rPr>
                  <a:t>mean and variances</a:t>
                </a:r>
                <a:r>
                  <a:rPr lang="en-GB" dirty="0">
                    <a:solidFill>
                      <a:srgbClr val="002060"/>
                    </a:solidFill>
                  </a:rPr>
                  <a:t> for each sensor when </a:t>
                </a:r>
                <a:r>
                  <a:rPr lang="en-GB" dirty="0">
                    <a:solidFill>
                      <a:srgbClr val="FF0000"/>
                    </a:solidFill>
                  </a:rPr>
                  <a:t>working and broken </a:t>
                </a:r>
              </a:p>
              <a:p>
                <a:r>
                  <a:rPr lang="en-GB" dirty="0">
                    <a:solidFill>
                      <a:srgbClr val="002060"/>
                    </a:solidFill>
                  </a:rPr>
                  <a:t>Compute the </a:t>
                </a:r>
                <a:r>
                  <a:rPr lang="en-GB" dirty="0">
                    <a:solidFill>
                      <a:srgbClr val="FF0000"/>
                    </a:solidFill>
                  </a:rPr>
                  <a:t>maximum </a:t>
                </a:r>
                <a:r>
                  <a:rPr lang="en-GB" dirty="0" err="1">
                    <a:solidFill>
                      <a:srgbClr val="FF0000"/>
                    </a:solidFill>
                  </a:rPr>
                  <a:t>Mahalanobis</a:t>
                </a:r>
                <a:r>
                  <a:rPr lang="en-GB" dirty="0">
                    <a:solidFill>
                      <a:srgbClr val="FF0000"/>
                    </a:solidFill>
                  </a:rPr>
                  <a:t> distance </a:t>
                </a:r>
                <a:r>
                  <a:rPr lang="en-GB" dirty="0">
                    <a:solidFill>
                      <a:srgbClr val="002060"/>
                    </a:solidFill>
                  </a:rPr>
                  <a:t>of a set of new sensor readings from the corresponding good and bad populations </a:t>
                </a:r>
              </a:p>
              <a:p>
                <a:pPr marL="0" indent="0">
                  <a:buNone/>
                </a:pPr>
                <a:endParaRPr lang="en-GB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GB" sz="35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GB" sz="35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GB" sz="35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en-GB" sz="35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GB" sz="35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35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35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35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35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GB" sz="35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35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𝜇</m:t>
                                  </m:r>
                                </m:e>
                                <m:sub>
                                  <m:r>
                                    <a:rPr lang="en-GB" sz="35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GB" sz="35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</m:sSup>
                      <m:sSup>
                        <m:sSupPr>
                          <m:ctrlPr>
                            <a:rPr lang="en-GB" sz="35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GB" sz="35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p>
                          <m:r>
                            <a:rPr lang="en-GB" sz="35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d>
                        <m:dPr>
                          <m:ctrlPr>
                            <a:rPr lang="en-GB" sz="35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35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35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GB" sz="35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35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en-GB" sz="35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  <m:r>
                        <a:rPr lang="en-GB" sz="35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GB" sz="35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GB" sz="35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GB" sz="3500" b="0" i="0" smtClean="0">
                          <a:solidFill>
                            <a:srgbClr val="002060"/>
                          </a:solidFill>
                        </a:rPr>
                        <m:t>good</m:t>
                      </m:r>
                      <m:r>
                        <a:rPr lang="en-GB" sz="35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m:rPr>
                          <m:nor/>
                        </m:rPr>
                        <a:rPr lang="en-GB" sz="3500" b="0" i="0" smtClean="0">
                          <a:solidFill>
                            <a:srgbClr val="002060"/>
                          </a:solidFill>
                        </a:rPr>
                        <m:t>bad</m:t>
                      </m:r>
                      <m:r>
                        <m:rPr>
                          <m:nor/>
                        </m:rPr>
                        <a:rPr lang="en-GB" sz="3500" b="0" i="0" smtClean="0">
                          <a:solidFill>
                            <a:srgbClr val="002060"/>
                          </a:solidFill>
                        </a:rPr>
                        <m:t> </m:t>
                      </m:r>
                    </m:oMath>
                  </m:oMathPara>
                </a14:m>
                <a:endParaRPr lang="en-GB" sz="3500" dirty="0">
                  <a:solidFill>
                    <a:srgbClr val="002060"/>
                  </a:solidFill>
                </a:endParaRPr>
              </a:p>
              <a:p>
                <a:endParaRPr lang="en-GB" dirty="0">
                  <a:solidFill>
                    <a:srgbClr val="002060"/>
                  </a:solidFill>
                </a:endParaRPr>
              </a:p>
              <a:p>
                <a:r>
                  <a:rPr lang="en-GB" dirty="0">
                    <a:solidFill>
                      <a:srgbClr val="002060"/>
                    </a:solidFill>
                  </a:rPr>
                  <a:t>I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f</m:t>
                    </m:r>
                    <m:r>
                      <a:rPr lang="en-GB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Sup>
                      <m:sSubSupPr>
                        <m:ctrlPr>
                          <a:rPr lang="en-GB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GB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𝑔𝑜𝑜𝑑</m:t>
                        </m:r>
                      </m:sub>
                      <m:sup>
                        <m:r>
                          <a:rPr lang="en-GB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GB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sSubSup>
                      <m:sSubSupPr>
                        <m:ctrlPr>
                          <a:rPr lang="en-GB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GB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GB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𝑏𝑎𝑑</m:t>
                        </m:r>
                      </m:sub>
                      <m:sup>
                        <m:r>
                          <a:rPr lang="en-GB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GB" dirty="0">
                    <a:solidFill>
                      <a:srgbClr val="FF0000"/>
                    </a:solidFill>
                  </a:rPr>
                  <a:t> </a:t>
                </a:r>
                <a:r>
                  <a:rPr lang="en-GB" dirty="0">
                    <a:solidFill>
                      <a:srgbClr val="002060"/>
                    </a:solidFill>
                  </a:rPr>
                  <a:t>then classify sensor to be broken </a:t>
                </a:r>
              </a:p>
              <a:p>
                <a:r>
                  <a:rPr lang="en-GB" dirty="0">
                    <a:solidFill>
                      <a:srgbClr val="002060"/>
                    </a:solidFill>
                  </a:rPr>
                  <a:t>Test Files </a:t>
                </a:r>
              </a:p>
              <a:p>
                <a:pPr lvl="1"/>
                <a:r>
                  <a:rPr lang="en-GB" dirty="0">
                    <a:solidFill>
                      <a:srgbClr val="002060"/>
                    </a:solidFill>
                  </a:rPr>
                  <a:t>File 54 - both faulty sensors detected</a:t>
                </a:r>
              </a:p>
              <a:p>
                <a:pPr lvl="1"/>
                <a:r>
                  <a:rPr lang="en-GB" dirty="0">
                    <a:solidFill>
                      <a:srgbClr val="002060"/>
                    </a:solidFill>
                  </a:rPr>
                  <a:t>File 64 – one broken sensor correctly labelled, but a false positive on the other sensor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0ADF52B-116D-4791-B3F5-61F61869793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621758"/>
                <a:ext cx="10988218" cy="4626642"/>
              </a:xfrm>
              <a:blipFill>
                <a:blip r:embed="rId3"/>
                <a:stretch>
                  <a:fillRect l="-888" t="-19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oogle Shape;90;p13">
            <a:extLst>
              <a:ext uri="{FF2B5EF4-FFF2-40B4-BE49-F238E27FC236}">
                <a16:creationId xmlns:a16="http://schemas.microsoft.com/office/drawing/2014/main" id="{BFF620CB-195F-4FBD-AA33-0EB874A95265}"/>
              </a:ext>
            </a:extLst>
          </p:cNvPr>
          <p:cNvGrpSpPr/>
          <p:nvPr/>
        </p:nvGrpSpPr>
        <p:grpSpPr>
          <a:xfrm>
            <a:off x="365582" y="131053"/>
            <a:ext cx="11673038" cy="6595893"/>
            <a:chOff x="397042" y="67986"/>
            <a:chExt cx="11673038" cy="6595893"/>
          </a:xfrm>
        </p:grpSpPr>
        <p:grpSp>
          <p:nvGrpSpPr>
            <p:cNvPr id="5" name="Google Shape;91;p13">
              <a:extLst>
                <a:ext uri="{FF2B5EF4-FFF2-40B4-BE49-F238E27FC236}">
                  <a16:creationId xmlns:a16="http://schemas.microsoft.com/office/drawing/2014/main" id="{D13D93E8-9DF3-46C9-98A5-2E4BC281098B}"/>
                </a:ext>
              </a:extLst>
            </p:cNvPr>
            <p:cNvGrpSpPr/>
            <p:nvPr/>
          </p:nvGrpSpPr>
          <p:grpSpPr>
            <a:xfrm>
              <a:off x="397042" y="6087981"/>
              <a:ext cx="11321716" cy="575898"/>
              <a:chOff x="397042" y="6087981"/>
              <a:chExt cx="11321716" cy="575898"/>
            </a:xfrm>
          </p:grpSpPr>
          <p:cxnSp>
            <p:nvCxnSpPr>
              <p:cNvPr id="7" name="Google Shape;92;p13">
                <a:extLst>
                  <a:ext uri="{FF2B5EF4-FFF2-40B4-BE49-F238E27FC236}">
                    <a16:creationId xmlns:a16="http://schemas.microsoft.com/office/drawing/2014/main" id="{AF1B54B1-1D22-4F54-9429-D18C0CA19E7F}"/>
                  </a:ext>
                </a:extLst>
              </p:cNvPr>
              <p:cNvCxnSpPr/>
              <p:nvPr/>
            </p:nvCxnSpPr>
            <p:spPr>
              <a:xfrm rot="10800000" flipH="1">
                <a:off x="397042" y="6087981"/>
                <a:ext cx="11321716" cy="12032"/>
              </a:xfrm>
              <a:prstGeom prst="straightConnector1">
                <a:avLst/>
              </a:prstGeom>
              <a:noFill/>
              <a:ln w="12700" cap="flat" cmpd="sng">
                <a:solidFill>
                  <a:srgbClr val="1E4E7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8" name="Google Shape;93;p13">
                <a:extLst>
                  <a:ext uri="{FF2B5EF4-FFF2-40B4-BE49-F238E27FC236}">
                    <a16:creationId xmlns:a16="http://schemas.microsoft.com/office/drawing/2014/main" id="{805D766A-D208-4F75-9187-6ADE9951AB20}"/>
                  </a:ext>
                </a:extLst>
              </p:cNvPr>
              <p:cNvSpPr txBox="1"/>
              <p:nvPr/>
            </p:nvSpPr>
            <p:spPr>
              <a:xfrm>
                <a:off x="397042" y="6294547"/>
                <a:ext cx="1132171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/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Anomaly Detection in Test Fields </a:t>
                </a:r>
                <a:r>
                  <a:rPr lang="en-GB" sz="1800" dirty="0">
                    <a:solidFill>
                      <a:schemeClr val="accent1">
                        <a:lumMod val="50000"/>
                      </a:schemeClr>
                    </a:solidFill>
                    <a:latin typeface="Calibri"/>
                    <a:ea typeface="Calibri"/>
                    <a:cs typeface="Calibri"/>
                    <a:sym typeface="Calibri"/>
                  </a:rPr>
                  <a:t>|  ITT10  |  June 2019</a:t>
                </a:r>
                <a:endParaRPr sz="1800" dirty="0">
                  <a:solidFill>
                    <a:schemeClr val="accent1">
                      <a:lumMod val="50000"/>
                    </a:schemeClr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6" name="Google Shape;94;p13">
              <a:extLst>
                <a:ext uri="{FF2B5EF4-FFF2-40B4-BE49-F238E27FC236}">
                  <a16:creationId xmlns:a16="http://schemas.microsoft.com/office/drawing/2014/main" id="{AB12E1DF-B9E5-4AE1-AD8A-B659B2D6E9F1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9517380" y="67986"/>
              <a:ext cx="2552700" cy="78608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888669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442B3-EDCB-45D3-BF65-52321CECA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Exciting Idea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4EEEC3D-7126-426A-962F-967D8524AB7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31600" y="1473224"/>
                <a:ext cx="10849098" cy="4689857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GB" sz="3200" dirty="0">
                    <a:solidFill>
                      <a:srgbClr val="002060"/>
                    </a:solidFill>
                  </a:rPr>
                  <a:t>Build up a distribution of good data for all 3 sensors simultaneously </a:t>
                </a:r>
              </a:p>
              <a:p>
                <a:r>
                  <a:rPr lang="en-GB" sz="3200" dirty="0">
                    <a:solidFill>
                      <a:srgbClr val="002060"/>
                    </a:solidFill>
                  </a:rPr>
                  <a:t>For a new dataset, </a:t>
                </a:r>
                <a:r>
                  <a:rPr lang="en-GB" sz="3200" dirty="0">
                    <a:solidFill>
                      <a:srgbClr val="FF0000"/>
                    </a:solidFill>
                  </a:rPr>
                  <a:t>assume each sensor in turn is broken </a:t>
                </a:r>
                <a:r>
                  <a:rPr lang="en-GB" sz="3200" dirty="0">
                    <a:solidFill>
                      <a:srgbClr val="002060"/>
                    </a:solidFill>
                  </a:rPr>
                  <a:t>and recalculate data. </a:t>
                </a:r>
              </a:p>
              <a:p>
                <a:pPr marL="0" indent="0">
                  <a:buNone/>
                </a:pPr>
                <a:r>
                  <a:rPr lang="en-GB" sz="3200" dirty="0">
                    <a:solidFill>
                      <a:srgbClr val="002060"/>
                    </a:solidFill>
                  </a:rPr>
                  <a:t>		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3"/>
                                <m:mcJc m:val="center"/>
                              </m:mcPr>
                            </m:mc>
                          </m:mcs>
                          <m:ctrlPr>
                            <a:rPr lang="en-GB" sz="320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acc>
                              <m:accPr>
                                <m:chr m:val="̃"/>
                                <m:ctrlPr>
                                  <a:rPr lang="en-GB" sz="32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GB" sz="32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</m:acc>
                          </m:e>
                          <m:e>
                            <m:r>
                              <a:rPr lang="en-GB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e>
                            <m:r>
                              <a:rPr lang="en-GB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mr>
                        <m:mr>
                          <m:e>
                            <m:r>
                              <a:rPr lang="en-GB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e>
                            <m:acc>
                              <m:accPr>
                                <m:chr m:val="̃"/>
                                <m:ctrlPr>
                                  <a:rPr lang="en-GB" sz="32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GB" sz="32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</m:acc>
                          </m:e>
                          <m:e>
                            <m:r>
                              <a:rPr lang="en-GB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𝐶</m:t>
                            </m:r>
                          </m:e>
                        </m:mr>
                        <m:mr>
                          <m:e>
                            <m:r>
                              <a:rPr lang="en-GB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e>
                            <m:r>
                              <a:rPr lang="en-GB" sz="32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e>
                            <m:acc>
                              <m:accPr>
                                <m:chr m:val="̃"/>
                                <m:ctrlPr>
                                  <a:rPr lang="en-GB" sz="320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GB" sz="32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e>
                            </m:acc>
                          </m:e>
                        </m:mr>
                      </m:m>
                    </m:oMath>
                  </m:oMathPara>
                </a14:m>
                <a:endParaRPr lang="en-GB" sz="3200" dirty="0">
                  <a:solidFill>
                    <a:srgbClr val="002060"/>
                  </a:solidFill>
                </a:endParaRPr>
              </a:p>
              <a:p>
                <a:pPr lvl="1"/>
                <a:endParaRPr lang="en-GB" sz="2800" dirty="0">
                  <a:solidFill>
                    <a:srgbClr val="002060"/>
                  </a:solidFill>
                </a:endParaRPr>
              </a:p>
              <a:p>
                <a:r>
                  <a:rPr lang="en-GB" sz="3200" dirty="0">
                    <a:solidFill>
                      <a:srgbClr val="FF0000"/>
                    </a:solidFill>
                  </a:rPr>
                  <a:t>A correct assumption</a:t>
                </a:r>
                <a:r>
                  <a:rPr lang="en-GB" sz="3200" dirty="0">
                    <a:solidFill>
                      <a:srgbClr val="002060"/>
                    </a:solidFill>
                  </a:rPr>
                  <a:t> should cause the data to become </a:t>
                </a:r>
                <a:r>
                  <a:rPr lang="en-GB" sz="3200" dirty="0">
                    <a:solidFill>
                      <a:srgbClr val="FF0000"/>
                    </a:solidFill>
                  </a:rPr>
                  <a:t>closer</a:t>
                </a:r>
                <a:r>
                  <a:rPr lang="en-GB" sz="3200" dirty="0">
                    <a:solidFill>
                      <a:srgbClr val="002060"/>
                    </a:solidFill>
                  </a:rPr>
                  <a:t> to the good distribution </a:t>
                </a:r>
              </a:p>
              <a:p>
                <a:r>
                  <a:rPr lang="en-GB" sz="3200" dirty="0">
                    <a:solidFill>
                      <a:srgbClr val="FF0000"/>
                    </a:solidFill>
                  </a:rPr>
                  <a:t>An incorrect assumption </a:t>
                </a:r>
                <a:r>
                  <a:rPr lang="en-GB" sz="3200" dirty="0">
                    <a:solidFill>
                      <a:srgbClr val="002060"/>
                    </a:solidFill>
                  </a:rPr>
                  <a:t>should cause the data to get </a:t>
                </a:r>
                <a:r>
                  <a:rPr lang="en-GB" sz="3200" dirty="0">
                    <a:solidFill>
                      <a:srgbClr val="FF0000"/>
                    </a:solidFill>
                  </a:rPr>
                  <a:t>further</a:t>
                </a:r>
                <a:r>
                  <a:rPr lang="en-GB" sz="3200" dirty="0">
                    <a:solidFill>
                      <a:srgbClr val="002060"/>
                    </a:solidFill>
                  </a:rPr>
                  <a:t> from a good distribution </a:t>
                </a:r>
              </a:p>
              <a:p>
                <a:pPr lvl="1"/>
                <a:endParaRPr lang="en-GB" dirty="0"/>
              </a:p>
              <a:p>
                <a:pPr marL="457200" lvl="1" indent="0">
                  <a:buNone/>
                </a:pPr>
                <a:endParaRPr lang="en-GB" dirty="0"/>
              </a:p>
              <a:p>
                <a:pPr marL="457200" lvl="1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4EEEC3D-7126-426A-962F-967D8524AB7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31600" y="1473224"/>
                <a:ext cx="10849098" cy="4689857"/>
              </a:xfrm>
              <a:blipFill>
                <a:blip r:embed="rId3"/>
                <a:stretch>
                  <a:fillRect l="-1180" t="-4161" r="-1517" b="-39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oogle Shape;90;p13">
            <a:extLst>
              <a:ext uri="{FF2B5EF4-FFF2-40B4-BE49-F238E27FC236}">
                <a16:creationId xmlns:a16="http://schemas.microsoft.com/office/drawing/2014/main" id="{4AFBA4E7-3E91-493C-9BA7-6083713372FF}"/>
              </a:ext>
            </a:extLst>
          </p:cNvPr>
          <p:cNvGrpSpPr/>
          <p:nvPr/>
        </p:nvGrpSpPr>
        <p:grpSpPr>
          <a:xfrm>
            <a:off x="365582" y="131053"/>
            <a:ext cx="11673038" cy="6595893"/>
            <a:chOff x="397042" y="67986"/>
            <a:chExt cx="11673038" cy="6595893"/>
          </a:xfrm>
        </p:grpSpPr>
        <p:grpSp>
          <p:nvGrpSpPr>
            <p:cNvPr id="5" name="Google Shape;91;p13">
              <a:extLst>
                <a:ext uri="{FF2B5EF4-FFF2-40B4-BE49-F238E27FC236}">
                  <a16:creationId xmlns:a16="http://schemas.microsoft.com/office/drawing/2014/main" id="{B260416D-89C5-4310-B6B7-3B3DC318CA30}"/>
                </a:ext>
              </a:extLst>
            </p:cNvPr>
            <p:cNvGrpSpPr/>
            <p:nvPr/>
          </p:nvGrpSpPr>
          <p:grpSpPr>
            <a:xfrm>
              <a:off x="397042" y="6087981"/>
              <a:ext cx="11321716" cy="575898"/>
              <a:chOff x="397042" y="6087981"/>
              <a:chExt cx="11321716" cy="575898"/>
            </a:xfrm>
          </p:grpSpPr>
          <p:cxnSp>
            <p:nvCxnSpPr>
              <p:cNvPr id="7" name="Google Shape;92;p13">
                <a:extLst>
                  <a:ext uri="{FF2B5EF4-FFF2-40B4-BE49-F238E27FC236}">
                    <a16:creationId xmlns:a16="http://schemas.microsoft.com/office/drawing/2014/main" id="{816E921A-0D16-4A5B-84F8-5971020E1904}"/>
                  </a:ext>
                </a:extLst>
              </p:cNvPr>
              <p:cNvCxnSpPr/>
              <p:nvPr/>
            </p:nvCxnSpPr>
            <p:spPr>
              <a:xfrm rot="10800000" flipH="1">
                <a:off x="397042" y="6087981"/>
                <a:ext cx="11321716" cy="12032"/>
              </a:xfrm>
              <a:prstGeom prst="straightConnector1">
                <a:avLst/>
              </a:prstGeom>
              <a:noFill/>
              <a:ln w="12700" cap="flat" cmpd="sng">
                <a:solidFill>
                  <a:srgbClr val="1E4E7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8" name="Google Shape;93;p13">
                <a:extLst>
                  <a:ext uri="{FF2B5EF4-FFF2-40B4-BE49-F238E27FC236}">
                    <a16:creationId xmlns:a16="http://schemas.microsoft.com/office/drawing/2014/main" id="{CF05FA86-EC62-4D5D-9676-A93745576008}"/>
                  </a:ext>
                </a:extLst>
              </p:cNvPr>
              <p:cNvSpPr txBox="1"/>
              <p:nvPr/>
            </p:nvSpPr>
            <p:spPr>
              <a:xfrm>
                <a:off x="397042" y="6294547"/>
                <a:ext cx="1132171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/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Anomaly Detection in Test Fields </a:t>
                </a:r>
                <a:r>
                  <a:rPr lang="en-GB" sz="1800" dirty="0">
                    <a:solidFill>
                      <a:schemeClr val="accent1">
                        <a:lumMod val="50000"/>
                      </a:schemeClr>
                    </a:solidFill>
                    <a:latin typeface="Calibri"/>
                    <a:ea typeface="Calibri"/>
                    <a:cs typeface="Calibri"/>
                    <a:sym typeface="Calibri"/>
                  </a:rPr>
                  <a:t>|  ITT10  |  June 2019</a:t>
                </a:r>
                <a:endParaRPr sz="1800" dirty="0">
                  <a:solidFill>
                    <a:schemeClr val="accent1">
                      <a:lumMod val="50000"/>
                    </a:schemeClr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6" name="Google Shape;94;p13">
              <a:extLst>
                <a:ext uri="{FF2B5EF4-FFF2-40B4-BE49-F238E27FC236}">
                  <a16:creationId xmlns:a16="http://schemas.microsoft.com/office/drawing/2014/main" id="{00ED120D-6CF3-4278-9336-3D2350A4D08A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9517380" y="67986"/>
              <a:ext cx="2552700" cy="78608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644847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C7DBCE8-C05B-4119-B4FD-2977B3783E6A}"/>
                  </a:ext>
                </a:extLst>
              </p:cNvPr>
              <p:cNvSpPr txBox="1"/>
              <p:nvPr/>
            </p:nvSpPr>
            <p:spPr>
              <a:xfrm>
                <a:off x="2581476" y="3265213"/>
                <a:ext cx="6320645" cy="126008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36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sz="36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arg</m:t>
                          </m:r>
                        </m:fName>
                        <m:e>
                          <m:func>
                            <m:funcPr>
                              <m:ctrlPr>
                                <a:rPr lang="en-GB" sz="3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GB" sz="36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sz="3600" b="0" i="0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min</m:t>
                                  </m:r>
                                </m:e>
                                <m:lim>
                                  <m:r>
                                    <a:rPr lang="en-GB" sz="36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𝓅</m:t>
                                  </m:r>
                                  <m:r>
                                    <a:rPr lang="en-GB" sz="36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⊂</m:t>
                                  </m:r>
                                  <m:sSubSup>
                                    <m:sSubSupPr>
                                      <m:ctrlPr>
                                        <a:rPr lang="en-GB" sz="36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d>
                                        <m:dPr>
                                          <m:begChr m:val="{"/>
                                          <m:endChr m:val="}"/>
                                          <m:ctrlPr>
                                            <a:rPr lang="en-GB" sz="3600" b="0" i="1" smtClean="0">
                                              <a:solidFill>
                                                <a:srgbClr val="002060"/>
                                              </a:solidFill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GB" sz="3600" b="0" i="1" smtClean="0">
                                                  <a:solidFill>
                                                    <a:srgbClr val="00206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GB" sz="3600" b="0" i="1" smtClean="0">
                                                  <a:solidFill>
                                                    <a:srgbClr val="00206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𝑆</m:t>
                                              </m:r>
                                            </m:e>
                                            <m:sub>
                                              <m:r>
                                                <a:rPr lang="en-GB" sz="3600" b="0" i="1" smtClean="0">
                                                  <a:solidFill>
                                                    <a:srgbClr val="002060"/>
                                                  </a:solidFill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𝑗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b>
                                      <m:r>
                                        <a:rPr lang="en-GB" sz="36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𝑗</m:t>
                                      </m:r>
                                      <m:r>
                                        <a:rPr lang="en-GB" sz="36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=1 </m:t>
                                      </m:r>
                                    </m:sub>
                                    <m:sup>
                                      <m:r>
                                        <a:rPr lang="en-GB" sz="36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𝑁</m:t>
                                      </m:r>
                                    </m:sup>
                                  </m:sSubSup>
                                </m:lim>
                              </m:limLow>
                            </m:fName>
                            <m:e>
                              <m:r>
                                <a:rPr lang="en-GB" sz="3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𝔇</m:t>
                              </m:r>
                              <m:d>
                                <m:dPr>
                                  <m:ctrlPr>
                                    <a:rPr lang="en-GB" sz="36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GB" sz="36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36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a:rPr lang="en-GB" sz="36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𝓅</m:t>
                                      </m:r>
                                    </m:sub>
                                  </m:sSub>
                                  <m:r>
                                    <a:rPr lang="en-GB" sz="36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, </m:t>
                                  </m:r>
                                  <m:sSub>
                                    <m:sSubPr>
                                      <m:ctrlPr>
                                        <a:rPr lang="en-GB" sz="36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sz="36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𝑓</m:t>
                                      </m:r>
                                    </m:e>
                                    <m:sub>
                                      <m:r>
                                        <m:rPr>
                                          <m:nor/>
                                        </m:rPr>
                                        <a:rPr lang="en-GB" sz="3600" b="0" i="0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good</m:t>
                                      </m:r>
                                      <m:r>
                                        <a:rPr lang="en-GB" sz="36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 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GB" sz="3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GB" sz="36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  <m:d>
                                <m:dPr>
                                  <m:begChr m:val="|"/>
                                  <m:endChr m:val="|"/>
                                  <m:ctrlPr>
                                    <a:rPr lang="en-GB" sz="36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36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𝓅</m:t>
                                  </m:r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en-GB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C7DBCE8-C05B-4119-B4FD-2977B3783E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1476" y="3265213"/>
                <a:ext cx="6320645" cy="1260089"/>
              </a:xfrm>
              <a:prstGeom prst="rect">
                <a:avLst/>
              </a:prstGeom>
              <a:blipFill>
                <a:blip r:embed="rId3"/>
                <a:stretch>
                  <a:fillRect r="-54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>
            <a:extLst>
              <a:ext uri="{FF2B5EF4-FFF2-40B4-BE49-F238E27FC236}">
                <a16:creationId xmlns:a16="http://schemas.microsoft.com/office/drawing/2014/main" id="{4933E921-EDAD-4077-952B-02DD2277496B}"/>
              </a:ext>
            </a:extLst>
          </p:cNvPr>
          <p:cNvSpPr txBox="1">
            <a:spLocks/>
          </p:cNvSpPr>
          <p:nvPr/>
        </p:nvSpPr>
        <p:spPr>
          <a:xfrm>
            <a:off x="483998" y="25435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Future Direction </a:t>
            </a:r>
          </a:p>
        </p:txBody>
      </p:sp>
      <p:grpSp>
        <p:nvGrpSpPr>
          <p:cNvPr id="6" name="Google Shape;90;p13">
            <a:extLst>
              <a:ext uri="{FF2B5EF4-FFF2-40B4-BE49-F238E27FC236}">
                <a16:creationId xmlns:a16="http://schemas.microsoft.com/office/drawing/2014/main" id="{966A35C4-B519-4E3C-A736-731931ABD6F7}"/>
              </a:ext>
            </a:extLst>
          </p:cNvPr>
          <p:cNvGrpSpPr/>
          <p:nvPr/>
        </p:nvGrpSpPr>
        <p:grpSpPr>
          <a:xfrm>
            <a:off x="365582" y="131053"/>
            <a:ext cx="11673038" cy="6595893"/>
            <a:chOff x="397042" y="67986"/>
            <a:chExt cx="11673038" cy="6595893"/>
          </a:xfrm>
        </p:grpSpPr>
        <p:grpSp>
          <p:nvGrpSpPr>
            <p:cNvPr id="7" name="Google Shape;91;p13">
              <a:extLst>
                <a:ext uri="{FF2B5EF4-FFF2-40B4-BE49-F238E27FC236}">
                  <a16:creationId xmlns:a16="http://schemas.microsoft.com/office/drawing/2014/main" id="{58C965E3-B0FF-49B5-8992-9DB1D6C9E61A}"/>
                </a:ext>
              </a:extLst>
            </p:cNvPr>
            <p:cNvGrpSpPr/>
            <p:nvPr/>
          </p:nvGrpSpPr>
          <p:grpSpPr>
            <a:xfrm>
              <a:off x="397042" y="6087981"/>
              <a:ext cx="11321716" cy="575898"/>
              <a:chOff x="397042" y="6087981"/>
              <a:chExt cx="11321716" cy="575898"/>
            </a:xfrm>
          </p:grpSpPr>
          <p:cxnSp>
            <p:nvCxnSpPr>
              <p:cNvPr id="9" name="Google Shape;92;p13">
                <a:extLst>
                  <a:ext uri="{FF2B5EF4-FFF2-40B4-BE49-F238E27FC236}">
                    <a16:creationId xmlns:a16="http://schemas.microsoft.com/office/drawing/2014/main" id="{3F856E10-BD00-43ED-8194-9B9F3CB8AA67}"/>
                  </a:ext>
                </a:extLst>
              </p:cNvPr>
              <p:cNvCxnSpPr/>
              <p:nvPr/>
            </p:nvCxnSpPr>
            <p:spPr>
              <a:xfrm rot="10800000" flipH="1">
                <a:off x="397042" y="6087981"/>
                <a:ext cx="11321716" cy="12032"/>
              </a:xfrm>
              <a:prstGeom prst="straightConnector1">
                <a:avLst/>
              </a:prstGeom>
              <a:noFill/>
              <a:ln w="12700" cap="flat" cmpd="sng">
                <a:solidFill>
                  <a:srgbClr val="1E4E79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" name="Google Shape;93;p13">
                <a:extLst>
                  <a:ext uri="{FF2B5EF4-FFF2-40B4-BE49-F238E27FC236}">
                    <a16:creationId xmlns:a16="http://schemas.microsoft.com/office/drawing/2014/main" id="{723E84E4-0C55-46C3-9921-C96D00C307DF}"/>
                  </a:ext>
                </a:extLst>
              </p:cNvPr>
              <p:cNvSpPr txBox="1"/>
              <p:nvPr/>
            </p:nvSpPr>
            <p:spPr>
              <a:xfrm>
                <a:off x="397042" y="6294547"/>
                <a:ext cx="11321716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/>
                <a:r>
                  <a:rPr lang="en-GB" dirty="0">
                    <a:solidFill>
                      <a:schemeClr val="accent1">
                        <a:lumMod val="50000"/>
                      </a:schemeClr>
                    </a:solidFill>
                  </a:rPr>
                  <a:t>Anomaly Detection in Test Fields </a:t>
                </a:r>
                <a:r>
                  <a:rPr lang="en-GB" sz="1800" dirty="0">
                    <a:solidFill>
                      <a:schemeClr val="accent1">
                        <a:lumMod val="50000"/>
                      </a:schemeClr>
                    </a:solidFill>
                    <a:latin typeface="Calibri"/>
                    <a:ea typeface="Calibri"/>
                    <a:cs typeface="Calibri"/>
                    <a:sym typeface="Calibri"/>
                  </a:rPr>
                  <a:t>|  ITT10  |  June 2019</a:t>
                </a:r>
                <a:endParaRPr sz="1800" dirty="0">
                  <a:solidFill>
                    <a:schemeClr val="accent1">
                      <a:lumMod val="50000"/>
                    </a:schemeClr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pic>
          <p:nvPicPr>
            <p:cNvPr id="8" name="Google Shape;94;p13">
              <a:extLst>
                <a:ext uri="{FF2B5EF4-FFF2-40B4-BE49-F238E27FC236}">
                  <a16:creationId xmlns:a16="http://schemas.microsoft.com/office/drawing/2014/main" id="{4768ABAA-7E18-4FEE-863D-115EE00C5630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9517380" y="67986"/>
              <a:ext cx="2552700" cy="78608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3139966-CCB9-4E03-B601-A94324AB2D1A}"/>
              </a:ext>
            </a:extLst>
          </p:cNvPr>
          <p:cNvCxnSpPr>
            <a:cxnSpLocks/>
          </p:cNvCxnSpPr>
          <p:nvPr/>
        </p:nvCxnSpPr>
        <p:spPr>
          <a:xfrm flipH="1" flipV="1">
            <a:off x="5382706" y="3976938"/>
            <a:ext cx="359092" cy="11217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4847B5D-0F5D-4020-875A-5FD17359672C}"/>
              </a:ext>
            </a:extLst>
          </p:cNvPr>
          <p:cNvSpPr txBox="1"/>
          <p:nvPr/>
        </p:nvSpPr>
        <p:spPr>
          <a:xfrm>
            <a:off x="5392132" y="5032739"/>
            <a:ext cx="3685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Distance measure between distributions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84345CE9-4C86-4367-BA6C-F862D87F6437}"/>
              </a:ext>
            </a:extLst>
          </p:cNvPr>
          <p:cNvCxnSpPr>
            <a:cxnSpLocks/>
          </p:cNvCxnSpPr>
          <p:nvPr/>
        </p:nvCxnSpPr>
        <p:spPr>
          <a:xfrm flipH="1">
            <a:off x="5910606" y="2400300"/>
            <a:ext cx="271119" cy="8649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FF42792-8AEF-4001-AAA0-B1DC7F52A0FA}"/>
                  </a:ext>
                </a:extLst>
              </p:cNvPr>
              <p:cNvSpPr txBox="1"/>
              <p:nvPr/>
            </p:nvSpPr>
            <p:spPr>
              <a:xfrm>
                <a:off x="5542961" y="1364953"/>
                <a:ext cx="3535051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rgbClr val="002060"/>
                    </a:solidFill>
                  </a:rPr>
                  <a:t>Distribution of all sensor data, calculating excluding the data from sensors in </a:t>
                </a:r>
                <a14:m>
                  <m:oMath xmlns:m="http://schemas.openxmlformats.org/officeDocument/2006/math">
                    <m:r>
                      <a:rPr lang="en-GB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𝓅</m:t>
                    </m:r>
                  </m:oMath>
                </a14:m>
                <a:endParaRPr lang="en-GB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FF42792-8AEF-4001-AAA0-B1DC7F52A0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2961" y="1364953"/>
                <a:ext cx="3535051" cy="923330"/>
              </a:xfrm>
              <a:prstGeom prst="rect">
                <a:avLst/>
              </a:prstGeom>
              <a:blipFill>
                <a:blip r:embed="rId5"/>
                <a:stretch>
                  <a:fillRect l="-1379" t="-3974" b="-99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2185811-8175-4EB0-B3D5-C1BF29890A3E}"/>
              </a:ext>
            </a:extLst>
          </p:cNvPr>
          <p:cNvCxnSpPr>
            <a:cxnSpLocks/>
          </p:cNvCxnSpPr>
          <p:nvPr/>
        </p:nvCxnSpPr>
        <p:spPr>
          <a:xfrm flipH="1" flipV="1">
            <a:off x="6893774" y="4084703"/>
            <a:ext cx="2450969" cy="8507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02069826-F92A-45D7-BDD2-6707839B0FE3}"/>
              </a:ext>
            </a:extLst>
          </p:cNvPr>
          <p:cNvSpPr txBox="1"/>
          <p:nvPr/>
        </p:nvSpPr>
        <p:spPr>
          <a:xfrm>
            <a:off x="9610524" y="4510088"/>
            <a:ext cx="23143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Learnt good distribution of all sensors</a:t>
            </a: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4D08B6A3-18A0-40D2-8BFB-E0FAB4DDA642}"/>
              </a:ext>
            </a:extLst>
          </p:cNvPr>
          <p:cNvCxnSpPr/>
          <p:nvPr/>
        </p:nvCxnSpPr>
        <p:spPr>
          <a:xfrm flipH="1">
            <a:off x="8889374" y="2921067"/>
            <a:ext cx="688156" cy="367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FA02078D-9067-48EF-83D1-FF6FE042FD86}"/>
              </a:ext>
            </a:extLst>
          </p:cNvPr>
          <p:cNvSpPr txBox="1"/>
          <p:nvPr/>
        </p:nvSpPr>
        <p:spPr>
          <a:xfrm>
            <a:off x="9344743" y="2187139"/>
            <a:ext cx="26938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It is more likely that fewer sensors have failed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594E2419-DB8D-4472-B3CB-07FF420F0FC8}"/>
              </a:ext>
            </a:extLst>
          </p:cNvPr>
          <p:cNvCxnSpPr>
            <a:cxnSpLocks/>
          </p:cNvCxnSpPr>
          <p:nvPr/>
        </p:nvCxnSpPr>
        <p:spPr>
          <a:xfrm flipV="1">
            <a:off x="2969443" y="4475836"/>
            <a:ext cx="442322" cy="6228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C68670CE-2671-49EB-AEBB-8FAD18054C89}"/>
              </a:ext>
            </a:extLst>
          </p:cNvPr>
          <p:cNvSpPr txBox="1"/>
          <p:nvPr/>
        </p:nvSpPr>
        <p:spPr>
          <a:xfrm>
            <a:off x="1660598" y="5333900"/>
            <a:ext cx="3288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Subsets of all sensors.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5A95F28-77D7-4C28-A17E-380D3B639F28}"/>
              </a:ext>
            </a:extLst>
          </p:cNvPr>
          <p:cNvSpPr txBox="1"/>
          <p:nvPr/>
        </p:nvSpPr>
        <p:spPr>
          <a:xfrm>
            <a:off x="703574" y="1383022"/>
            <a:ext cx="45317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Large number of sensors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More than one sensor can fail at a time </a:t>
            </a:r>
          </a:p>
        </p:txBody>
      </p:sp>
    </p:spTree>
    <p:extLst>
      <p:ext uri="{BB962C8B-B14F-4D97-AF65-F5344CB8AC3E}">
        <p14:creationId xmlns:p14="http://schemas.microsoft.com/office/powerpoint/2010/main" val="1832980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23" grpId="0"/>
      <p:bldP spid="26" grpId="0"/>
      <p:bldP spid="3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1269</TotalTime>
  <Words>499</Words>
  <Application>Microsoft Office PowerPoint</Application>
  <PresentationFormat>Widescreen</PresentationFormat>
  <Paragraphs>79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Idea </vt:lpstr>
      <vt:lpstr>Simple approach </vt:lpstr>
      <vt:lpstr>Exciting Idea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Margaret Duff</dc:creator>
  <cp:lastModifiedBy>Margaret Duff</cp:lastModifiedBy>
  <cp:revision>7</cp:revision>
  <dcterms:created xsi:type="dcterms:W3CDTF">2019-06-13T12:07:59Z</dcterms:created>
  <dcterms:modified xsi:type="dcterms:W3CDTF">2019-06-14T09:20:20Z</dcterms:modified>
</cp:coreProperties>
</file>