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92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31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50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2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49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56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9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40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6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7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1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7B36A-01BF-4838-ADC7-1E1AD5A90D48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AE8E-8106-4AFF-B89B-3ADCC8AC5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4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The MASH funding timeline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 rot="1754617">
            <a:off x="14460" y="3317541"/>
            <a:ext cx="9360757" cy="1238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1237928" y="1618591"/>
            <a:ext cx="1072959" cy="1047113"/>
            <a:chOff x="1194785" y="1695346"/>
            <a:chExt cx="1072959" cy="1047113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542728" y="169534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547664" y="1695346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194785" y="237312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2002</a:t>
              </a:r>
              <a:endParaRPr lang="en-GB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36096" y="3938707"/>
            <a:ext cx="1072959" cy="1047113"/>
            <a:chOff x="1194785" y="1695346"/>
            <a:chExt cx="1072959" cy="104711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542728" y="169534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547664" y="1695346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194785" y="237312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2012</a:t>
              </a:r>
              <a:endParaRPr lang="en-GB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00192" y="4436655"/>
            <a:ext cx="1072959" cy="1047113"/>
            <a:chOff x="1194785" y="1695346"/>
            <a:chExt cx="1072959" cy="1047113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542728" y="169534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547664" y="1695346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194785" y="237312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2013</a:t>
              </a:r>
              <a:endParaRPr lang="en-GB" b="1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43593" y="4805987"/>
            <a:ext cx="1038045" cy="1047113"/>
            <a:chOff x="1229699" y="1695346"/>
            <a:chExt cx="1038045" cy="1047113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542728" y="169534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547664" y="1695346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229699" y="237312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2014</a:t>
              </a:r>
              <a:endParaRPr lang="en-GB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6113" y="1095034"/>
            <a:ext cx="1072959" cy="1047113"/>
            <a:chOff x="1194785" y="1695346"/>
            <a:chExt cx="1072959" cy="104711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1542728" y="169534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1547664" y="1695346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194785" y="237312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1999</a:t>
              </a:r>
              <a:endParaRPr lang="en-GB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44129" y="2572896"/>
            <a:ext cx="1072959" cy="1047113"/>
            <a:chOff x="1194785" y="1695346"/>
            <a:chExt cx="1072959" cy="1047113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542728" y="169534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1547664" y="1695346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194785" y="237312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2007</a:t>
              </a:r>
              <a:endParaRPr lang="en-GB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690717" y="2970504"/>
            <a:ext cx="1072959" cy="1047113"/>
            <a:chOff x="1194785" y="1695346"/>
            <a:chExt cx="1072959" cy="104711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542728" y="169534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1547664" y="1695346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194785" y="237312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2009</a:t>
              </a:r>
              <a:endParaRPr lang="en-GB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15733" y="3418142"/>
            <a:ext cx="1072959" cy="1047113"/>
            <a:chOff x="1194785" y="1695346"/>
            <a:chExt cx="1072959" cy="1047113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542728" y="1695346"/>
              <a:ext cx="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547664" y="1695346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194785" y="237312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2010</a:t>
              </a:r>
              <a:endParaRPr lang="en-GB" b="1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450362" y="854287"/>
            <a:ext cx="5010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School liaison initiatives; Faculty of Science funding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387870" y="1419070"/>
            <a:ext cx="475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Department maths drop-in; Institutional funding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4247193" y="2388230"/>
            <a:ext cx="302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MASH; sigma (HEFCE) funding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4796143" y="2785838"/>
            <a:ext cx="3869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MASH;  continued institutional </a:t>
            </a:r>
            <a:r>
              <a:rPr lang="en-GB" dirty="0"/>
              <a:t>f</a:t>
            </a:r>
            <a:r>
              <a:rPr lang="en-GB" dirty="0" smtClean="0"/>
              <a:t>unding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2310887" y="4760691"/>
            <a:ext cx="2693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HESTEM funding initiatives</a:t>
            </a:r>
          </a:p>
          <a:p>
            <a:r>
              <a:rPr lang="en-GB" dirty="0" smtClean="0"/>
              <a:t>Enhanced staffing requests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442414" y="5535270"/>
            <a:ext cx="3123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Full, permanent staffing agreed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910" y="1126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The MASH staffing timeline</a:t>
            </a:r>
            <a:endParaRPr lang="en-GB" sz="3600" dirty="0"/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867613"/>
              </p:ext>
            </p:extLst>
          </p:nvPr>
        </p:nvGraphicFramePr>
        <p:xfrm>
          <a:off x="7252" y="692696"/>
          <a:ext cx="9036500" cy="45894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5935"/>
                <a:gridCol w="1008112"/>
                <a:gridCol w="848285"/>
                <a:gridCol w="936104"/>
                <a:gridCol w="864096"/>
                <a:gridCol w="936104"/>
                <a:gridCol w="864096"/>
                <a:gridCol w="864096"/>
                <a:gridCol w="864096"/>
                <a:gridCol w="755576"/>
              </a:tblGrid>
              <a:tr h="6030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2015</a:t>
                      </a:r>
                      <a:endParaRPr lang="en-GB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 smtClean="0"/>
                        <a:t>Director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pilot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0.2</a:t>
                      </a:r>
                      <a:endParaRPr lang="en-GB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 smtClean="0"/>
                        <a:t>Centre Co-ordinator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 T.T.</a:t>
                      </a:r>
                    </a:p>
                    <a:p>
                      <a:pPr algn="ctr"/>
                      <a:r>
                        <a:rPr lang="en-GB" dirty="0" smtClean="0"/>
                        <a:t>=</a:t>
                      </a:r>
                      <a:r>
                        <a:rPr lang="en-GB" baseline="0" dirty="0" smtClean="0"/>
                        <a:t> 0.4 </a:t>
                      </a:r>
                      <a:r>
                        <a:rPr lang="en-GB" baseline="0" dirty="0" err="1" smtClean="0"/>
                        <a:t>fte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0.6 T.T.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0.6 T.T.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0.6 T.T.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0.6 T.T.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0.6 T.T.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0.6 T.T.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0.79</a:t>
                      </a:r>
                      <a:endParaRPr lang="en-GB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 smtClean="0"/>
                        <a:t>Development officer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 </a:t>
                      </a:r>
                    </a:p>
                    <a:p>
                      <a:pPr algn="ctr"/>
                      <a:r>
                        <a:rPr lang="en-GB" dirty="0" smtClean="0"/>
                        <a:t>Fixed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Fixed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0.6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Fixed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</a:t>
                      </a:r>
                      <a:endParaRPr lang="en-GB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 smtClean="0"/>
                        <a:t>Stats advisory tutor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Hourly paid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Hourly paid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Hourly</a:t>
                      </a:r>
                      <a:r>
                        <a:rPr lang="en-GB" baseline="0" dirty="0" smtClean="0"/>
                        <a:t> paid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Hourly paid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Hourly paid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Hourly</a:t>
                      </a:r>
                      <a:r>
                        <a:rPr lang="en-GB" baseline="0" dirty="0" smtClean="0"/>
                        <a:t> paid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Hourly paid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en-GB" dirty="0" smtClean="0"/>
                        <a:t>Outreach</a:t>
                      </a:r>
                      <a:r>
                        <a:rPr lang="en-GB" baseline="0" dirty="0" smtClean="0"/>
                        <a:t> tutor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481532" y="5425036"/>
            <a:ext cx="349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Operating budget: </a:t>
            </a:r>
            <a:r>
              <a:rPr lang="en-GB" dirty="0" smtClean="0"/>
              <a:t>£7K per annum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6883991" y="6234608"/>
            <a:ext cx="207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T.T. = term time only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8677" y="5425036"/>
            <a:ext cx="3744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Paid student positions</a:t>
            </a:r>
          </a:p>
          <a:p>
            <a:r>
              <a:rPr lang="en-GB" dirty="0" smtClean="0"/>
              <a:t>Peer tutors (funded by </a:t>
            </a:r>
            <a:r>
              <a:rPr lang="en-GB" dirty="0" err="1" smtClean="0"/>
              <a:t>Dept</a:t>
            </a:r>
            <a:r>
              <a:rPr lang="en-GB" dirty="0" smtClean="0"/>
              <a:t> Math </a:t>
            </a:r>
            <a:r>
              <a:rPr lang="en-GB" dirty="0" err="1" smtClean="0"/>
              <a:t>Sci</a:t>
            </a:r>
            <a:r>
              <a:rPr lang="en-GB" dirty="0" smtClean="0"/>
              <a:t>)</a:t>
            </a:r>
          </a:p>
          <a:p>
            <a:r>
              <a:rPr lang="en-GB" dirty="0" smtClean="0"/>
              <a:t>Website maintenance &amp; development</a:t>
            </a:r>
          </a:p>
          <a:p>
            <a:r>
              <a:rPr lang="en-GB" dirty="0" smtClean="0"/>
              <a:t>Summer interns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7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36367" y="740931"/>
            <a:ext cx="6120680" cy="5601379"/>
            <a:chOff x="1547664" y="1082306"/>
            <a:chExt cx="6120680" cy="5601379"/>
          </a:xfrm>
        </p:grpSpPr>
        <p:grpSp>
          <p:nvGrpSpPr>
            <p:cNvPr id="5" name="Group 4"/>
            <p:cNvGrpSpPr/>
            <p:nvPr/>
          </p:nvGrpSpPr>
          <p:grpSpPr>
            <a:xfrm>
              <a:off x="1547664" y="1082306"/>
              <a:ext cx="6120680" cy="4955684"/>
              <a:chOff x="395537" y="1569660"/>
              <a:chExt cx="6120680" cy="4955684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395537" y="1569660"/>
                <a:ext cx="6120680" cy="495568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6" name="Picture 2" descr="mash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3377" y="4365104"/>
                <a:ext cx="1905000" cy="7810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3347864" y="6098910"/>
              <a:ext cx="29075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/>
                <a:t>Students’ Union</a:t>
              </a:r>
              <a:endParaRPr lang="en-GB" sz="3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 rot="18091233">
              <a:off x="653991" y="3142565"/>
              <a:ext cx="41282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/>
                <a:t>Academic departments</a:t>
              </a:r>
              <a:endParaRPr lang="en-GB" sz="3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 rot="3490623">
              <a:off x="4582618" y="3009918"/>
              <a:ext cx="37154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/>
                <a:t>Professional services</a:t>
              </a:r>
              <a:endParaRPr lang="en-GB" sz="3200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9512" y="156722"/>
            <a:ext cx="6530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Identify &amp; develop key collaborations</a:t>
            </a:r>
            <a:endParaRPr lang="en-GB" sz="3200" dirty="0"/>
          </a:p>
        </p:txBody>
      </p:sp>
      <p:pic>
        <p:nvPicPr>
          <p:cNvPr id="1028" name="Picture 4" descr="sigma Mathematics and Statistics Support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285750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8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56722"/>
            <a:ext cx="4870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Identify &amp; develop your USP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304578"/>
            <a:ext cx="1823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Mathematics</a:t>
            </a:r>
          </a:p>
          <a:p>
            <a:r>
              <a:rPr lang="en-GB" sz="2400" dirty="0" smtClean="0"/>
              <a:t>Accessibility</a:t>
            </a:r>
            <a:endParaRPr lang="en-GB" sz="2400" dirty="0"/>
          </a:p>
        </p:txBody>
      </p:sp>
      <p:pic>
        <p:nvPicPr>
          <p:cNvPr id="2050" name="Picture 2" descr="http://i1.ytimg.com/vi/JvgnUbvjMIo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30" y="3212976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20072" y="5090368"/>
            <a:ext cx="3296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Pre- and post- entry</a:t>
            </a:r>
          </a:p>
          <a:p>
            <a:r>
              <a:rPr lang="en-GB" sz="2400" dirty="0" smtClean="0"/>
              <a:t>Mathematics support for</a:t>
            </a:r>
          </a:p>
          <a:p>
            <a:r>
              <a:rPr lang="en-GB" sz="2400" dirty="0" smtClean="0"/>
              <a:t>vocational qualification</a:t>
            </a:r>
          </a:p>
          <a:p>
            <a:r>
              <a:rPr lang="en-GB" sz="2400" dirty="0" smtClean="0"/>
              <a:t>entry students</a:t>
            </a:r>
            <a:endParaRPr lang="en-GB" sz="2400" dirty="0"/>
          </a:p>
        </p:txBody>
      </p:sp>
      <p:pic>
        <p:nvPicPr>
          <p:cNvPr id="2052" name="Picture 4" descr="http://www.mathjax.org/wp-content/uploads/2010/07/scale-all-ma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940" y="729477"/>
            <a:ext cx="53911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629833" y="1268760"/>
            <a:ext cx="35141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Take opportunities</a:t>
            </a:r>
          </a:p>
          <a:p>
            <a:r>
              <a:rPr lang="en-GB" sz="3200" dirty="0" smtClean="0"/>
              <a:t>Exploit talent</a:t>
            </a:r>
          </a:p>
          <a:p>
            <a:r>
              <a:rPr lang="en-GB" sz="3200" dirty="0" smtClean="0"/>
              <a:t>Maintain coherence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679" y="1268760"/>
            <a:ext cx="26172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Vision</a:t>
            </a:r>
          </a:p>
          <a:p>
            <a:pPr algn="r"/>
            <a:r>
              <a:rPr lang="en-GB" sz="3200" dirty="0" smtClean="0"/>
              <a:t>Determination</a:t>
            </a:r>
          </a:p>
          <a:p>
            <a:pPr algn="r"/>
            <a:r>
              <a:rPr lang="en-GB" sz="3200" dirty="0" smtClean="0"/>
              <a:t>Patience</a:t>
            </a:r>
            <a:endParaRPr lang="en-GB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258082" y="476672"/>
            <a:ext cx="6120680" cy="4955684"/>
            <a:chOff x="395537" y="1569660"/>
            <a:chExt cx="6120680" cy="4955684"/>
          </a:xfrm>
        </p:grpSpPr>
        <p:sp>
          <p:nvSpPr>
            <p:cNvPr id="19" name="Isosceles Triangle 18"/>
            <p:cNvSpPr/>
            <p:nvPr/>
          </p:nvSpPr>
          <p:spPr>
            <a:xfrm>
              <a:off x="395537" y="1569660"/>
              <a:ext cx="6120680" cy="495568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2" descr="mas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3377" y="4365104"/>
              <a:ext cx="1905000" cy="781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1083304" y="5434299"/>
            <a:ext cx="64702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Develop institution-wide engagement</a:t>
            </a:r>
          </a:p>
          <a:p>
            <a:pPr algn="ctr"/>
            <a:r>
              <a:rPr lang="en-GB" sz="3200" smtClean="0"/>
              <a:t>Be knowledgeable</a:t>
            </a:r>
          </a:p>
        </p:txBody>
      </p:sp>
    </p:spTree>
    <p:extLst>
      <p:ext uri="{BB962C8B-B14F-4D97-AF65-F5344CB8AC3E}">
        <p14:creationId xmlns:p14="http://schemas.microsoft.com/office/powerpoint/2010/main" val="31691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212</Words>
  <Application>Microsoft Office PowerPoint</Application>
  <PresentationFormat>On-screen Show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MASH funding timeline</vt:lpstr>
      <vt:lpstr>The MASH staffing timeline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A Jane White</dc:creator>
  <cp:lastModifiedBy>K A Jane White</cp:lastModifiedBy>
  <cp:revision>11</cp:revision>
  <dcterms:created xsi:type="dcterms:W3CDTF">2015-01-22T14:21:20Z</dcterms:created>
  <dcterms:modified xsi:type="dcterms:W3CDTF">2015-01-22T16:44:26Z</dcterms:modified>
</cp:coreProperties>
</file>