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2" r:id="rId4"/>
    <p:sldId id="261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7B36A-01BF-4838-ADC7-1E1AD5A90D48}" type="datetimeFigureOut">
              <a:rPr lang="en-GB" smtClean="0"/>
              <a:t>22/01/2015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7AE8E-8106-4AFF-B89B-3ADCC8AC5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928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7B36A-01BF-4838-ADC7-1E1AD5A90D48}" type="datetimeFigureOut">
              <a:rPr lang="en-GB" smtClean="0"/>
              <a:t>22/01/2015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7AE8E-8106-4AFF-B89B-3ADCC8AC5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311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7B36A-01BF-4838-ADC7-1E1AD5A90D48}" type="datetimeFigureOut">
              <a:rPr lang="en-GB" smtClean="0"/>
              <a:t>22/01/2015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7AE8E-8106-4AFF-B89B-3ADCC8AC5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506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7B36A-01BF-4838-ADC7-1E1AD5A90D48}" type="datetimeFigureOut">
              <a:rPr lang="en-GB" smtClean="0"/>
              <a:t>22/01/2015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7AE8E-8106-4AFF-B89B-3ADCC8AC5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2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7B36A-01BF-4838-ADC7-1E1AD5A90D48}" type="datetimeFigureOut">
              <a:rPr lang="en-GB" smtClean="0"/>
              <a:t>22/01/2015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7AE8E-8106-4AFF-B89B-3ADCC8AC5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49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7B36A-01BF-4838-ADC7-1E1AD5A90D48}" type="datetimeFigureOut">
              <a:rPr lang="en-GB" smtClean="0"/>
              <a:t>22/01/2015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7AE8E-8106-4AFF-B89B-3ADCC8AC5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560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7B36A-01BF-4838-ADC7-1E1AD5A90D48}" type="datetimeFigureOut">
              <a:rPr lang="en-GB" smtClean="0"/>
              <a:t>22/01/2015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7AE8E-8106-4AFF-B89B-3ADCC8AC5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791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7B36A-01BF-4838-ADC7-1E1AD5A90D48}" type="datetimeFigureOut">
              <a:rPr lang="en-GB" smtClean="0"/>
              <a:t>22/01/2015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7AE8E-8106-4AFF-B89B-3ADCC8AC5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40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7B36A-01BF-4838-ADC7-1E1AD5A90D48}" type="datetimeFigureOut">
              <a:rPr lang="en-GB" smtClean="0"/>
              <a:t>22/01/2015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7AE8E-8106-4AFF-B89B-3ADCC8AC5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61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7B36A-01BF-4838-ADC7-1E1AD5A90D48}" type="datetimeFigureOut">
              <a:rPr lang="en-GB" smtClean="0"/>
              <a:t>22/01/2015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7AE8E-8106-4AFF-B89B-3ADCC8AC5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17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7B36A-01BF-4838-ADC7-1E1AD5A90D48}" type="datetimeFigureOut">
              <a:rPr lang="en-GB" smtClean="0"/>
              <a:t>22/01/2015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7AE8E-8106-4AFF-B89B-3ADCC8AC5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319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7B36A-01BF-4838-ADC7-1E1AD5A90D48}" type="datetimeFigureOut">
              <a:rPr lang="en-GB" smtClean="0"/>
              <a:t>22/01/2015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7AE8E-8106-4AFF-B89B-3ADCC8AC5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40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66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n-GB" sz="3600" dirty="0" smtClean="0"/>
              <a:t>The MASH funding timeline</a:t>
            </a:r>
            <a:endParaRPr lang="en-GB" sz="3600" dirty="0"/>
          </a:p>
        </p:txBody>
      </p:sp>
      <p:sp>
        <p:nvSpPr>
          <p:cNvPr id="4" name="Rectangle 3"/>
          <p:cNvSpPr/>
          <p:nvPr/>
        </p:nvSpPr>
        <p:spPr>
          <a:xfrm rot="1754617">
            <a:off x="14460" y="3317541"/>
            <a:ext cx="9360757" cy="1238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1" name="Group 20"/>
          <p:cNvGrpSpPr/>
          <p:nvPr/>
        </p:nvGrpSpPr>
        <p:grpSpPr>
          <a:xfrm>
            <a:off x="1237928" y="1618591"/>
            <a:ext cx="1072959" cy="1047113"/>
            <a:chOff x="1194785" y="1695346"/>
            <a:chExt cx="1072959" cy="1047113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542728" y="1695346"/>
              <a:ext cx="0" cy="64807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1547664" y="1695346"/>
              <a:ext cx="72008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1194785" y="2373127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 smtClean="0"/>
                <a:t>2002</a:t>
              </a:r>
              <a:endParaRPr lang="en-GB" b="1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436096" y="3938707"/>
            <a:ext cx="1072959" cy="1047113"/>
            <a:chOff x="1194785" y="1695346"/>
            <a:chExt cx="1072959" cy="1047113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1542728" y="1695346"/>
              <a:ext cx="0" cy="64807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1547664" y="1695346"/>
              <a:ext cx="72008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194785" y="2373127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 smtClean="0"/>
                <a:t>2012</a:t>
              </a:r>
              <a:endParaRPr lang="en-GB" b="1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300192" y="4436655"/>
            <a:ext cx="1072959" cy="1047113"/>
            <a:chOff x="1194785" y="1695346"/>
            <a:chExt cx="1072959" cy="1047113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1542728" y="1695346"/>
              <a:ext cx="0" cy="64807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1547664" y="1695346"/>
              <a:ext cx="72008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1194785" y="2373127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 smtClean="0"/>
                <a:t>2013</a:t>
              </a:r>
              <a:endParaRPr lang="en-GB" b="1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943593" y="4805987"/>
            <a:ext cx="1038045" cy="1047113"/>
            <a:chOff x="1229699" y="1695346"/>
            <a:chExt cx="1038045" cy="1047113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1542728" y="1695346"/>
              <a:ext cx="0" cy="64807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1547664" y="1695346"/>
              <a:ext cx="72008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229699" y="2373127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 smtClean="0"/>
                <a:t>2014</a:t>
              </a:r>
              <a:endParaRPr lang="en-GB" b="1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96113" y="1095034"/>
            <a:ext cx="1072959" cy="1047113"/>
            <a:chOff x="1194785" y="1695346"/>
            <a:chExt cx="1072959" cy="1047113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1542728" y="1695346"/>
              <a:ext cx="0" cy="64807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1547664" y="1695346"/>
              <a:ext cx="72008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1194785" y="2373127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 smtClean="0"/>
                <a:t>1999</a:t>
              </a:r>
              <a:endParaRPr lang="en-GB" b="1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944129" y="2572896"/>
            <a:ext cx="1072959" cy="1047113"/>
            <a:chOff x="1194785" y="1695346"/>
            <a:chExt cx="1072959" cy="1047113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1542728" y="1695346"/>
              <a:ext cx="0" cy="64807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1547664" y="1695346"/>
              <a:ext cx="72008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1194785" y="2373127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 smtClean="0"/>
                <a:t>2007</a:t>
              </a:r>
              <a:endParaRPr lang="en-GB" b="1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690717" y="2970504"/>
            <a:ext cx="1072959" cy="1047113"/>
            <a:chOff x="1194785" y="1695346"/>
            <a:chExt cx="1072959" cy="1047113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1542728" y="1695346"/>
              <a:ext cx="0" cy="64807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1547664" y="1695346"/>
              <a:ext cx="72008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1194785" y="2373127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 smtClean="0"/>
                <a:t>2009</a:t>
              </a:r>
              <a:endParaRPr lang="en-GB" b="1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415733" y="3418142"/>
            <a:ext cx="1072959" cy="1047113"/>
            <a:chOff x="1194785" y="1695346"/>
            <a:chExt cx="1072959" cy="1047113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1542728" y="1695346"/>
              <a:ext cx="0" cy="64807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>
              <a:off x="1547664" y="1695346"/>
              <a:ext cx="72008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1194785" y="2373127"/>
              <a:ext cx="652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 smtClean="0"/>
                <a:t>2010</a:t>
              </a:r>
              <a:endParaRPr lang="en-GB" b="1" dirty="0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1450362" y="854287"/>
            <a:ext cx="5010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School liaison initiatives; Faculty of Science funding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2387870" y="1419070"/>
            <a:ext cx="4758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Department maths drop-in; Institutional funding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4247193" y="2388230"/>
            <a:ext cx="3024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MASH; sigma (HEFCE) funding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4796143" y="2785838"/>
            <a:ext cx="3869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MASH;  continued institutional </a:t>
            </a:r>
            <a:r>
              <a:rPr lang="en-GB" dirty="0"/>
              <a:t>f</a:t>
            </a:r>
            <a:r>
              <a:rPr lang="en-GB" dirty="0" smtClean="0"/>
              <a:t>unding</a:t>
            </a:r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2310887" y="4760691"/>
            <a:ext cx="26931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HESTEM funding initiatives</a:t>
            </a:r>
          </a:p>
          <a:p>
            <a:r>
              <a:rPr lang="en-GB" dirty="0" smtClean="0"/>
              <a:t>Enhanced staffing requests</a:t>
            </a:r>
            <a:endParaRPr lang="en-GB" dirty="0"/>
          </a:p>
        </p:txBody>
      </p:sp>
      <p:sp>
        <p:nvSpPr>
          <p:cNvPr id="55" name="TextBox 54"/>
          <p:cNvSpPr txBox="1"/>
          <p:nvPr/>
        </p:nvSpPr>
        <p:spPr>
          <a:xfrm>
            <a:off x="3442414" y="5535270"/>
            <a:ext cx="3123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Full, permanent staffing agreed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3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9910" y="11266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n-GB" sz="3600" dirty="0" smtClean="0"/>
              <a:t>The MASH staffing timeline</a:t>
            </a:r>
            <a:endParaRPr lang="en-GB" sz="3600" dirty="0"/>
          </a:p>
        </p:txBody>
      </p:sp>
      <p:graphicFrame>
        <p:nvGraphicFramePr>
          <p:cNvPr id="57" name="Table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867613"/>
              </p:ext>
            </p:extLst>
          </p:nvPr>
        </p:nvGraphicFramePr>
        <p:xfrm>
          <a:off x="7252" y="692696"/>
          <a:ext cx="9036500" cy="458941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5935"/>
                <a:gridCol w="1008112"/>
                <a:gridCol w="848285"/>
                <a:gridCol w="936104"/>
                <a:gridCol w="864096"/>
                <a:gridCol w="936104"/>
                <a:gridCol w="864096"/>
                <a:gridCol w="864096"/>
                <a:gridCol w="864096"/>
                <a:gridCol w="755576"/>
              </a:tblGrid>
              <a:tr h="60306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2007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2008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2009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2015</a:t>
                      </a:r>
                      <a:endParaRPr lang="en-GB" dirty="0"/>
                    </a:p>
                  </a:txBody>
                  <a:tcPr/>
                </a:tc>
              </a:tr>
              <a:tr h="603067">
                <a:tc>
                  <a:txBody>
                    <a:bodyPr/>
                    <a:lstStyle/>
                    <a:p>
                      <a:r>
                        <a:rPr lang="en-GB" dirty="0" smtClean="0"/>
                        <a:t>Director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pilot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0.2</a:t>
                      </a:r>
                      <a:endParaRPr lang="en-GB" dirty="0"/>
                    </a:p>
                  </a:txBody>
                  <a:tcPr/>
                </a:tc>
              </a:tr>
              <a:tr h="603067">
                <a:tc>
                  <a:txBody>
                    <a:bodyPr/>
                    <a:lstStyle/>
                    <a:p>
                      <a:r>
                        <a:rPr lang="en-GB" dirty="0" smtClean="0"/>
                        <a:t>Centre Co-ordinator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0.6 T.T.</a:t>
                      </a:r>
                    </a:p>
                    <a:p>
                      <a:pPr algn="ctr"/>
                      <a:r>
                        <a:rPr lang="en-GB" dirty="0" smtClean="0"/>
                        <a:t>=</a:t>
                      </a:r>
                      <a:r>
                        <a:rPr lang="en-GB" baseline="0" dirty="0" smtClean="0"/>
                        <a:t> 0.4 </a:t>
                      </a:r>
                      <a:r>
                        <a:rPr lang="en-GB" baseline="0" dirty="0" err="1" smtClean="0"/>
                        <a:t>fte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0.6 T.T.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0.6 T.T.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0.6 T.T.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0.6 T.T.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0.6 T.T.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0.6 T.T.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0.79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0.79</a:t>
                      </a:r>
                      <a:endParaRPr lang="en-GB" dirty="0"/>
                    </a:p>
                  </a:txBody>
                  <a:tcPr/>
                </a:tc>
              </a:tr>
              <a:tr h="603067">
                <a:tc>
                  <a:txBody>
                    <a:bodyPr/>
                    <a:lstStyle/>
                    <a:p>
                      <a:r>
                        <a:rPr lang="en-GB" dirty="0" smtClean="0"/>
                        <a:t>Development officer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0.5 </a:t>
                      </a:r>
                    </a:p>
                    <a:p>
                      <a:pPr algn="ctr"/>
                      <a:r>
                        <a:rPr lang="en-GB" dirty="0" smtClean="0"/>
                        <a:t>Fixed term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Fixed 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0.6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Fixed 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0.8</a:t>
                      </a:r>
                      <a:endParaRPr lang="en-GB" dirty="0"/>
                    </a:p>
                  </a:txBody>
                  <a:tcPr/>
                </a:tc>
              </a:tr>
              <a:tr h="603067">
                <a:tc>
                  <a:txBody>
                    <a:bodyPr/>
                    <a:lstStyle/>
                    <a:p>
                      <a:r>
                        <a:rPr lang="en-GB" dirty="0" smtClean="0"/>
                        <a:t>Stats advisory tutor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Hourly paid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Hourly paid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Hourly</a:t>
                      </a:r>
                      <a:r>
                        <a:rPr lang="en-GB" baseline="0" dirty="0" smtClean="0"/>
                        <a:t> paid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Hourly paid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Hourly paid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Hourly</a:t>
                      </a:r>
                      <a:r>
                        <a:rPr lang="en-GB" baseline="0" dirty="0" smtClean="0"/>
                        <a:t> paid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Hourly paid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0.5</a:t>
                      </a:r>
                      <a:endParaRPr lang="en-GB" dirty="0"/>
                    </a:p>
                  </a:txBody>
                  <a:tcPr/>
                </a:tc>
              </a:tr>
              <a:tr h="603067">
                <a:tc>
                  <a:txBody>
                    <a:bodyPr/>
                    <a:lstStyle/>
                    <a:p>
                      <a:r>
                        <a:rPr lang="en-GB" dirty="0" smtClean="0"/>
                        <a:t>Outreach</a:t>
                      </a:r>
                      <a:r>
                        <a:rPr lang="en-GB" baseline="0" dirty="0" smtClean="0"/>
                        <a:t> tutor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0.6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5481532" y="5425036"/>
            <a:ext cx="349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Operating budget: </a:t>
            </a:r>
            <a:r>
              <a:rPr lang="en-GB" dirty="0" smtClean="0"/>
              <a:t>£7K per annum</a:t>
            </a:r>
            <a:endParaRPr lang="en-GB" dirty="0"/>
          </a:p>
        </p:txBody>
      </p:sp>
      <p:sp>
        <p:nvSpPr>
          <p:cNvPr id="59" name="TextBox 58"/>
          <p:cNvSpPr txBox="1"/>
          <p:nvPr/>
        </p:nvSpPr>
        <p:spPr>
          <a:xfrm>
            <a:off x="6883991" y="6234608"/>
            <a:ext cx="2073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T.T. = term time only</a:t>
            </a:r>
            <a:endParaRPr lang="en-GB" dirty="0"/>
          </a:p>
        </p:txBody>
      </p:sp>
      <p:sp>
        <p:nvSpPr>
          <p:cNvPr id="60" name="TextBox 59"/>
          <p:cNvSpPr txBox="1"/>
          <p:nvPr/>
        </p:nvSpPr>
        <p:spPr>
          <a:xfrm>
            <a:off x="8677" y="5425036"/>
            <a:ext cx="37442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Paid student positions</a:t>
            </a:r>
          </a:p>
          <a:p>
            <a:r>
              <a:rPr lang="en-GB" dirty="0" smtClean="0"/>
              <a:t>Peer tutors (funded by </a:t>
            </a:r>
            <a:r>
              <a:rPr lang="en-GB" dirty="0" err="1" smtClean="0"/>
              <a:t>Dept</a:t>
            </a:r>
            <a:r>
              <a:rPr lang="en-GB" dirty="0" smtClean="0"/>
              <a:t> Math </a:t>
            </a:r>
            <a:r>
              <a:rPr lang="en-GB" dirty="0" err="1" smtClean="0"/>
              <a:t>Sci</a:t>
            </a:r>
            <a:r>
              <a:rPr lang="en-GB" dirty="0" smtClean="0"/>
              <a:t>)</a:t>
            </a:r>
          </a:p>
          <a:p>
            <a:r>
              <a:rPr lang="en-GB" dirty="0" smtClean="0"/>
              <a:t>Website maintenance &amp; development</a:t>
            </a:r>
          </a:p>
          <a:p>
            <a:r>
              <a:rPr lang="en-GB" dirty="0" smtClean="0"/>
              <a:t>Summer interns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677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536367" y="740931"/>
            <a:ext cx="6120680" cy="5601379"/>
            <a:chOff x="1547664" y="1082306"/>
            <a:chExt cx="6120680" cy="5601379"/>
          </a:xfrm>
        </p:grpSpPr>
        <p:grpSp>
          <p:nvGrpSpPr>
            <p:cNvPr id="5" name="Group 4"/>
            <p:cNvGrpSpPr/>
            <p:nvPr/>
          </p:nvGrpSpPr>
          <p:grpSpPr>
            <a:xfrm>
              <a:off x="1547664" y="1082306"/>
              <a:ext cx="6120680" cy="4955684"/>
              <a:chOff x="395537" y="1569660"/>
              <a:chExt cx="6120680" cy="4955684"/>
            </a:xfrm>
          </p:grpSpPr>
          <p:sp>
            <p:nvSpPr>
              <p:cNvPr id="2" name="Isosceles Triangle 1"/>
              <p:cNvSpPr/>
              <p:nvPr/>
            </p:nvSpPr>
            <p:spPr>
              <a:xfrm>
                <a:off x="395537" y="1569660"/>
                <a:ext cx="6120680" cy="4955684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1026" name="Picture 2" descr="mash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03377" y="4365104"/>
                <a:ext cx="1905000" cy="78105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6" name="TextBox 5"/>
            <p:cNvSpPr txBox="1"/>
            <p:nvPr/>
          </p:nvSpPr>
          <p:spPr>
            <a:xfrm>
              <a:off x="3347864" y="6098910"/>
              <a:ext cx="290759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b="1" dirty="0" smtClean="0"/>
                <a:t>Students’ Union</a:t>
              </a:r>
              <a:endParaRPr lang="en-GB" sz="3200" b="1" dirty="0"/>
            </a:p>
          </p:txBody>
        </p:sp>
        <p:sp>
          <p:nvSpPr>
            <p:cNvPr id="8" name="TextBox 7"/>
            <p:cNvSpPr txBox="1"/>
            <p:nvPr/>
          </p:nvSpPr>
          <p:spPr>
            <a:xfrm rot="18091233">
              <a:off x="653991" y="3142565"/>
              <a:ext cx="412824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b="1" dirty="0" smtClean="0"/>
                <a:t>Academic departments</a:t>
              </a:r>
              <a:endParaRPr lang="en-GB" sz="3200" b="1" dirty="0"/>
            </a:p>
          </p:txBody>
        </p:sp>
        <p:sp>
          <p:nvSpPr>
            <p:cNvPr id="9" name="TextBox 8"/>
            <p:cNvSpPr txBox="1"/>
            <p:nvPr/>
          </p:nvSpPr>
          <p:spPr>
            <a:xfrm rot="3490623">
              <a:off x="4582618" y="3009918"/>
              <a:ext cx="371544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b="1" dirty="0" smtClean="0"/>
                <a:t>Professional services</a:t>
              </a:r>
              <a:endParaRPr lang="en-GB" sz="3200" b="1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79512" y="156722"/>
            <a:ext cx="65304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Identify &amp; develop key collaborations</a:t>
            </a:r>
            <a:endParaRPr lang="en-GB" sz="3200" dirty="0"/>
          </a:p>
        </p:txBody>
      </p:sp>
      <p:pic>
        <p:nvPicPr>
          <p:cNvPr id="1028" name="Picture 4" descr="sigma Mathematics and Statistics Support Netwo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2857500" cy="113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982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56722"/>
            <a:ext cx="48704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Identify &amp; develop your USP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1304578"/>
            <a:ext cx="18235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Mathematics</a:t>
            </a:r>
          </a:p>
          <a:p>
            <a:r>
              <a:rPr lang="en-GB" sz="2400" dirty="0" smtClean="0"/>
              <a:t>Accessibility</a:t>
            </a:r>
            <a:endParaRPr lang="en-GB" sz="2400" dirty="0"/>
          </a:p>
        </p:txBody>
      </p:sp>
      <p:pic>
        <p:nvPicPr>
          <p:cNvPr id="2050" name="Picture 2" descr="http://i1.ytimg.com/vi/JvgnUbvjMIo/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30" y="3212976"/>
            <a:ext cx="4572000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220072" y="5090368"/>
            <a:ext cx="32966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Pre- and post- entry</a:t>
            </a:r>
          </a:p>
          <a:p>
            <a:r>
              <a:rPr lang="en-GB" sz="2400" dirty="0" smtClean="0"/>
              <a:t>Mathematics support for</a:t>
            </a:r>
          </a:p>
          <a:p>
            <a:r>
              <a:rPr lang="en-GB" sz="2400" dirty="0" smtClean="0"/>
              <a:t>vocational qualification</a:t>
            </a:r>
          </a:p>
          <a:p>
            <a:r>
              <a:rPr lang="en-GB" sz="2400" dirty="0" smtClean="0"/>
              <a:t>entry students</a:t>
            </a:r>
            <a:endParaRPr lang="en-GB" sz="2400" dirty="0"/>
          </a:p>
        </p:txBody>
      </p:sp>
      <p:pic>
        <p:nvPicPr>
          <p:cNvPr id="2052" name="Picture 4" descr="http://www.mathjax.org/wp-content/uploads/2010/07/scale-all-math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940" y="729477"/>
            <a:ext cx="53911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25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629833" y="1268760"/>
            <a:ext cx="35141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Take opportunities</a:t>
            </a:r>
          </a:p>
          <a:p>
            <a:r>
              <a:rPr lang="en-GB" sz="3200" dirty="0" smtClean="0"/>
              <a:t>Exploit talent</a:t>
            </a:r>
          </a:p>
          <a:p>
            <a:r>
              <a:rPr lang="en-GB" sz="3200" dirty="0" smtClean="0"/>
              <a:t>Maintain coherence</a:t>
            </a:r>
            <a:endParaRPr lang="en-GB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41679" y="1268760"/>
            <a:ext cx="26172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3200" dirty="0" smtClean="0"/>
              <a:t>Vision</a:t>
            </a:r>
          </a:p>
          <a:p>
            <a:pPr algn="r"/>
            <a:r>
              <a:rPr lang="en-GB" sz="3200" dirty="0" smtClean="0"/>
              <a:t>Determination</a:t>
            </a:r>
          </a:p>
          <a:p>
            <a:pPr algn="r"/>
            <a:r>
              <a:rPr lang="en-GB" sz="3200" dirty="0" smtClean="0"/>
              <a:t>Patience</a:t>
            </a:r>
            <a:endParaRPr lang="en-GB" sz="32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1258082" y="476672"/>
            <a:ext cx="6120680" cy="4955684"/>
            <a:chOff x="395537" y="1569660"/>
            <a:chExt cx="6120680" cy="4955684"/>
          </a:xfrm>
        </p:grpSpPr>
        <p:sp>
          <p:nvSpPr>
            <p:cNvPr id="19" name="Isosceles Triangle 18"/>
            <p:cNvSpPr/>
            <p:nvPr/>
          </p:nvSpPr>
          <p:spPr>
            <a:xfrm>
              <a:off x="395537" y="1569660"/>
              <a:ext cx="6120680" cy="4955684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0" name="Picture 2" descr="mash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3377" y="4365104"/>
              <a:ext cx="1905000" cy="7810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TextBox 15"/>
          <p:cNvSpPr txBox="1"/>
          <p:nvPr/>
        </p:nvSpPr>
        <p:spPr>
          <a:xfrm>
            <a:off x="1083304" y="5434299"/>
            <a:ext cx="647023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Develop institution-wide engagement</a:t>
            </a:r>
          </a:p>
          <a:p>
            <a:pPr algn="ctr"/>
            <a:r>
              <a:rPr lang="en-GB" sz="3200" smtClean="0"/>
              <a:t>Be knowledgeable</a:t>
            </a:r>
          </a:p>
        </p:txBody>
      </p:sp>
    </p:spTree>
    <p:extLst>
      <p:ext uri="{BB962C8B-B14F-4D97-AF65-F5344CB8AC3E}">
        <p14:creationId xmlns:p14="http://schemas.microsoft.com/office/powerpoint/2010/main" val="316917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212</Words>
  <Application>Microsoft Office PowerPoint</Application>
  <PresentationFormat>On-screen Show (4:3)</PresentationFormat>
  <Paragraphs>95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The MASH funding timeline</vt:lpstr>
      <vt:lpstr>The MASH staffing timeline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 A Jane White</dc:creator>
  <cp:lastModifiedBy>K A Jane White</cp:lastModifiedBy>
  <cp:revision>11</cp:revision>
  <dcterms:created xsi:type="dcterms:W3CDTF">2015-01-22T14:21:20Z</dcterms:created>
  <dcterms:modified xsi:type="dcterms:W3CDTF">2015-01-22T16:44:26Z</dcterms:modified>
</cp:coreProperties>
</file>