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6" r:id="rId4"/>
    <p:sldId id="267" r:id="rId5"/>
    <p:sldId id="274" r:id="rId6"/>
    <p:sldId id="259" r:id="rId7"/>
    <p:sldId id="275" r:id="rId8"/>
    <p:sldId id="269" r:id="rId9"/>
    <p:sldId id="260" r:id="rId10"/>
    <p:sldId id="262" r:id="rId11"/>
    <p:sldId id="258" r:id="rId12"/>
    <p:sldId id="276" r:id="rId13"/>
    <p:sldId id="272"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84946" autoAdjust="0"/>
  </p:normalViewPr>
  <p:slideViewPr>
    <p:cSldViewPr>
      <p:cViewPr varScale="1">
        <p:scale>
          <a:sx n="58" d="100"/>
          <a:sy n="58" d="100"/>
        </p:scale>
        <p:origin x="-1176" y="-67"/>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248"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87583D-0C51-4F95-85A4-FFC518DE8C8E}" type="datetimeFigureOut">
              <a:rPr lang="en-GB" smtClean="0"/>
              <a:t>18/03/2013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D1D7E3-7DE3-4CAE-B79B-94C2CECFDD0D}" type="slidenum">
              <a:rPr lang="en-GB" smtClean="0"/>
              <a:t>‹#›</a:t>
            </a:fld>
            <a:endParaRPr lang="en-GB"/>
          </a:p>
        </p:txBody>
      </p:sp>
    </p:spTree>
    <p:extLst>
      <p:ext uri="{BB962C8B-B14F-4D97-AF65-F5344CB8AC3E}">
        <p14:creationId xmlns:p14="http://schemas.microsoft.com/office/powerpoint/2010/main" val="1486302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D1D7E3-7DE3-4CAE-B79B-94C2CECFDD0D}" type="slidenum">
              <a:rPr lang="en-GB" smtClean="0"/>
              <a:t>1</a:t>
            </a:fld>
            <a:endParaRPr lang="en-GB"/>
          </a:p>
        </p:txBody>
      </p:sp>
    </p:spTree>
    <p:extLst>
      <p:ext uri="{BB962C8B-B14F-4D97-AF65-F5344CB8AC3E}">
        <p14:creationId xmlns:p14="http://schemas.microsoft.com/office/powerpoint/2010/main" val="3296097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D1D7E3-7DE3-4CAE-B79B-94C2CECFDD0D}" type="slidenum">
              <a:rPr lang="en-GB" smtClean="0"/>
              <a:t>13</a:t>
            </a:fld>
            <a:endParaRPr lang="en-GB"/>
          </a:p>
        </p:txBody>
      </p:sp>
    </p:spTree>
    <p:extLst>
      <p:ext uri="{BB962C8B-B14F-4D97-AF65-F5344CB8AC3E}">
        <p14:creationId xmlns:p14="http://schemas.microsoft.com/office/powerpoint/2010/main" val="2320800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D1D7E3-7DE3-4CAE-B79B-94C2CECFDD0D}" type="slidenum">
              <a:rPr lang="en-GB" smtClean="0"/>
              <a:t>2</a:t>
            </a:fld>
            <a:endParaRPr lang="en-GB"/>
          </a:p>
        </p:txBody>
      </p:sp>
    </p:spTree>
    <p:extLst>
      <p:ext uri="{BB962C8B-B14F-4D97-AF65-F5344CB8AC3E}">
        <p14:creationId xmlns:p14="http://schemas.microsoft.com/office/powerpoint/2010/main" val="2320800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D1D7E3-7DE3-4CAE-B79B-94C2CECFDD0D}" type="slidenum">
              <a:rPr lang="en-GB" smtClean="0"/>
              <a:t>3</a:t>
            </a:fld>
            <a:endParaRPr lang="en-GB"/>
          </a:p>
        </p:txBody>
      </p:sp>
    </p:spTree>
    <p:extLst>
      <p:ext uri="{BB962C8B-B14F-4D97-AF65-F5344CB8AC3E}">
        <p14:creationId xmlns:p14="http://schemas.microsoft.com/office/powerpoint/2010/main" val="2407327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0">
              <a:buFont typeface="Arial" pitchFamily="34" charset="0"/>
              <a:buNone/>
            </a:pPr>
            <a:r>
              <a:rPr lang="en-GB" sz="1300" dirty="0" smtClean="0">
                <a:solidFill>
                  <a:schemeClr val="tx2">
                    <a:lumMod val="50000"/>
                  </a:schemeClr>
                </a:solidFill>
              </a:rPr>
              <a:t>E.g. A2i charges £6.00/£12.00 per simple/complex page of maths compare with English £3.70/£6.35</a:t>
            </a:r>
          </a:p>
          <a:p>
            <a:pPr marL="285750" lvl="0" indent="0">
              <a:buFont typeface="Arial" pitchFamily="34" charset="0"/>
              <a:buNone/>
            </a:pPr>
            <a:r>
              <a:rPr lang="en-GB" sz="1300" dirty="0" smtClean="0">
                <a:solidFill>
                  <a:schemeClr val="tx2">
                    <a:lumMod val="50000"/>
                  </a:schemeClr>
                </a:solidFill>
              </a:rPr>
              <a:t>Known problems with automatic transcription mean that everything </a:t>
            </a:r>
            <a:r>
              <a:rPr lang="en-GB" sz="1300" b="1" dirty="0" smtClean="0">
                <a:solidFill>
                  <a:schemeClr val="tx2">
                    <a:lumMod val="50000"/>
                  </a:schemeClr>
                </a:solidFill>
              </a:rPr>
              <a:t>should</a:t>
            </a:r>
            <a:r>
              <a:rPr lang="en-GB" sz="1300" dirty="0" smtClean="0">
                <a:solidFill>
                  <a:schemeClr val="tx2">
                    <a:lumMod val="50000"/>
                  </a:schemeClr>
                </a:solidFill>
              </a:rPr>
              <a:t> be proof read</a:t>
            </a:r>
          </a:p>
          <a:p>
            <a:endParaRPr lang="en-GB" dirty="0"/>
          </a:p>
        </p:txBody>
      </p:sp>
      <p:sp>
        <p:nvSpPr>
          <p:cNvPr id="4" name="Slide Number Placeholder 3"/>
          <p:cNvSpPr>
            <a:spLocks noGrp="1"/>
          </p:cNvSpPr>
          <p:nvPr>
            <p:ph type="sldNum" sz="quarter" idx="10"/>
          </p:nvPr>
        </p:nvSpPr>
        <p:spPr/>
        <p:txBody>
          <a:bodyPr/>
          <a:lstStyle/>
          <a:p>
            <a:fld id="{16D1D7E3-7DE3-4CAE-B79B-94C2CECFDD0D}" type="slidenum">
              <a:rPr lang="en-GB" smtClean="0"/>
              <a:t>4</a:t>
            </a:fld>
            <a:endParaRPr lang="en-GB"/>
          </a:p>
        </p:txBody>
      </p:sp>
    </p:spTree>
    <p:extLst>
      <p:ext uri="{BB962C8B-B14F-4D97-AF65-F5344CB8AC3E}">
        <p14:creationId xmlns:p14="http://schemas.microsoft.com/office/powerpoint/2010/main" val="2407327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GB" b="0" dirty="0" smtClean="0">
              <a:effectLst/>
            </a:endParaRPr>
          </a:p>
        </p:txBody>
      </p:sp>
      <p:sp>
        <p:nvSpPr>
          <p:cNvPr id="4" name="Slide Number Placeholder 3"/>
          <p:cNvSpPr>
            <a:spLocks noGrp="1"/>
          </p:cNvSpPr>
          <p:nvPr>
            <p:ph type="sldNum" sz="quarter" idx="10"/>
          </p:nvPr>
        </p:nvSpPr>
        <p:spPr/>
        <p:txBody>
          <a:bodyPr/>
          <a:lstStyle/>
          <a:p>
            <a:fld id="{16D1D7E3-7DE3-4CAE-B79B-94C2CECFDD0D}" type="slidenum">
              <a:rPr lang="en-GB" smtClean="0"/>
              <a:t>6</a:t>
            </a:fld>
            <a:endParaRPr lang="en-GB"/>
          </a:p>
        </p:txBody>
      </p:sp>
    </p:spTree>
    <p:extLst>
      <p:ext uri="{BB962C8B-B14F-4D97-AF65-F5344CB8AC3E}">
        <p14:creationId xmlns:p14="http://schemas.microsoft.com/office/powerpoint/2010/main" val="3982326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GB" b="0" dirty="0" smtClean="0">
              <a:effectLst/>
            </a:endParaRPr>
          </a:p>
        </p:txBody>
      </p:sp>
      <p:sp>
        <p:nvSpPr>
          <p:cNvPr id="4" name="Slide Number Placeholder 3"/>
          <p:cNvSpPr>
            <a:spLocks noGrp="1"/>
          </p:cNvSpPr>
          <p:nvPr>
            <p:ph type="sldNum" sz="quarter" idx="10"/>
          </p:nvPr>
        </p:nvSpPr>
        <p:spPr/>
        <p:txBody>
          <a:bodyPr/>
          <a:lstStyle/>
          <a:p>
            <a:fld id="{16D1D7E3-7DE3-4CAE-B79B-94C2CECFDD0D}" type="slidenum">
              <a:rPr lang="en-GB" smtClean="0"/>
              <a:t>8</a:t>
            </a:fld>
            <a:endParaRPr lang="en-GB"/>
          </a:p>
        </p:txBody>
      </p:sp>
    </p:spTree>
    <p:extLst>
      <p:ext uri="{BB962C8B-B14F-4D97-AF65-F5344CB8AC3E}">
        <p14:creationId xmlns:p14="http://schemas.microsoft.com/office/powerpoint/2010/main" val="3982326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D1D7E3-7DE3-4CAE-B79B-94C2CECFDD0D}" type="slidenum">
              <a:rPr lang="en-GB" smtClean="0"/>
              <a:t>9</a:t>
            </a:fld>
            <a:endParaRPr lang="en-GB"/>
          </a:p>
        </p:txBody>
      </p:sp>
    </p:spTree>
    <p:extLst>
      <p:ext uri="{BB962C8B-B14F-4D97-AF65-F5344CB8AC3E}">
        <p14:creationId xmlns:p14="http://schemas.microsoft.com/office/powerpoint/2010/main" val="67069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GB" dirty="0"/>
          </a:p>
        </p:txBody>
      </p:sp>
      <p:sp>
        <p:nvSpPr>
          <p:cNvPr id="4" name="Slide Number Placeholder 3"/>
          <p:cNvSpPr>
            <a:spLocks noGrp="1"/>
          </p:cNvSpPr>
          <p:nvPr>
            <p:ph type="sldNum" sz="quarter" idx="10"/>
          </p:nvPr>
        </p:nvSpPr>
        <p:spPr/>
        <p:txBody>
          <a:bodyPr/>
          <a:lstStyle/>
          <a:p>
            <a:fld id="{16D1D7E3-7DE3-4CAE-B79B-94C2CECFDD0D}" type="slidenum">
              <a:rPr lang="en-GB" smtClean="0"/>
              <a:t>10</a:t>
            </a:fld>
            <a:endParaRPr lang="en-GB"/>
          </a:p>
        </p:txBody>
      </p:sp>
    </p:spTree>
    <p:extLst>
      <p:ext uri="{BB962C8B-B14F-4D97-AF65-F5344CB8AC3E}">
        <p14:creationId xmlns:p14="http://schemas.microsoft.com/office/powerpoint/2010/main" val="2781339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D1D7E3-7DE3-4CAE-B79B-94C2CECFDD0D}" type="slidenum">
              <a:rPr lang="en-GB" smtClean="0"/>
              <a:t>11</a:t>
            </a:fld>
            <a:endParaRPr lang="en-GB"/>
          </a:p>
        </p:txBody>
      </p:sp>
    </p:spTree>
    <p:extLst>
      <p:ext uri="{BB962C8B-B14F-4D97-AF65-F5344CB8AC3E}">
        <p14:creationId xmlns:p14="http://schemas.microsoft.com/office/powerpoint/2010/main" val="2100331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tem.ecs.soton.ac.uk/" TargetMode="External"/><Relationship Id="rId3" Type="http://schemas.openxmlformats.org/officeDocument/2006/relationships/hyperlink" Target="http://www.mathcentre.ac.uk/resources/uploaded/InclusiveCurricula.pdf" TargetMode="External"/><Relationship Id="rId7" Type="http://schemas.openxmlformats.org/officeDocument/2006/relationships/hyperlink" Target="http://mathstore.ac.uk/?q=node/1963" TargetMode="External"/><Relationship Id="rId2" Type="http://schemas.openxmlformats.org/officeDocument/2006/relationships/hyperlink" Target="http://mathstore.ac.uk/node/2095" TargetMode="External"/><Relationship Id="rId1" Type="http://schemas.openxmlformats.org/officeDocument/2006/relationships/slideLayout" Target="../slideLayouts/slideLayout2.xml"/><Relationship Id="rId6" Type="http://schemas.openxmlformats.org/officeDocument/2006/relationships/hyperlink" Target="http://www.tsbvi.edu/math" TargetMode="External"/><Relationship Id="rId5" Type="http://schemas.openxmlformats.org/officeDocument/2006/relationships/hyperlink" Target="http://www.bath.ac.uk/study/mash/maths-access" TargetMode="External"/><Relationship Id="rId4" Type="http://schemas.openxmlformats.org/officeDocument/2006/relationships/hyperlink" Target="http://www.mathcentre.ac.uk/resources/uploaded/studentcentred.pdf"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metroplexvoice.com/" TargetMode="External"/><Relationship Id="rId13" Type="http://schemas.openxmlformats.org/officeDocument/2006/relationships/hyperlink" Target="http://www.mathjax.org/" TargetMode="External"/><Relationship Id="rId3" Type="http://schemas.openxmlformats.org/officeDocument/2006/relationships/hyperlink" Target="http://researchblogs.cs.bham.ac.uk/math-access/" TargetMode="External"/><Relationship Id="rId7" Type="http://schemas.openxmlformats.org/officeDocument/2006/relationships/hyperlink" Target="http://www.bakoma-tex.com/" TargetMode="External"/><Relationship Id="rId12" Type="http://schemas.openxmlformats.org/officeDocument/2006/relationships/hyperlink" Target="http://prime.jsc.nasa.gov/MathTrax/" TargetMode="External"/><Relationship Id="rId2" Type="http://schemas.openxmlformats.org/officeDocument/2006/relationships/hyperlink" Target="http://www.inftyreader.org/" TargetMode="External"/><Relationship Id="rId1" Type="http://schemas.openxmlformats.org/officeDocument/2006/relationships/slideLayout" Target="../slideLayouts/slideLayout2.xml"/><Relationship Id="rId6" Type="http://schemas.openxmlformats.org/officeDocument/2006/relationships/hyperlink" Target="http://www.dessci.com/en/products/mathtype/" TargetMode="External"/><Relationship Id="rId11" Type="http://schemas.openxmlformats.org/officeDocument/2006/relationships/hyperlink" Target="http://www.clarosoftware.com/index.php?cPath=402" TargetMode="External"/><Relationship Id="rId5" Type="http://schemas.openxmlformats.org/officeDocument/2006/relationships/hyperlink" Target="http://brltex.sourceforge.net/" TargetMode="External"/><Relationship Id="rId10" Type="http://schemas.openxmlformats.org/officeDocument/2006/relationships/hyperlink" Target="http://www.colleyeder.com/mousense/working/" TargetMode="External"/><Relationship Id="rId4" Type="http://schemas.openxmlformats.org/officeDocument/2006/relationships/hyperlink" Target="http://latex-access.sourceforge.net/" TargetMode="External"/><Relationship Id="rId9" Type="http://schemas.openxmlformats.org/officeDocument/2006/relationships/hyperlink" Target="http://www.inference.phy.cam.ac.uk/dasher/" TargetMode="External"/><Relationship Id="rId14" Type="http://schemas.openxmlformats.org/officeDocument/2006/relationships/hyperlink" Target="http://www.dessci.com/en/products/mathplay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nference.phy.cam.ac.uk/dasher/SpecialNeed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924050"/>
          </a:xfrm>
        </p:spPr>
        <p:txBody>
          <a:bodyPr>
            <a:normAutofit fontScale="90000"/>
          </a:bodyPr>
          <a:lstStyle/>
          <a:p>
            <a:r>
              <a:rPr lang="en-GB" dirty="0" smtClean="0"/>
              <a:t>Supporting mathematical study without pen and paper: some scenarios for discussion</a:t>
            </a:r>
            <a:endParaRPr lang="en-GB" dirty="0"/>
          </a:p>
        </p:txBody>
      </p:sp>
      <p:sp>
        <p:nvSpPr>
          <p:cNvPr id="3" name="Subtitle 2"/>
          <p:cNvSpPr>
            <a:spLocks noGrp="1"/>
          </p:cNvSpPr>
          <p:nvPr>
            <p:ph type="subTitle" idx="1"/>
          </p:nvPr>
        </p:nvSpPr>
        <p:spPr/>
        <p:txBody>
          <a:bodyPr/>
          <a:lstStyle/>
          <a:p>
            <a:r>
              <a:rPr lang="en-GB" dirty="0" smtClean="0"/>
              <a:t>Emma </a:t>
            </a:r>
            <a:r>
              <a:rPr lang="en-GB" dirty="0" err="1" smtClean="0"/>
              <a:t>Cliffe</a:t>
            </a: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 y="5181600"/>
            <a:ext cx="2727960" cy="111861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8600" y="5428488"/>
            <a:ext cx="1524000" cy="624840"/>
          </a:xfrm>
          <a:prstGeom prst="rect">
            <a:avLst/>
          </a:prstGeom>
        </p:spPr>
      </p:pic>
      <p:sp>
        <p:nvSpPr>
          <p:cNvPr id="7" name="TextBox 6"/>
          <p:cNvSpPr txBox="1"/>
          <p:nvPr/>
        </p:nvSpPr>
        <p:spPr>
          <a:xfrm>
            <a:off x="6096000" y="5510075"/>
            <a:ext cx="2362200" cy="461665"/>
          </a:xfrm>
          <a:prstGeom prst="rect">
            <a:avLst/>
          </a:prstGeom>
          <a:noFill/>
        </p:spPr>
        <p:txBody>
          <a:bodyPr wrap="square" rtlCol="0">
            <a:spAutoFit/>
          </a:bodyPr>
          <a:lstStyle/>
          <a:p>
            <a:r>
              <a:rPr lang="en-GB" sz="2400" b="1" dirty="0" err="1" smtClean="0"/>
              <a:t>AccessMSORWG</a:t>
            </a:r>
            <a:endParaRPr lang="en-GB" sz="2400" b="1" dirty="0"/>
          </a:p>
        </p:txBody>
      </p:sp>
    </p:spTree>
    <p:extLst>
      <p:ext uri="{BB962C8B-B14F-4D97-AF65-F5344CB8AC3E}">
        <p14:creationId xmlns:p14="http://schemas.microsoft.com/office/powerpoint/2010/main" val="622573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‘Daniel’</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Specific Learning Difficulty: Dyslexia</a:t>
            </a:r>
            <a:endParaRPr lang="en-GB" dirty="0"/>
          </a:p>
          <a:p>
            <a:r>
              <a:rPr lang="en-GB" dirty="0"/>
              <a:t>Perceptual reasoning and verbal communication in high average range</a:t>
            </a:r>
          </a:p>
          <a:p>
            <a:r>
              <a:rPr lang="en-GB" dirty="0"/>
              <a:t>Phonological processing: significant level of difficulty</a:t>
            </a:r>
          </a:p>
          <a:p>
            <a:r>
              <a:rPr lang="en-GB" dirty="0"/>
              <a:t>Speed of processing: </a:t>
            </a:r>
            <a:r>
              <a:rPr lang="en-GB" dirty="0" smtClean="0"/>
              <a:t>at 10</a:t>
            </a:r>
            <a:r>
              <a:rPr lang="en-GB" baseline="30000" dirty="0" smtClean="0"/>
              <a:t>th</a:t>
            </a:r>
            <a:r>
              <a:rPr lang="en-GB" dirty="0" smtClean="0"/>
              <a:t> percentile in the low average range; able </a:t>
            </a:r>
            <a:r>
              <a:rPr lang="en-GB" dirty="0"/>
              <a:t>to sequence and organise visual information accurately but at a much slower rate than majority of peers</a:t>
            </a:r>
          </a:p>
          <a:p>
            <a:r>
              <a:rPr lang="en-GB" dirty="0"/>
              <a:t>Working memory: at 13</a:t>
            </a:r>
            <a:r>
              <a:rPr lang="en-GB" baseline="30000" dirty="0"/>
              <a:t>th</a:t>
            </a:r>
            <a:r>
              <a:rPr lang="en-GB" dirty="0"/>
              <a:t> percentile in the low average </a:t>
            </a:r>
            <a:r>
              <a:rPr lang="en-GB" dirty="0" smtClean="0"/>
              <a:t>range</a:t>
            </a:r>
            <a:endParaRPr lang="en-GB" dirty="0"/>
          </a:p>
          <a:p>
            <a:r>
              <a:rPr lang="en-GB" dirty="0" smtClean="0"/>
              <a:t>Writing </a:t>
            </a:r>
            <a:r>
              <a:rPr lang="en-GB" dirty="0"/>
              <a:t>speed: 10.2 words per minute at 2</a:t>
            </a:r>
            <a:r>
              <a:rPr lang="en-GB" baseline="30000" dirty="0"/>
              <a:t>nd</a:t>
            </a:r>
            <a:r>
              <a:rPr lang="en-GB" dirty="0"/>
              <a:t> percentile in the borderline range</a:t>
            </a:r>
          </a:p>
          <a:p>
            <a:r>
              <a:rPr lang="en-GB" dirty="0"/>
              <a:t>Writing legibility: Leaves a significant margin on the right, hard to decipher due to erratic letter formation and letters subsumed with other letters – it is hard for the reader to maintain fluency</a:t>
            </a:r>
          </a:p>
          <a:p>
            <a:r>
              <a:rPr lang="en-GB" dirty="0"/>
              <a:t>Substantial difficulties with organising and sequencing written </a:t>
            </a:r>
            <a:r>
              <a:rPr lang="en-GB" dirty="0" smtClean="0"/>
              <a:t>work</a:t>
            </a:r>
          </a:p>
          <a:p>
            <a:r>
              <a:rPr lang="en-GB" dirty="0" smtClean="0"/>
              <a:t>A level teachers usually could not read his handwritten mathematics unless he very slowly and carefully transcribed it. He is finding it difficult to find the time to do this at degree level.</a:t>
            </a:r>
            <a:endParaRPr lang="en-GB" dirty="0"/>
          </a:p>
        </p:txBody>
      </p:sp>
    </p:spTree>
    <p:extLst>
      <p:ext uri="{BB962C8B-B14F-4D97-AF65-F5344CB8AC3E}">
        <p14:creationId xmlns:p14="http://schemas.microsoft.com/office/powerpoint/2010/main" val="2212814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‘Hazel’</a:t>
            </a:r>
            <a:endParaRPr lang="en-GB" dirty="0"/>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r>
              <a:rPr lang="en-GB" dirty="0" smtClean="0"/>
              <a:t>Mild visual impairment – at school sat close to board, used own copy of books and writing speed was </a:t>
            </a:r>
            <a:r>
              <a:rPr lang="en-GB" dirty="0" smtClean="0"/>
              <a:t>slower </a:t>
            </a:r>
            <a:r>
              <a:rPr lang="en-GB" dirty="0" smtClean="0"/>
              <a:t>(to ensure legibility)</a:t>
            </a:r>
          </a:p>
          <a:p>
            <a:pPr lvl="1"/>
            <a:r>
              <a:rPr lang="en-GB" dirty="0" smtClean="0"/>
              <a:t>Not considered partially sighted</a:t>
            </a:r>
          </a:p>
          <a:p>
            <a:pPr lvl="1"/>
            <a:r>
              <a:rPr lang="en-GB" dirty="0" smtClean="0"/>
              <a:t>Was surprised to find experiencing difficulties at university; SFE decides she is eligible for DSA on medical </a:t>
            </a:r>
            <a:r>
              <a:rPr lang="en-GB" dirty="0" smtClean="0"/>
              <a:t>evidence</a:t>
            </a:r>
          </a:p>
          <a:p>
            <a:pPr lvl="1"/>
            <a:r>
              <a:rPr lang="en-GB" dirty="0" smtClean="0"/>
              <a:t>Does not consider herself to be disabled… wants technology but no human support and to get on with things</a:t>
            </a:r>
            <a:endParaRPr lang="en-GB" dirty="0"/>
          </a:p>
          <a:p>
            <a:r>
              <a:rPr lang="en-GB" dirty="0" smtClean="0"/>
              <a:t>Can read 12pt text but some equations become hard to read, experiences ‘crowding’ and can </a:t>
            </a:r>
            <a:r>
              <a:rPr lang="en-GB" dirty="0" smtClean="0"/>
              <a:t>misread notation</a:t>
            </a:r>
            <a:endParaRPr lang="en-GB" dirty="0" smtClean="0"/>
          </a:p>
          <a:p>
            <a:r>
              <a:rPr lang="en-GB" dirty="0" smtClean="0"/>
              <a:t>Cannot clearly read the board, department has provided notes (PDF, produced using </a:t>
            </a:r>
            <a:r>
              <a:rPr lang="en-GB" dirty="0" err="1" smtClean="0"/>
              <a:t>LaTeX</a:t>
            </a:r>
            <a:r>
              <a:rPr lang="en-GB" dirty="0" smtClean="0"/>
              <a:t>) but she continues to have problems annotating the </a:t>
            </a:r>
            <a:r>
              <a:rPr lang="en-GB" dirty="0" smtClean="0"/>
              <a:t>notes</a:t>
            </a:r>
          </a:p>
          <a:p>
            <a:pPr lvl="1"/>
            <a:r>
              <a:rPr lang="en-GB" dirty="0" smtClean="0"/>
              <a:t>Loses track looking up and down to board/lecturer</a:t>
            </a:r>
          </a:p>
          <a:p>
            <a:pPr lvl="1"/>
            <a:r>
              <a:rPr lang="en-GB" dirty="0" smtClean="0"/>
              <a:t>Some parts are not clear enough at 12pt – due to crowding, explains this would be solved completely if the text could be moved about</a:t>
            </a:r>
            <a:endParaRPr lang="en-GB" dirty="0" smtClean="0"/>
          </a:p>
          <a:p>
            <a:endParaRPr lang="en-GB" dirty="0"/>
          </a:p>
        </p:txBody>
      </p:sp>
    </p:spTree>
    <p:extLst>
      <p:ext uri="{BB962C8B-B14F-4D97-AF65-F5344CB8AC3E}">
        <p14:creationId xmlns:p14="http://schemas.microsoft.com/office/powerpoint/2010/main" val="1195101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Tech, low-tech and people!</a:t>
            </a:r>
          </a:p>
        </p:txBody>
      </p:sp>
      <p:sp>
        <p:nvSpPr>
          <p:cNvPr id="3" name="Content Placeholder 2"/>
          <p:cNvSpPr>
            <a:spLocks noGrp="1"/>
          </p:cNvSpPr>
          <p:nvPr>
            <p:ph idx="1"/>
          </p:nvPr>
        </p:nvSpPr>
        <p:spPr/>
        <p:txBody>
          <a:bodyPr>
            <a:normAutofit fontScale="62500" lnSpcReduction="20000"/>
          </a:bodyPr>
          <a:lstStyle/>
          <a:p>
            <a:r>
              <a:rPr lang="en-GB" dirty="0" smtClean="0"/>
              <a:t>Specialist </a:t>
            </a:r>
            <a:r>
              <a:rPr lang="en-GB" dirty="0" err="1" smtClean="0"/>
              <a:t>commericial</a:t>
            </a:r>
            <a:r>
              <a:rPr lang="en-GB" dirty="0" smtClean="0"/>
              <a:t> mathematical software</a:t>
            </a:r>
          </a:p>
          <a:p>
            <a:pPr lvl="1"/>
            <a:r>
              <a:rPr lang="en-GB" dirty="0" smtClean="0"/>
              <a:t>WYSIWYG </a:t>
            </a:r>
            <a:r>
              <a:rPr lang="en-GB" dirty="0" err="1" smtClean="0"/>
              <a:t>LaTeX</a:t>
            </a:r>
            <a:r>
              <a:rPr lang="en-GB" dirty="0" smtClean="0"/>
              <a:t> editor e.g. </a:t>
            </a:r>
            <a:r>
              <a:rPr lang="en-GB" b="1" dirty="0" err="1" smtClean="0"/>
              <a:t>BaKoMa</a:t>
            </a:r>
            <a:r>
              <a:rPr lang="en-GB" dirty="0" smtClean="0"/>
              <a:t> [14] or </a:t>
            </a:r>
            <a:r>
              <a:rPr lang="en-GB" dirty="0" err="1" smtClean="0"/>
              <a:t>LyX</a:t>
            </a:r>
            <a:endParaRPr lang="en-GB" dirty="0" smtClean="0"/>
          </a:p>
          <a:p>
            <a:pPr lvl="1"/>
            <a:r>
              <a:rPr lang="en-GB" dirty="0" smtClean="0"/>
              <a:t>If notes were in Word format then </a:t>
            </a:r>
            <a:r>
              <a:rPr lang="en-GB" dirty="0" err="1" smtClean="0"/>
              <a:t>MathType</a:t>
            </a:r>
            <a:r>
              <a:rPr lang="en-GB" dirty="0" smtClean="0"/>
              <a:t> [13]</a:t>
            </a:r>
          </a:p>
          <a:p>
            <a:r>
              <a:rPr lang="en-GB" dirty="0"/>
              <a:t>Ad hoc, research output and Open Source</a:t>
            </a:r>
          </a:p>
          <a:p>
            <a:pPr lvl="1"/>
            <a:r>
              <a:rPr lang="en-GB" dirty="0" err="1" smtClean="0"/>
              <a:t>MathType</a:t>
            </a:r>
            <a:r>
              <a:rPr lang="en-GB" dirty="0" smtClean="0"/>
              <a:t>/</a:t>
            </a:r>
            <a:r>
              <a:rPr lang="en-GB" b="1" dirty="0" smtClean="0"/>
              <a:t>TeX4ht</a:t>
            </a:r>
            <a:r>
              <a:rPr lang="en-GB" dirty="0"/>
              <a:t> (bundled with </a:t>
            </a:r>
            <a:r>
              <a:rPr lang="en-GB" dirty="0" err="1" smtClean="0"/>
              <a:t>BaKoMa</a:t>
            </a:r>
            <a:r>
              <a:rPr lang="en-GB" dirty="0" smtClean="0"/>
              <a:t>/</a:t>
            </a:r>
            <a:r>
              <a:rPr lang="en-GB" dirty="0" err="1" smtClean="0"/>
              <a:t>LyX</a:t>
            </a:r>
            <a:r>
              <a:rPr lang="en-GB" dirty="0" smtClean="0"/>
              <a:t>) to </a:t>
            </a:r>
            <a:r>
              <a:rPr lang="en-GB" dirty="0" smtClean="0"/>
              <a:t>transform to </a:t>
            </a:r>
            <a:r>
              <a:rPr lang="en-GB" dirty="0" err="1" smtClean="0"/>
              <a:t>MathML</a:t>
            </a:r>
            <a:r>
              <a:rPr lang="en-GB" dirty="0" smtClean="0"/>
              <a:t>, </a:t>
            </a:r>
            <a:r>
              <a:rPr lang="en-GB" dirty="0" smtClean="0"/>
              <a:t>then use with </a:t>
            </a:r>
            <a:r>
              <a:rPr lang="en-GB" b="1" dirty="0" err="1" smtClean="0"/>
              <a:t>ClaroRead</a:t>
            </a:r>
            <a:r>
              <a:rPr lang="en-GB" b="1" dirty="0" smtClean="0"/>
              <a:t>/</a:t>
            </a:r>
            <a:r>
              <a:rPr lang="en-GB" b="1" dirty="0" err="1" smtClean="0"/>
              <a:t>TextHelp</a:t>
            </a:r>
            <a:r>
              <a:rPr lang="en-GB" b="1" dirty="0" smtClean="0"/>
              <a:t> or similar and </a:t>
            </a:r>
            <a:r>
              <a:rPr lang="en-GB" b="1" dirty="0" err="1" smtClean="0"/>
              <a:t>MathPlayer</a:t>
            </a:r>
            <a:r>
              <a:rPr lang="en-GB" b="1" dirty="0" smtClean="0"/>
              <a:t> with IE </a:t>
            </a:r>
            <a:r>
              <a:rPr lang="en-GB" dirty="0" smtClean="0"/>
              <a:t>to read aloud</a:t>
            </a:r>
            <a:endParaRPr lang="en-GB" dirty="0" smtClean="0"/>
          </a:p>
          <a:p>
            <a:r>
              <a:rPr lang="en-GB" dirty="0" smtClean="0"/>
              <a:t>Low </a:t>
            </a:r>
            <a:r>
              <a:rPr lang="en-GB" dirty="0" smtClean="0"/>
              <a:t>technologies</a:t>
            </a:r>
          </a:p>
          <a:p>
            <a:pPr lvl="1"/>
            <a:r>
              <a:rPr lang="en-GB" dirty="0" err="1" smtClean="0"/>
              <a:t>Manipulatives</a:t>
            </a:r>
            <a:r>
              <a:rPr lang="en-GB" dirty="0" smtClean="0"/>
              <a:t>?</a:t>
            </a:r>
            <a:endParaRPr lang="en-GB" dirty="0" smtClean="0"/>
          </a:p>
          <a:p>
            <a:r>
              <a:rPr lang="en-GB" dirty="0" smtClean="0"/>
              <a:t>Human </a:t>
            </a:r>
            <a:r>
              <a:rPr lang="en-GB" dirty="0" smtClean="0"/>
              <a:t>support</a:t>
            </a:r>
          </a:p>
          <a:p>
            <a:pPr lvl="1"/>
            <a:r>
              <a:rPr lang="en-GB" dirty="0" smtClean="0"/>
              <a:t>Training to use the above set up (including working round some bugs…)</a:t>
            </a:r>
          </a:p>
          <a:p>
            <a:pPr lvl="1"/>
            <a:r>
              <a:rPr lang="en-GB" dirty="0" smtClean="0"/>
              <a:t>Maths study skills support to develop appropriate study strategies</a:t>
            </a:r>
            <a:endParaRPr lang="en-GB" dirty="0" smtClean="0"/>
          </a:p>
          <a:p>
            <a:r>
              <a:rPr lang="en-GB" dirty="0" smtClean="0"/>
              <a:t>Department </a:t>
            </a:r>
            <a:r>
              <a:rPr lang="en-GB" dirty="0" smtClean="0"/>
              <a:t>support</a:t>
            </a:r>
          </a:p>
          <a:p>
            <a:pPr lvl="1"/>
            <a:r>
              <a:rPr lang="en-GB" dirty="0" smtClean="0"/>
              <a:t>Notes in </a:t>
            </a:r>
            <a:r>
              <a:rPr lang="en-GB" dirty="0" err="1" smtClean="0"/>
              <a:t>LaTeX</a:t>
            </a:r>
            <a:r>
              <a:rPr lang="en-GB" dirty="0" smtClean="0"/>
              <a:t> and/or Word</a:t>
            </a:r>
          </a:p>
          <a:p>
            <a:pPr lvl="1"/>
            <a:r>
              <a:rPr lang="en-GB" dirty="0" smtClean="0"/>
              <a:t>Exams in same format and with technology to support?</a:t>
            </a:r>
          </a:p>
          <a:p>
            <a:pPr lvl="2"/>
            <a:r>
              <a:rPr lang="en-GB" dirty="0" smtClean="0"/>
              <a:t>Both Anna and Daniel are offered a scribe but neither can imagine using one – for very different reasons</a:t>
            </a:r>
            <a:endParaRPr lang="en-GB" dirty="0"/>
          </a:p>
        </p:txBody>
      </p:sp>
    </p:spTree>
    <p:extLst>
      <p:ext uri="{BB962C8B-B14F-4D97-AF65-F5344CB8AC3E}">
        <p14:creationId xmlns:p14="http://schemas.microsoft.com/office/powerpoint/2010/main" val="2230787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Discussions in groups – consider one or more of the scenarios in the context of your role and organisations</a:t>
            </a:r>
          </a:p>
          <a:p>
            <a:pPr lvl="1"/>
            <a:r>
              <a:rPr lang="en-GB" dirty="0" smtClean="0"/>
              <a:t>How would you support the student(s)? What would be difficult to achieve? Which </a:t>
            </a:r>
            <a:r>
              <a:rPr lang="en-GB" dirty="0"/>
              <a:t>staff would be involved? </a:t>
            </a:r>
            <a:r>
              <a:rPr lang="en-GB" dirty="0" smtClean="0"/>
              <a:t>What resources, knowledge and training might be required by staff? </a:t>
            </a:r>
          </a:p>
          <a:p>
            <a:pPr lvl="1"/>
            <a:r>
              <a:rPr lang="en-GB" dirty="0" smtClean="0"/>
              <a:t>Produce a list of ‘missing’ advice sources, specific practice recommendations, services, communication routes, research etc. which you feel need to be addressed </a:t>
            </a:r>
          </a:p>
          <a:p>
            <a:pPr lvl="2"/>
            <a:r>
              <a:rPr lang="en-GB" dirty="0" smtClean="0"/>
              <a:t>locally, regionally or nationally?</a:t>
            </a:r>
          </a:p>
          <a:p>
            <a:pPr marL="0" indent="0">
              <a:buNone/>
            </a:pPr>
            <a:r>
              <a:rPr lang="en-GB" dirty="0" smtClean="0"/>
              <a:t>Be ready to feed back to the room</a:t>
            </a:r>
          </a:p>
          <a:p>
            <a:endParaRPr lang="en-GB" dirty="0" smtClean="0"/>
          </a:p>
        </p:txBody>
      </p:sp>
    </p:spTree>
    <p:extLst>
      <p:ext uri="{BB962C8B-B14F-4D97-AF65-F5344CB8AC3E}">
        <p14:creationId xmlns:p14="http://schemas.microsoft.com/office/powerpoint/2010/main" val="1923650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Just some projects/references…</a:t>
            </a:r>
            <a:endParaRPr lang="en-GB" dirty="0"/>
          </a:p>
        </p:txBody>
      </p:sp>
      <p:sp>
        <p:nvSpPr>
          <p:cNvPr id="3" name="Content Placeholder 2"/>
          <p:cNvSpPr>
            <a:spLocks noGrp="1"/>
          </p:cNvSpPr>
          <p:nvPr>
            <p:ph idx="1"/>
          </p:nvPr>
        </p:nvSpPr>
        <p:spPr/>
        <p:txBody>
          <a:bodyPr>
            <a:normAutofit fontScale="40000" lnSpcReduction="20000"/>
          </a:bodyPr>
          <a:lstStyle/>
          <a:p>
            <a:pPr marL="514350" indent="-514350">
              <a:buFont typeface="+mj-lt"/>
              <a:buAutoNum type="arabicPeriod"/>
            </a:pPr>
            <a:r>
              <a:rPr lang="en-GB" dirty="0" err="1"/>
              <a:t>Cliffe</a:t>
            </a:r>
            <a:r>
              <a:rPr lang="en-GB" dirty="0"/>
              <a:t>, E. &amp; Rowlett, P. eds., 2012. </a:t>
            </a:r>
            <a:r>
              <a:rPr lang="en-GB" i="1" dirty="0"/>
              <a:t>Good Practice on Inclusive Curricula in the Mathematical Sciences</a:t>
            </a:r>
            <a:r>
              <a:rPr lang="en-GB" dirty="0"/>
              <a:t>, National HE STEM Programme: Mathematical Sciences HE Curriculum Innovation Project. Available at: </a:t>
            </a:r>
            <a:r>
              <a:rPr lang="en-GB" dirty="0">
                <a:hlinkClick r:id="rId2"/>
              </a:rPr>
              <a:t>http://mathstore.ac.uk/node/2095</a:t>
            </a:r>
            <a:r>
              <a:rPr lang="en-GB" dirty="0"/>
              <a:t>  </a:t>
            </a:r>
            <a:r>
              <a:rPr lang="en-GB" dirty="0">
                <a:hlinkClick r:id="rId3"/>
              </a:rPr>
              <a:t>http://</a:t>
            </a:r>
            <a:r>
              <a:rPr lang="en-GB" dirty="0" smtClean="0">
                <a:hlinkClick r:id="rId3"/>
              </a:rPr>
              <a:t>www.mathcentre.ac.uk/resources/uploaded/InclusiveCurricula.pdf</a:t>
            </a:r>
            <a:endParaRPr lang="en-GB" dirty="0" smtClean="0"/>
          </a:p>
          <a:p>
            <a:pPr marL="914400" lvl="1" indent="-514350"/>
            <a:r>
              <a:rPr lang="en-GB" dirty="0"/>
              <a:t>Williams, R. &amp; Irving, A., 2012. On the accessibility of mathematics to visually impaired students in higher </a:t>
            </a:r>
            <a:r>
              <a:rPr lang="en-GB" dirty="0" smtClean="0"/>
              <a:t>education.</a:t>
            </a:r>
          </a:p>
          <a:p>
            <a:pPr marL="914400" lvl="1" indent="-514350"/>
            <a:r>
              <a:rPr lang="en-GB" dirty="0" err="1"/>
              <a:t>Spybey</a:t>
            </a:r>
            <a:r>
              <a:rPr lang="en-GB" dirty="0"/>
              <a:t>, D., 2012. Mathematics for visually impaired students at A-level and the transition to degree level</a:t>
            </a:r>
            <a:r>
              <a:rPr lang="en-GB" dirty="0" smtClean="0"/>
              <a:t>.</a:t>
            </a:r>
          </a:p>
          <a:p>
            <a:pPr marL="914400" lvl="1" indent="-514350"/>
            <a:r>
              <a:rPr lang="en-GB" dirty="0"/>
              <a:t>Rowlett, R. &amp; Rowlett, E., 2012. Experiences of students with visual </a:t>
            </a:r>
            <a:r>
              <a:rPr lang="en-GB" dirty="0" smtClean="0"/>
              <a:t>impairments.</a:t>
            </a:r>
          </a:p>
          <a:p>
            <a:pPr marL="914400" lvl="1" indent="-514350"/>
            <a:r>
              <a:rPr lang="en-GB" dirty="0" err="1" smtClean="0"/>
              <a:t>Trott</a:t>
            </a:r>
            <a:r>
              <a:rPr lang="en-GB" dirty="0" smtClean="0"/>
              <a:t>, C., 2012. Mathematics, dyslexia and accessibility.</a:t>
            </a:r>
          </a:p>
          <a:p>
            <a:pPr marL="914400" lvl="1" indent="-514350"/>
            <a:r>
              <a:rPr lang="en-GB" dirty="0" err="1" smtClean="0"/>
              <a:t>Cliffe</a:t>
            </a:r>
            <a:r>
              <a:rPr lang="en-GB" dirty="0" smtClean="0"/>
              <a:t>, E., 2012. Annotated list of further information and resources.</a:t>
            </a:r>
          </a:p>
          <a:p>
            <a:pPr marL="514350" indent="-514350">
              <a:buFont typeface="+mj-lt"/>
              <a:buAutoNum type="arabicPeriod"/>
            </a:pPr>
            <a:r>
              <a:rPr lang="en-GB" dirty="0" err="1"/>
              <a:t>Cliffe</a:t>
            </a:r>
            <a:r>
              <a:rPr lang="en-GB" dirty="0"/>
              <a:t>, E. &amp; Withington, I., 2013. </a:t>
            </a:r>
            <a:r>
              <a:rPr lang="en-GB" i="1" dirty="0"/>
              <a:t>HE STEM Students with Visual Impairment: exploring barriers to transition and progression, </a:t>
            </a:r>
            <a:r>
              <a:rPr lang="en-GB" dirty="0"/>
              <a:t>National HE STEM Programme: to be disseminated. </a:t>
            </a:r>
            <a:endParaRPr lang="en-GB" dirty="0" smtClean="0"/>
          </a:p>
          <a:p>
            <a:pPr marL="514350" indent="-514350">
              <a:buFont typeface="+mj-lt"/>
              <a:buAutoNum type="arabicPeriod"/>
            </a:pPr>
            <a:r>
              <a:rPr lang="en-GB" dirty="0" err="1" smtClean="0"/>
              <a:t>Cliffe</a:t>
            </a:r>
            <a:r>
              <a:rPr lang="en-GB" dirty="0"/>
              <a:t>, E. &amp; White, J., 2012. Methods to produce flexible and accessible learning resources in mathematics in Robinson, C., eds., 2012. </a:t>
            </a:r>
            <a:r>
              <a:rPr lang="en-GB" i="1" dirty="0"/>
              <a:t>Student-centred Approaches in Mathematics, </a:t>
            </a:r>
            <a:r>
              <a:rPr lang="en-GB" dirty="0"/>
              <a:t>National HE STEM Programme: Mathematical Sciences HE Curriculum Innovation Project. Available at: </a:t>
            </a:r>
            <a:r>
              <a:rPr lang="en-GB" dirty="0">
                <a:hlinkClick r:id="rId4"/>
              </a:rPr>
              <a:t>http://www.mathcentre.ac.uk/resources/uploaded/studentcentred.pdf</a:t>
            </a:r>
            <a:r>
              <a:rPr lang="en-GB" dirty="0"/>
              <a:t> </a:t>
            </a:r>
            <a:r>
              <a:rPr lang="en-GB" dirty="0">
                <a:hlinkClick r:id="rId5"/>
              </a:rPr>
              <a:t>http://www.bath.ac.uk/study/mash/maths-access</a:t>
            </a:r>
            <a:r>
              <a:rPr lang="en-GB" dirty="0"/>
              <a:t> </a:t>
            </a:r>
            <a:endParaRPr lang="en-GB" dirty="0" smtClean="0"/>
          </a:p>
          <a:p>
            <a:pPr marL="514350" indent="-514350">
              <a:buFont typeface="+mj-lt"/>
              <a:buAutoNum type="arabicPeriod"/>
            </a:pPr>
            <a:r>
              <a:rPr lang="en-GB" dirty="0"/>
              <a:t>Maddox, S., 2007. Mathematical equations in Braille. </a:t>
            </a:r>
            <a:r>
              <a:rPr lang="en-GB" i="1" dirty="0"/>
              <a:t>MSOR Connections</a:t>
            </a:r>
            <a:r>
              <a:rPr lang="en-GB" dirty="0"/>
              <a:t>, 7(2), pp.45–48. </a:t>
            </a:r>
            <a:endParaRPr lang="en-GB" dirty="0" smtClean="0"/>
          </a:p>
          <a:p>
            <a:pPr marL="514350" indent="-514350">
              <a:buFont typeface="+mj-lt"/>
              <a:buAutoNum type="arabicPeriod"/>
            </a:pPr>
            <a:r>
              <a:rPr lang="en-GB" dirty="0" err="1" smtClean="0"/>
              <a:t>Osterhaus</a:t>
            </a:r>
            <a:r>
              <a:rPr lang="en-GB" dirty="0"/>
              <a:t>, S., 2012. </a:t>
            </a:r>
            <a:r>
              <a:rPr lang="en-GB" i="1" dirty="0"/>
              <a:t>Teaching Math to Visually Impaired Students</a:t>
            </a:r>
            <a:r>
              <a:rPr lang="en-GB" dirty="0"/>
              <a:t>, Texas School for the Blind and Visually Impaired, </a:t>
            </a:r>
            <a:r>
              <a:rPr lang="en-GB" dirty="0">
                <a:hlinkClick r:id="rId6"/>
              </a:rPr>
              <a:t>http://www.tsbvi.edu/math</a:t>
            </a:r>
            <a:r>
              <a:rPr lang="en-GB" dirty="0"/>
              <a:t> </a:t>
            </a:r>
            <a:endParaRPr lang="en-GB" dirty="0" smtClean="0"/>
          </a:p>
          <a:p>
            <a:pPr marL="514350" indent="-514350">
              <a:buFont typeface="+mj-lt"/>
              <a:buAutoNum type="arabicPeriod"/>
            </a:pPr>
            <a:r>
              <a:rPr lang="en-GB" dirty="0" smtClean="0"/>
              <a:t>Rowlett, P., Rowlett, E. &amp; </a:t>
            </a:r>
            <a:r>
              <a:rPr lang="en-GB" dirty="0" err="1" smtClean="0"/>
              <a:t>Whapples</a:t>
            </a:r>
            <a:r>
              <a:rPr lang="en-GB" dirty="0" smtClean="0"/>
              <a:t>, M., 2011. </a:t>
            </a:r>
            <a:r>
              <a:rPr lang="en-GB" i="1" dirty="0" smtClean="0"/>
              <a:t>Accessibility </a:t>
            </a:r>
            <a:r>
              <a:rPr lang="en-GB" i="1" dirty="0"/>
              <a:t>in MSOR: </a:t>
            </a:r>
            <a:r>
              <a:rPr lang="en-GB" i="1" dirty="0" err="1"/>
              <a:t>LaTeX</a:t>
            </a:r>
            <a:r>
              <a:rPr lang="en-GB" i="1" dirty="0"/>
              <a:t> and Braille </a:t>
            </a:r>
            <a:r>
              <a:rPr lang="en-GB" i="1" dirty="0" smtClean="0"/>
              <a:t>project</a:t>
            </a:r>
            <a:r>
              <a:rPr lang="en-GB" dirty="0" smtClean="0"/>
              <a:t>, </a:t>
            </a:r>
            <a:r>
              <a:rPr lang="en-GB" u="sng" dirty="0" smtClean="0">
                <a:hlinkClick r:id="rId7"/>
              </a:rPr>
              <a:t>http</a:t>
            </a:r>
            <a:r>
              <a:rPr lang="en-GB" u="sng" dirty="0">
                <a:hlinkClick r:id="rId7"/>
              </a:rPr>
              <a:t>://mathstore.ac.uk/?</a:t>
            </a:r>
            <a:r>
              <a:rPr lang="en-GB" u="sng" dirty="0" smtClean="0">
                <a:hlinkClick r:id="rId7"/>
              </a:rPr>
              <a:t>q=node/1963</a:t>
            </a:r>
            <a:endParaRPr lang="en-GB" dirty="0" smtClean="0"/>
          </a:p>
          <a:p>
            <a:pPr marL="514350" indent="-514350">
              <a:buFont typeface="+mj-lt"/>
              <a:buAutoNum type="arabicPeriod"/>
            </a:pPr>
            <a:r>
              <a:rPr lang="en-GB" dirty="0" err="1" smtClean="0"/>
              <a:t>Waterfield</a:t>
            </a:r>
            <a:r>
              <a:rPr lang="en-GB" dirty="0" smtClean="0"/>
              <a:t>, J. &amp;  </a:t>
            </a:r>
            <a:r>
              <a:rPr lang="en-GB" dirty="0" err="1" smtClean="0"/>
              <a:t>Draffan</a:t>
            </a:r>
            <a:r>
              <a:rPr lang="en-GB" dirty="0" smtClean="0"/>
              <a:t>, E. A., 2012. </a:t>
            </a:r>
            <a:r>
              <a:rPr lang="en-GB" i="1" dirty="0" smtClean="0"/>
              <a:t>STEM Learning and Teaching Reconfigured, </a:t>
            </a:r>
            <a:r>
              <a:rPr lang="en-GB" dirty="0" smtClean="0"/>
              <a:t>National HE </a:t>
            </a:r>
            <a:r>
              <a:rPr lang="en-GB" dirty="0"/>
              <a:t>STEM Programme, </a:t>
            </a:r>
            <a:r>
              <a:rPr lang="en-GB" dirty="0">
                <a:hlinkClick r:id="rId8"/>
              </a:rPr>
              <a:t>http://stem.ecs.soton.ac.uk</a:t>
            </a:r>
            <a:r>
              <a:rPr lang="en-GB" dirty="0" smtClean="0">
                <a:hlinkClick r:id="rId8"/>
              </a:rPr>
              <a:t>/</a:t>
            </a:r>
            <a:r>
              <a:rPr lang="en-GB" dirty="0" smtClean="0"/>
              <a:t> </a:t>
            </a:r>
          </a:p>
          <a:p>
            <a:pPr marL="514350" indent="-514350">
              <a:buFont typeface="+mj-lt"/>
              <a:buAutoNum type="arabicPeriod"/>
            </a:pPr>
            <a:r>
              <a:rPr lang="en-GB" dirty="0" err="1"/>
              <a:t>Whapples</a:t>
            </a:r>
            <a:r>
              <a:rPr lang="en-GB" dirty="0"/>
              <a:t>, M., 2007. Obtaining Braille mathematical documents. </a:t>
            </a:r>
            <a:r>
              <a:rPr lang="en-GB" i="1" dirty="0"/>
              <a:t>MSOR Connections</a:t>
            </a:r>
            <a:r>
              <a:rPr lang="en-GB" dirty="0"/>
              <a:t>, 7(3), pp.18–21. </a:t>
            </a:r>
          </a:p>
          <a:p>
            <a:pPr marL="514350" indent="-514350">
              <a:buFont typeface="+mj-lt"/>
              <a:buAutoNum type="arabicPeriod"/>
            </a:pPr>
            <a:endParaRPr lang="en-GB" dirty="0" smtClean="0"/>
          </a:p>
          <a:p>
            <a:pPr marL="514350" indent="-514350">
              <a:buFont typeface="+mj-lt"/>
              <a:buAutoNum type="arabicPeriod"/>
            </a:pPr>
            <a:endParaRPr lang="en-GB" dirty="0"/>
          </a:p>
          <a:p>
            <a:pPr marL="514350" indent="-514350">
              <a:buFont typeface="+mj-lt"/>
              <a:buAutoNum type="arabicPeriod"/>
            </a:pPr>
            <a:endParaRPr lang="en-GB"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1690564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Just some selected tools…</a:t>
            </a:r>
            <a:endParaRPr lang="en-GB"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startAt="9"/>
            </a:pPr>
            <a:r>
              <a:rPr lang="en-GB" dirty="0" err="1"/>
              <a:t>InftyReader</a:t>
            </a:r>
            <a:r>
              <a:rPr lang="en-GB" dirty="0"/>
              <a:t> Group, 2002. </a:t>
            </a:r>
            <a:r>
              <a:rPr lang="en-GB" i="1" dirty="0" err="1"/>
              <a:t>InftyReader</a:t>
            </a:r>
            <a:r>
              <a:rPr lang="en-GB" i="1" dirty="0"/>
              <a:t>, Optical Character Recognition (OCR) for scientific documents</a:t>
            </a:r>
            <a:r>
              <a:rPr lang="en-GB" dirty="0"/>
              <a:t>, </a:t>
            </a:r>
            <a:r>
              <a:rPr lang="en-GB" dirty="0">
                <a:hlinkClick r:id="rId2"/>
              </a:rPr>
              <a:t>http://www.inftyreader.org/</a:t>
            </a:r>
            <a:r>
              <a:rPr lang="en-GB" dirty="0"/>
              <a:t> </a:t>
            </a:r>
            <a:endParaRPr lang="en-GB" dirty="0" smtClean="0"/>
          </a:p>
          <a:p>
            <a:pPr marL="514350" indent="-514350">
              <a:buFont typeface="+mj-lt"/>
              <a:buAutoNum type="arabicPeriod" startAt="9"/>
            </a:pPr>
            <a:r>
              <a:rPr lang="en-GB" dirty="0" err="1" smtClean="0"/>
              <a:t>Sorge</a:t>
            </a:r>
            <a:r>
              <a:rPr lang="en-GB" dirty="0" smtClean="0"/>
              <a:t> et al., 2012. </a:t>
            </a:r>
            <a:r>
              <a:rPr lang="en-GB" i="1" dirty="0" err="1" smtClean="0"/>
              <a:t>MaxTract</a:t>
            </a:r>
            <a:r>
              <a:rPr lang="en-GB" i="1" dirty="0"/>
              <a:t>, </a:t>
            </a:r>
            <a:r>
              <a:rPr lang="en-GB" dirty="0">
                <a:hlinkClick r:id="rId3"/>
              </a:rPr>
              <a:t>http://researchblogs.cs.bham.ac.uk/math-access</a:t>
            </a:r>
            <a:r>
              <a:rPr lang="en-GB" dirty="0" smtClean="0">
                <a:hlinkClick r:id="rId3"/>
              </a:rPr>
              <a:t>/</a:t>
            </a:r>
            <a:endParaRPr lang="en-GB" dirty="0" smtClean="0"/>
          </a:p>
          <a:p>
            <a:pPr marL="514350" indent="-514350">
              <a:buFont typeface="+mj-lt"/>
              <a:buAutoNum type="arabicPeriod" startAt="9"/>
            </a:pPr>
            <a:r>
              <a:rPr lang="en-GB" dirty="0" smtClean="0"/>
              <a:t>Irving</a:t>
            </a:r>
            <a:r>
              <a:rPr lang="en-GB" dirty="0"/>
              <a:t>, A. &amp; Williams, R., 2007. </a:t>
            </a:r>
            <a:r>
              <a:rPr lang="en-GB" i="1" dirty="0"/>
              <a:t>Latex-access, providing easy on-the-fly braille access to </a:t>
            </a:r>
            <a:r>
              <a:rPr lang="en-GB" i="1" dirty="0" err="1"/>
              <a:t>LaTeX</a:t>
            </a:r>
            <a:r>
              <a:rPr lang="en-GB" i="1" dirty="0"/>
              <a:t> documents,</a:t>
            </a:r>
            <a:r>
              <a:rPr lang="en-GB" dirty="0"/>
              <a:t> </a:t>
            </a:r>
            <a:r>
              <a:rPr lang="en-GB" dirty="0">
                <a:hlinkClick r:id="rId4"/>
              </a:rPr>
              <a:t>http://latex-access.sourceforge.net/</a:t>
            </a:r>
            <a:endParaRPr lang="en-GB" dirty="0"/>
          </a:p>
          <a:p>
            <a:pPr marL="514350" indent="-514350">
              <a:buFont typeface="+mj-lt"/>
              <a:buAutoNum type="arabicPeriod" startAt="9"/>
            </a:pPr>
            <a:r>
              <a:rPr lang="en-GB" dirty="0" err="1"/>
              <a:t>Whapples</a:t>
            </a:r>
            <a:r>
              <a:rPr lang="en-GB" dirty="0"/>
              <a:t>, M., 2007. </a:t>
            </a:r>
            <a:r>
              <a:rPr lang="en-GB" i="1" dirty="0" err="1"/>
              <a:t>BrlTex</a:t>
            </a:r>
            <a:r>
              <a:rPr lang="en-GB" i="1" dirty="0"/>
              <a:t>: open source </a:t>
            </a:r>
            <a:r>
              <a:rPr lang="en-GB" i="1" dirty="0" err="1"/>
              <a:t>LaTex</a:t>
            </a:r>
            <a:r>
              <a:rPr lang="en-GB" i="1" dirty="0"/>
              <a:t> to braille translator</a:t>
            </a:r>
            <a:r>
              <a:rPr lang="en-GB" dirty="0"/>
              <a:t>, </a:t>
            </a:r>
            <a:r>
              <a:rPr lang="en-GB" dirty="0">
                <a:hlinkClick r:id="rId5"/>
              </a:rPr>
              <a:t>http://brltex.sourceforge.net/</a:t>
            </a:r>
            <a:endParaRPr lang="en-GB" dirty="0" smtClean="0"/>
          </a:p>
          <a:p>
            <a:pPr marL="514350" indent="-514350">
              <a:buFont typeface="+mj-lt"/>
              <a:buAutoNum type="arabicPeriod" startAt="9"/>
            </a:pPr>
            <a:r>
              <a:rPr lang="en-GB" dirty="0" smtClean="0"/>
              <a:t>Design </a:t>
            </a:r>
            <a:r>
              <a:rPr lang="en-GB" dirty="0"/>
              <a:t>Science, </a:t>
            </a:r>
            <a:r>
              <a:rPr lang="en-GB" dirty="0" smtClean="0"/>
              <a:t>2013. </a:t>
            </a:r>
            <a:r>
              <a:rPr lang="en-GB" i="1" dirty="0" err="1"/>
              <a:t>MathType</a:t>
            </a:r>
            <a:r>
              <a:rPr lang="en-GB" dirty="0"/>
              <a:t>, </a:t>
            </a:r>
            <a:r>
              <a:rPr lang="en-GB" dirty="0">
                <a:hlinkClick r:id="rId6"/>
              </a:rPr>
              <a:t>http://www.dessci.com/en/products/mathtype/</a:t>
            </a:r>
            <a:r>
              <a:rPr lang="en-GB" dirty="0"/>
              <a:t>  </a:t>
            </a:r>
            <a:endParaRPr lang="en-GB" dirty="0" smtClean="0"/>
          </a:p>
          <a:p>
            <a:pPr marL="514350" indent="-514350">
              <a:buFont typeface="+mj-lt"/>
              <a:buAutoNum type="arabicPeriod" startAt="9"/>
            </a:pPr>
            <a:r>
              <a:rPr lang="en-GB" dirty="0" err="1"/>
              <a:t>BaKoMa</a:t>
            </a:r>
            <a:r>
              <a:rPr lang="en-GB" dirty="0"/>
              <a:t> Soft, 2012. </a:t>
            </a:r>
            <a:r>
              <a:rPr lang="en-GB" i="1" dirty="0" err="1"/>
              <a:t>BaKoMa</a:t>
            </a:r>
            <a:r>
              <a:rPr lang="en-GB" i="1" dirty="0"/>
              <a:t> </a:t>
            </a:r>
            <a:r>
              <a:rPr lang="en-GB" i="1" dirty="0" err="1"/>
              <a:t>TeX</a:t>
            </a:r>
            <a:r>
              <a:rPr lang="en-GB" dirty="0"/>
              <a:t>, </a:t>
            </a:r>
            <a:r>
              <a:rPr lang="en-GB" dirty="0">
                <a:hlinkClick r:id="rId7"/>
              </a:rPr>
              <a:t>http://www.bakoma-tex.com/</a:t>
            </a:r>
            <a:r>
              <a:rPr lang="en-GB" dirty="0"/>
              <a:t> </a:t>
            </a:r>
            <a:endParaRPr lang="en-GB" dirty="0" smtClean="0"/>
          </a:p>
          <a:p>
            <a:pPr marL="514350" indent="-514350">
              <a:buFont typeface="+mj-lt"/>
              <a:buAutoNum type="arabicPeriod" startAt="9"/>
            </a:pPr>
            <a:r>
              <a:rPr lang="en-GB" dirty="0" err="1" smtClean="0"/>
              <a:t>Metroplex</a:t>
            </a:r>
            <a:r>
              <a:rPr lang="en-GB" dirty="0" smtClean="0"/>
              <a:t> Voice Computing, 2013. </a:t>
            </a:r>
            <a:r>
              <a:rPr lang="en-GB" i="1" dirty="0" err="1" smtClean="0"/>
              <a:t>MathTalk</a:t>
            </a:r>
            <a:r>
              <a:rPr lang="en-GB" dirty="0"/>
              <a:t>, </a:t>
            </a:r>
            <a:r>
              <a:rPr lang="en-GB" dirty="0">
                <a:hlinkClick r:id="rId8"/>
              </a:rPr>
              <a:t>http://metroplexvoice.com</a:t>
            </a:r>
            <a:r>
              <a:rPr lang="en-GB" dirty="0" smtClean="0">
                <a:hlinkClick r:id="rId8"/>
              </a:rPr>
              <a:t>/</a:t>
            </a:r>
            <a:r>
              <a:rPr lang="en-GB" dirty="0" smtClean="0"/>
              <a:t> </a:t>
            </a:r>
            <a:endParaRPr lang="en-GB" i="1" dirty="0" smtClean="0"/>
          </a:p>
          <a:p>
            <a:pPr marL="514350" indent="-514350">
              <a:buFont typeface="+mj-lt"/>
              <a:buAutoNum type="arabicPeriod" startAt="9"/>
            </a:pPr>
            <a:r>
              <a:rPr lang="en-GB" dirty="0" smtClean="0"/>
              <a:t>The DASHER project, 2011. </a:t>
            </a:r>
            <a:r>
              <a:rPr lang="en-GB" i="1" dirty="0"/>
              <a:t>Dasher, </a:t>
            </a:r>
            <a:r>
              <a:rPr lang="en-GB" dirty="0">
                <a:hlinkClick r:id="rId9"/>
              </a:rPr>
              <a:t>http://www.inference.phy.cam.ac.uk/dasher</a:t>
            </a:r>
            <a:r>
              <a:rPr lang="en-GB" dirty="0" smtClean="0">
                <a:hlinkClick r:id="rId9"/>
              </a:rPr>
              <a:t>/</a:t>
            </a:r>
            <a:r>
              <a:rPr lang="en-GB" dirty="0" smtClean="0"/>
              <a:t> </a:t>
            </a:r>
          </a:p>
          <a:p>
            <a:pPr marL="514350" indent="-514350">
              <a:buFont typeface="+mj-lt"/>
              <a:buAutoNum type="arabicPeriod" startAt="9"/>
            </a:pPr>
            <a:r>
              <a:rPr lang="en-GB" dirty="0" err="1" smtClean="0"/>
              <a:t>Colleyeder</a:t>
            </a:r>
            <a:r>
              <a:rPr lang="en-GB" dirty="0" smtClean="0"/>
              <a:t> Ltd. and NIPG Group, 2013. </a:t>
            </a:r>
            <a:r>
              <a:rPr lang="en-GB" i="1" dirty="0" err="1" smtClean="0"/>
              <a:t>MouSense</a:t>
            </a:r>
            <a:r>
              <a:rPr lang="en-GB" i="1" dirty="0"/>
              <a:t>, </a:t>
            </a:r>
            <a:r>
              <a:rPr lang="en-GB" dirty="0">
                <a:hlinkClick r:id="rId10"/>
              </a:rPr>
              <a:t>http://www.colleyeder.com/mousense/working</a:t>
            </a:r>
            <a:r>
              <a:rPr lang="en-GB" dirty="0" smtClean="0">
                <a:hlinkClick r:id="rId10"/>
              </a:rPr>
              <a:t>/</a:t>
            </a:r>
            <a:endParaRPr lang="en-GB" dirty="0" smtClean="0"/>
          </a:p>
          <a:p>
            <a:pPr marL="514350" indent="-514350">
              <a:buFont typeface="+mj-lt"/>
              <a:buAutoNum type="arabicPeriod" startAt="9"/>
            </a:pPr>
            <a:r>
              <a:rPr lang="en-GB" dirty="0" smtClean="0"/>
              <a:t>Claro Software, 2013. </a:t>
            </a:r>
            <a:r>
              <a:rPr lang="en-GB" i="1" dirty="0" smtClean="0"/>
              <a:t>Claro </a:t>
            </a:r>
            <a:r>
              <a:rPr lang="en-GB" i="1" dirty="0" err="1" smtClean="0"/>
              <a:t>Facemouse</a:t>
            </a:r>
            <a:r>
              <a:rPr lang="en-GB" i="1" dirty="0"/>
              <a:t>,</a:t>
            </a:r>
            <a:r>
              <a:rPr lang="en-GB" dirty="0"/>
              <a:t> </a:t>
            </a:r>
            <a:r>
              <a:rPr lang="en-GB" dirty="0">
                <a:hlinkClick r:id="rId11"/>
              </a:rPr>
              <a:t>http://</a:t>
            </a:r>
            <a:r>
              <a:rPr lang="en-GB" dirty="0" smtClean="0">
                <a:hlinkClick r:id="rId11"/>
              </a:rPr>
              <a:t>www.clarosoftware.com/index.php?cPath=402</a:t>
            </a:r>
            <a:r>
              <a:rPr lang="en-GB" dirty="0" smtClean="0"/>
              <a:t> </a:t>
            </a:r>
          </a:p>
          <a:p>
            <a:pPr marL="514350" indent="-514350">
              <a:buFont typeface="+mj-lt"/>
              <a:buAutoNum type="arabicPeriod" startAt="9"/>
            </a:pPr>
            <a:r>
              <a:rPr lang="en-GB" dirty="0" smtClean="0"/>
              <a:t>NASA, 2008. </a:t>
            </a:r>
            <a:r>
              <a:rPr lang="en-GB" i="1" dirty="0" err="1" smtClean="0"/>
              <a:t>MathTrax</a:t>
            </a:r>
            <a:r>
              <a:rPr lang="en-GB" i="1" dirty="0" smtClean="0"/>
              <a:t>,</a:t>
            </a:r>
            <a:r>
              <a:rPr lang="en-GB" dirty="0"/>
              <a:t> </a:t>
            </a:r>
            <a:r>
              <a:rPr lang="en-GB" dirty="0">
                <a:hlinkClick r:id="rId12"/>
              </a:rPr>
              <a:t>http://prime.jsc.nasa.gov/MathTrax</a:t>
            </a:r>
            <a:r>
              <a:rPr lang="en-GB" dirty="0" smtClean="0">
                <a:hlinkClick r:id="rId12"/>
              </a:rPr>
              <a:t>/</a:t>
            </a:r>
            <a:r>
              <a:rPr lang="en-GB" dirty="0" smtClean="0"/>
              <a:t> </a:t>
            </a:r>
          </a:p>
          <a:p>
            <a:pPr marL="514350" indent="-514350">
              <a:buFont typeface="+mj-lt"/>
              <a:buAutoNum type="arabicPeriod" startAt="9"/>
            </a:pPr>
            <a:r>
              <a:rPr lang="en-GB" dirty="0" err="1"/>
              <a:t>MathJax</a:t>
            </a:r>
            <a:r>
              <a:rPr lang="en-GB" dirty="0"/>
              <a:t>, </a:t>
            </a:r>
            <a:r>
              <a:rPr lang="en-GB" dirty="0" smtClean="0"/>
              <a:t>2013. </a:t>
            </a:r>
            <a:r>
              <a:rPr lang="en-GB" i="1" dirty="0" err="1"/>
              <a:t>MathJax</a:t>
            </a:r>
            <a:r>
              <a:rPr lang="en-GB" dirty="0"/>
              <a:t>, </a:t>
            </a:r>
            <a:r>
              <a:rPr lang="en-GB" dirty="0">
                <a:hlinkClick r:id="rId13"/>
              </a:rPr>
              <a:t>http://www.mathjax.org/</a:t>
            </a:r>
            <a:r>
              <a:rPr lang="en-GB" dirty="0"/>
              <a:t> </a:t>
            </a:r>
            <a:endParaRPr lang="en-GB" dirty="0" smtClean="0"/>
          </a:p>
          <a:p>
            <a:pPr marL="514350" indent="-514350">
              <a:buFont typeface="+mj-lt"/>
              <a:buAutoNum type="arabicPeriod" startAt="9"/>
            </a:pPr>
            <a:r>
              <a:rPr lang="en-GB" dirty="0" smtClean="0"/>
              <a:t>Design Science, 2013. </a:t>
            </a:r>
            <a:r>
              <a:rPr lang="en-GB" i="1" dirty="0" err="1" smtClean="0"/>
              <a:t>MathPlayer</a:t>
            </a:r>
            <a:r>
              <a:rPr lang="en-GB" dirty="0"/>
              <a:t>, </a:t>
            </a:r>
            <a:r>
              <a:rPr lang="en-GB" dirty="0">
                <a:hlinkClick r:id="rId14"/>
              </a:rPr>
              <a:t>http://www.dessci.com/en/products/mathplayer</a:t>
            </a:r>
            <a:r>
              <a:rPr lang="en-GB" dirty="0" smtClean="0">
                <a:hlinkClick r:id="rId14"/>
              </a:rPr>
              <a:t>/</a:t>
            </a:r>
            <a:r>
              <a:rPr lang="en-GB" dirty="0" smtClean="0"/>
              <a:t> </a:t>
            </a:r>
            <a:endParaRPr lang="en-GB" dirty="0"/>
          </a:p>
          <a:p>
            <a:pPr marL="514350" indent="-514350">
              <a:buFont typeface="+mj-lt"/>
              <a:buAutoNum type="arabicPeriod" startAt="9"/>
            </a:pPr>
            <a:endParaRPr lang="en-GB" i="1" dirty="0" smtClean="0"/>
          </a:p>
          <a:p>
            <a:endParaRPr lang="en-GB" dirty="0"/>
          </a:p>
          <a:p>
            <a:endParaRPr lang="en-GB" dirty="0"/>
          </a:p>
        </p:txBody>
      </p:sp>
    </p:spTree>
    <p:extLst>
      <p:ext uri="{BB962C8B-B14F-4D97-AF65-F5344CB8AC3E}">
        <p14:creationId xmlns:p14="http://schemas.microsoft.com/office/powerpoint/2010/main" val="2475786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plan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Introduce some scenarios</a:t>
            </a:r>
          </a:p>
          <a:p>
            <a:r>
              <a:rPr lang="en-GB" dirty="0" smtClean="0"/>
              <a:t>Note/demo </a:t>
            </a:r>
            <a:r>
              <a:rPr lang="en-GB" b="1" dirty="0" smtClean="0"/>
              <a:t>some</a:t>
            </a:r>
            <a:r>
              <a:rPr lang="en-GB" dirty="0" smtClean="0"/>
              <a:t> </a:t>
            </a:r>
            <a:r>
              <a:rPr lang="en-GB" dirty="0" smtClean="0"/>
              <a:t>technologies </a:t>
            </a:r>
            <a:r>
              <a:rPr lang="en-GB" dirty="0" smtClean="0"/>
              <a:t>and methods which </a:t>
            </a:r>
            <a:r>
              <a:rPr lang="en-GB" dirty="0" smtClean="0"/>
              <a:t>might be </a:t>
            </a:r>
            <a:r>
              <a:rPr lang="en-GB" dirty="0" smtClean="0"/>
              <a:t>used to support the students</a:t>
            </a:r>
          </a:p>
          <a:p>
            <a:r>
              <a:rPr lang="en-GB" dirty="0" smtClean="0"/>
              <a:t>Discussions in groups – consider one or more of the scenarios in the context of your role and organisations</a:t>
            </a:r>
          </a:p>
          <a:p>
            <a:pPr lvl="1"/>
            <a:r>
              <a:rPr lang="en-GB" dirty="0" smtClean="0"/>
              <a:t>How would you support the student(s)? Which </a:t>
            </a:r>
            <a:r>
              <a:rPr lang="en-GB" dirty="0"/>
              <a:t>staff would be involved? What would be difficult to achieve? </a:t>
            </a:r>
            <a:r>
              <a:rPr lang="en-GB" dirty="0" smtClean="0"/>
              <a:t>What resources, knowledge and training might be required by staff? </a:t>
            </a:r>
          </a:p>
          <a:p>
            <a:pPr lvl="1"/>
            <a:r>
              <a:rPr lang="en-GB" dirty="0" smtClean="0"/>
              <a:t>Produce a list of ‘missing’ advice sources, specific practice recommendations, services, communication routes, research etc. which you feel need to be addressed </a:t>
            </a:r>
          </a:p>
          <a:p>
            <a:endParaRPr lang="en-GB" dirty="0" smtClean="0"/>
          </a:p>
        </p:txBody>
      </p:sp>
    </p:spTree>
    <p:extLst>
      <p:ext uri="{BB962C8B-B14F-4D97-AF65-F5344CB8AC3E}">
        <p14:creationId xmlns:p14="http://schemas.microsoft.com/office/powerpoint/2010/main" val="3936924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‘Andrew’</a:t>
            </a:r>
            <a:endParaRPr lang="en-GB" dirty="0"/>
          </a:p>
        </p:txBody>
      </p:sp>
      <p:sp>
        <p:nvSpPr>
          <p:cNvPr id="3" name="Content Placeholder 2"/>
          <p:cNvSpPr>
            <a:spLocks noGrp="1"/>
          </p:cNvSpPr>
          <p:nvPr>
            <p:ph idx="1"/>
          </p:nvPr>
        </p:nvSpPr>
        <p:spPr/>
        <p:txBody>
          <a:bodyPr>
            <a:noAutofit/>
          </a:bodyPr>
          <a:lstStyle/>
          <a:p>
            <a:pPr lvl="0"/>
            <a:r>
              <a:rPr lang="en-GB" sz="2100" dirty="0"/>
              <a:t>B</a:t>
            </a:r>
            <a:r>
              <a:rPr lang="en-GB" sz="2100" dirty="0" smtClean="0"/>
              <a:t>lind </a:t>
            </a:r>
            <a:r>
              <a:rPr lang="en-GB" sz="2100" dirty="0"/>
              <a:t>since early </a:t>
            </a:r>
            <a:r>
              <a:rPr lang="en-GB" sz="2100" dirty="0" smtClean="0"/>
              <a:t>childhood </a:t>
            </a:r>
          </a:p>
          <a:p>
            <a:pPr lvl="0"/>
            <a:r>
              <a:rPr lang="en-GB" sz="2100" dirty="0"/>
              <a:t>C</a:t>
            </a:r>
            <a:r>
              <a:rPr lang="en-GB" sz="2100" dirty="0" smtClean="0"/>
              <a:t>ompetent </a:t>
            </a:r>
            <a:r>
              <a:rPr lang="en-GB" sz="2100" dirty="0"/>
              <a:t>Braille reader (UK Braille) and JAWS </a:t>
            </a:r>
            <a:r>
              <a:rPr lang="en-GB" sz="2100" dirty="0" smtClean="0"/>
              <a:t>user</a:t>
            </a:r>
          </a:p>
          <a:p>
            <a:pPr lvl="0"/>
            <a:r>
              <a:rPr lang="en-GB" sz="2100" dirty="0" smtClean="0"/>
              <a:t>At A level Andrew started learning some </a:t>
            </a:r>
            <a:r>
              <a:rPr lang="en-GB" sz="2100" dirty="0" err="1" smtClean="0"/>
              <a:t>LaTeX</a:t>
            </a:r>
            <a:r>
              <a:rPr lang="en-GB" sz="2100" dirty="0" smtClean="0"/>
              <a:t>, he is aware that by reading and writing </a:t>
            </a:r>
            <a:r>
              <a:rPr lang="en-GB" sz="2100" dirty="0" err="1" smtClean="0"/>
              <a:t>LaTeX</a:t>
            </a:r>
            <a:r>
              <a:rPr lang="en-GB" sz="2100" dirty="0" smtClean="0"/>
              <a:t> source code he will be able to communicate directly with staff</a:t>
            </a:r>
            <a:endParaRPr lang="en-GB" sz="2100" dirty="0"/>
          </a:p>
          <a:p>
            <a:pPr lvl="0"/>
            <a:r>
              <a:rPr lang="en-GB" sz="2100" dirty="0" smtClean="0"/>
              <a:t>Confident </a:t>
            </a:r>
            <a:r>
              <a:rPr lang="en-GB" sz="2100" dirty="0"/>
              <a:t>using tactile </a:t>
            </a:r>
            <a:r>
              <a:rPr lang="en-GB" sz="2100" dirty="0" smtClean="0"/>
              <a:t>diagrams and working with descriptions</a:t>
            </a:r>
            <a:endParaRPr lang="en-GB" sz="2100" dirty="0"/>
          </a:p>
          <a:p>
            <a:pPr lvl="0"/>
            <a:r>
              <a:rPr lang="en-GB" sz="2100" dirty="0"/>
              <a:t>Can touch type, </a:t>
            </a:r>
            <a:r>
              <a:rPr lang="en-GB" sz="2100" dirty="0" smtClean="0"/>
              <a:t>prefers to use a text </a:t>
            </a:r>
            <a:r>
              <a:rPr lang="en-GB" sz="2100" dirty="0"/>
              <a:t>editor to produce </a:t>
            </a:r>
            <a:r>
              <a:rPr lang="en-GB" sz="2100" dirty="0" smtClean="0"/>
              <a:t>text rather than Microsoft Office which he finds cumbersome </a:t>
            </a:r>
            <a:endParaRPr lang="en-GB" sz="2100" dirty="0"/>
          </a:p>
          <a:p>
            <a:pPr lvl="0"/>
            <a:r>
              <a:rPr lang="en-GB" sz="2100" dirty="0" smtClean="0"/>
              <a:t>About to start a mathematics degree</a:t>
            </a:r>
          </a:p>
          <a:p>
            <a:pPr lvl="0"/>
            <a:r>
              <a:rPr lang="en-GB" sz="2100" dirty="0" smtClean="0"/>
              <a:t>Department holds a mixture of handwritten and </a:t>
            </a:r>
            <a:r>
              <a:rPr lang="en-GB" sz="2100" dirty="0" err="1" smtClean="0"/>
              <a:t>LaTeX</a:t>
            </a:r>
            <a:r>
              <a:rPr lang="en-GB" sz="2100" dirty="0" smtClean="0"/>
              <a:t> notes</a:t>
            </a:r>
          </a:p>
          <a:p>
            <a:pPr lvl="0"/>
            <a:r>
              <a:rPr lang="en-GB" sz="2100" dirty="0" smtClean="0"/>
              <a:t>Department uses some required textbooks and there is a recommended reading list</a:t>
            </a:r>
            <a:endParaRPr lang="en-GB" sz="2100" dirty="0"/>
          </a:p>
          <a:p>
            <a:r>
              <a:rPr lang="en-GB" sz="2100" dirty="0" smtClean="0"/>
              <a:t>Software includes </a:t>
            </a:r>
            <a:r>
              <a:rPr lang="en-GB" sz="2100" dirty="0" err="1" smtClean="0"/>
              <a:t>MatLab</a:t>
            </a:r>
            <a:r>
              <a:rPr lang="en-GB" sz="2100" dirty="0" smtClean="0"/>
              <a:t>, Maple and R</a:t>
            </a:r>
          </a:p>
          <a:p>
            <a:endParaRPr lang="en-GB" sz="2100" dirty="0" smtClean="0"/>
          </a:p>
        </p:txBody>
      </p:sp>
    </p:spTree>
    <p:extLst>
      <p:ext uri="{BB962C8B-B14F-4D97-AF65-F5344CB8AC3E}">
        <p14:creationId xmlns:p14="http://schemas.microsoft.com/office/powerpoint/2010/main" val="2761059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‘Andrew’</a:t>
            </a:r>
            <a:endParaRPr lang="en-GB" dirty="0"/>
          </a:p>
        </p:txBody>
      </p:sp>
      <p:sp>
        <p:nvSpPr>
          <p:cNvPr id="3" name="Content Placeholder 2"/>
          <p:cNvSpPr>
            <a:spLocks noGrp="1"/>
          </p:cNvSpPr>
          <p:nvPr>
            <p:ph idx="1"/>
          </p:nvPr>
        </p:nvSpPr>
        <p:spPr>
          <a:xfrm>
            <a:off x="457200" y="1371600"/>
            <a:ext cx="8229600" cy="5181600"/>
          </a:xfrm>
        </p:spPr>
        <p:txBody>
          <a:bodyPr>
            <a:noAutofit/>
          </a:bodyPr>
          <a:lstStyle/>
          <a:p>
            <a:pPr marL="0" indent="0">
              <a:buNone/>
            </a:pPr>
            <a:r>
              <a:rPr lang="en-GB" sz="2100" dirty="0"/>
              <a:t>B</a:t>
            </a:r>
            <a:r>
              <a:rPr lang="en-GB" sz="2100" dirty="0" smtClean="0"/>
              <a:t>road possibilities for the reading and writing </a:t>
            </a:r>
            <a:r>
              <a:rPr lang="en-GB" sz="2100" dirty="0" smtClean="0"/>
              <a:t>formats: </a:t>
            </a:r>
            <a:endParaRPr lang="en-GB" sz="2100" dirty="0" smtClean="0"/>
          </a:p>
          <a:p>
            <a:pPr marL="400050">
              <a:buFont typeface="+mj-lt"/>
              <a:buAutoNum type="arabicPeriod"/>
            </a:pPr>
            <a:r>
              <a:rPr lang="en-GB" sz="2100" dirty="0" smtClean="0"/>
              <a:t>Braille based: Read and write Braille and maths Braille </a:t>
            </a:r>
            <a:r>
              <a:rPr lang="en-GB" sz="2100" dirty="0" smtClean="0"/>
              <a:t>directly</a:t>
            </a:r>
            <a:endParaRPr lang="en-GB" sz="2100" dirty="0" smtClean="0"/>
          </a:p>
          <a:p>
            <a:pPr marL="800100" lvl="1"/>
            <a:r>
              <a:rPr lang="en-GB" sz="1700" dirty="0"/>
              <a:t>R</a:t>
            </a:r>
            <a:r>
              <a:rPr lang="en-GB" sz="1700" dirty="0" smtClean="0"/>
              <a:t>equires transcription of higher level </a:t>
            </a:r>
            <a:r>
              <a:rPr lang="en-GB" sz="1700" dirty="0" smtClean="0"/>
              <a:t>mathematics </a:t>
            </a:r>
            <a:r>
              <a:rPr lang="en-GB" sz="1800" dirty="0"/>
              <a:t>[</a:t>
            </a:r>
            <a:r>
              <a:rPr lang="en-GB" sz="1800" dirty="0" smtClean="0"/>
              <a:t>4,6,8,12]</a:t>
            </a:r>
            <a:endParaRPr lang="en-GB" sz="1700" dirty="0" smtClean="0"/>
          </a:p>
          <a:p>
            <a:pPr marL="800100" lvl="1"/>
            <a:r>
              <a:rPr lang="en-GB" sz="1700" dirty="0" smtClean="0"/>
              <a:t>Communication barrier between student and their peers and tutors.</a:t>
            </a:r>
          </a:p>
          <a:p>
            <a:pPr marL="400050">
              <a:buFont typeface="+mj-lt"/>
              <a:buAutoNum type="arabicPeriod"/>
            </a:pPr>
            <a:r>
              <a:rPr lang="en-GB" sz="2100" dirty="0" smtClean="0"/>
              <a:t>Read/write </a:t>
            </a:r>
            <a:r>
              <a:rPr lang="en-GB" sz="2100" dirty="0" err="1" smtClean="0"/>
              <a:t>LaTeX</a:t>
            </a:r>
            <a:r>
              <a:rPr lang="en-GB" sz="2100" dirty="0" smtClean="0"/>
              <a:t>: </a:t>
            </a:r>
            <a:r>
              <a:rPr lang="en-GB" sz="2100" dirty="0" err="1" smtClean="0"/>
              <a:t>screenreader</a:t>
            </a:r>
            <a:r>
              <a:rPr lang="en-GB" sz="2100" dirty="0" smtClean="0"/>
              <a:t> </a:t>
            </a:r>
            <a:r>
              <a:rPr lang="en-GB" sz="2100" dirty="0" smtClean="0"/>
              <a:t>and refreshable </a:t>
            </a:r>
            <a:r>
              <a:rPr lang="en-GB" sz="2100" dirty="0" smtClean="0"/>
              <a:t>Braille [1,2,9,11]</a:t>
            </a:r>
            <a:endParaRPr lang="en-GB" sz="2100" dirty="0" smtClean="0"/>
          </a:p>
          <a:p>
            <a:pPr lvl="1"/>
            <a:r>
              <a:rPr lang="en-GB" sz="1700" dirty="0" smtClean="0"/>
              <a:t>To minimise working memory load need appropriate mode of working with </a:t>
            </a:r>
            <a:r>
              <a:rPr lang="en-GB" sz="1700" dirty="0" err="1" smtClean="0"/>
              <a:t>LaTeX</a:t>
            </a:r>
            <a:r>
              <a:rPr lang="en-GB" sz="1700" dirty="0" smtClean="0"/>
              <a:t> </a:t>
            </a:r>
            <a:endParaRPr lang="en-GB" sz="1700" dirty="0"/>
          </a:p>
          <a:p>
            <a:pPr lvl="1"/>
            <a:r>
              <a:rPr lang="en-GB" sz="1700" dirty="0"/>
              <a:t>Completely removes transcription and communication barrier, requires new </a:t>
            </a:r>
            <a:r>
              <a:rPr lang="en-GB" sz="1700" dirty="0" smtClean="0"/>
              <a:t>skills</a:t>
            </a:r>
          </a:p>
          <a:p>
            <a:pPr marL="0" indent="0">
              <a:buNone/>
            </a:pPr>
            <a:r>
              <a:rPr lang="en-GB" sz="2100" dirty="0" smtClean="0"/>
              <a:t>Also:</a:t>
            </a:r>
            <a:endParaRPr lang="en-GB" sz="2100" dirty="0" smtClean="0"/>
          </a:p>
          <a:p>
            <a:pPr marL="514350" indent="-457200">
              <a:buFont typeface="+mj-lt"/>
              <a:buAutoNum type="arabicPeriod" startAt="3"/>
            </a:pPr>
            <a:r>
              <a:rPr lang="en-GB" sz="2100" dirty="0"/>
              <a:t>Graphical based: Read </a:t>
            </a:r>
            <a:r>
              <a:rPr lang="en-GB" sz="2100" dirty="0" err="1"/>
              <a:t>DotsPlus</a:t>
            </a:r>
            <a:r>
              <a:rPr lang="en-GB" sz="2100" dirty="0"/>
              <a:t> Braille – Write into a graphical format</a:t>
            </a:r>
          </a:p>
          <a:p>
            <a:pPr marL="800100" lvl="1"/>
            <a:r>
              <a:rPr lang="en-GB" sz="2100" dirty="0" err="1" smtClean="0"/>
              <a:t>DotsPlus</a:t>
            </a:r>
            <a:r>
              <a:rPr lang="en-GB" sz="2100" dirty="0" smtClean="0"/>
              <a:t> not used much in UK… </a:t>
            </a:r>
            <a:endParaRPr lang="en-GB" sz="2100" dirty="0"/>
          </a:p>
          <a:p>
            <a:pPr marL="400050">
              <a:buFont typeface="+mj-lt"/>
              <a:buAutoNum type="arabicPeriod" startAt="3"/>
            </a:pPr>
            <a:r>
              <a:rPr lang="en-GB" sz="2100" dirty="0" smtClean="0"/>
              <a:t>Audio </a:t>
            </a:r>
            <a:r>
              <a:rPr lang="en-GB" sz="2100" dirty="0"/>
              <a:t>based: requires format that can be read </a:t>
            </a:r>
            <a:r>
              <a:rPr lang="en-GB" sz="2100" dirty="0" smtClean="0"/>
              <a:t>aloud [1,3,9,13,20,21]</a:t>
            </a:r>
            <a:endParaRPr lang="en-GB" sz="2100" dirty="0" smtClean="0"/>
          </a:p>
          <a:p>
            <a:pPr marL="800100" lvl="1"/>
            <a:r>
              <a:rPr lang="en-GB" sz="1700" dirty="0" smtClean="0"/>
              <a:t>R</a:t>
            </a:r>
            <a:r>
              <a:rPr lang="en-GB" sz="1700" dirty="0" smtClean="0"/>
              <a:t>equires </a:t>
            </a:r>
            <a:r>
              <a:rPr lang="en-GB" sz="1700" dirty="0" smtClean="0"/>
              <a:t>translation of higher level mathematics </a:t>
            </a:r>
            <a:r>
              <a:rPr lang="en-GB" sz="1700" dirty="0" smtClean="0"/>
              <a:t>into </a:t>
            </a:r>
            <a:r>
              <a:rPr lang="en-GB" sz="1700" dirty="0" err="1" smtClean="0"/>
              <a:t>MathML</a:t>
            </a:r>
            <a:r>
              <a:rPr lang="en-GB" sz="1700" dirty="0" smtClean="0"/>
              <a:t> or via </a:t>
            </a:r>
            <a:r>
              <a:rPr lang="en-GB" sz="1700" dirty="0" err="1" smtClean="0"/>
              <a:t>MathJax</a:t>
            </a:r>
            <a:endParaRPr lang="en-GB" sz="1700" dirty="0" smtClean="0"/>
          </a:p>
          <a:p>
            <a:pPr marL="800100" lvl="1"/>
            <a:r>
              <a:rPr lang="en-GB" sz="1700" dirty="0"/>
              <a:t>L</a:t>
            </a:r>
            <a:r>
              <a:rPr lang="en-GB" sz="1700" dirty="0" smtClean="0"/>
              <a:t>ong equations and precise reading difficult – working </a:t>
            </a:r>
            <a:r>
              <a:rPr lang="en-GB" sz="1700" dirty="0" smtClean="0"/>
              <a:t>memory</a:t>
            </a:r>
          </a:p>
          <a:p>
            <a:pPr marL="114300" indent="0">
              <a:buNone/>
            </a:pPr>
            <a:r>
              <a:rPr lang="en-GB" sz="2100" dirty="0" smtClean="0"/>
              <a:t>Key likely to be flexibility of approach and early skill acquisition [2]</a:t>
            </a:r>
            <a:endParaRPr lang="en-GB" sz="2100" dirty="0" smtClean="0"/>
          </a:p>
          <a:p>
            <a:pPr marL="457200" indent="-457200">
              <a:buFont typeface="+mj-lt"/>
              <a:buAutoNum type="arabicPeriod"/>
            </a:pPr>
            <a:endParaRPr lang="en-GB" sz="1700" dirty="0" smtClean="0"/>
          </a:p>
        </p:txBody>
      </p:sp>
    </p:spTree>
    <p:extLst>
      <p:ext uri="{BB962C8B-B14F-4D97-AF65-F5344CB8AC3E}">
        <p14:creationId xmlns:p14="http://schemas.microsoft.com/office/powerpoint/2010/main" val="1473970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 low-tech and people!</a:t>
            </a:r>
            <a:endParaRPr lang="en-GB"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r>
              <a:rPr lang="en-GB" dirty="0" smtClean="0"/>
              <a:t>Specialist commercial mathematical software</a:t>
            </a:r>
          </a:p>
          <a:p>
            <a:pPr lvl="1"/>
            <a:r>
              <a:rPr lang="en-GB" b="1" dirty="0" err="1" smtClean="0"/>
              <a:t>InftyReader</a:t>
            </a:r>
            <a:r>
              <a:rPr lang="en-GB" b="1" dirty="0" smtClean="0"/>
              <a:t>, </a:t>
            </a:r>
            <a:r>
              <a:rPr lang="en-GB" b="1" dirty="0" err="1" smtClean="0"/>
              <a:t>ChattyInfty</a:t>
            </a:r>
            <a:r>
              <a:rPr lang="en-GB" b="1" dirty="0" smtClean="0"/>
              <a:t>, </a:t>
            </a:r>
            <a:r>
              <a:rPr lang="en-GB" b="1" dirty="0" err="1" smtClean="0"/>
              <a:t>InftyEditor</a:t>
            </a:r>
            <a:endParaRPr lang="en-GB" dirty="0" smtClean="0"/>
          </a:p>
          <a:p>
            <a:r>
              <a:rPr lang="en-GB" dirty="0" smtClean="0"/>
              <a:t>Ad hoc, research output and Open Source</a:t>
            </a:r>
          </a:p>
          <a:p>
            <a:pPr lvl="1"/>
            <a:r>
              <a:rPr lang="en-GB" dirty="0" smtClean="0"/>
              <a:t>Wide variety of document transform </a:t>
            </a:r>
            <a:r>
              <a:rPr lang="en-GB" dirty="0" smtClean="0"/>
              <a:t>software [3] including newer appearances such as </a:t>
            </a:r>
            <a:r>
              <a:rPr lang="en-GB" dirty="0" err="1" smtClean="0"/>
              <a:t>Maxtract</a:t>
            </a:r>
            <a:r>
              <a:rPr lang="en-GB" dirty="0" smtClean="0"/>
              <a:t> [10]</a:t>
            </a:r>
            <a:endParaRPr lang="en-GB" dirty="0" smtClean="0"/>
          </a:p>
          <a:p>
            <a:pPr lvl="1"/>
            <a:r>
              <a:rPr lang="en-GB" dirty="0" smtClean="0"/>
              <a:t>Software written by other UK VI students: </a:t>
            </a:r>
            <a:r>
              <a:rPr lang="en-GB" b="1" dirty="0" err="1" smtClean="0"/>
              <a:t>LaTeX</a:t>
            </a:r>
            <a:r>
              <a:rPr lang="en-GB" b="1" dirty="0" smtClean="0"/>
              <a:t>-access [11]</a:t>
            </a:r>
            <a:r>
              <a:rPr lang="en-GB" dirty="0" smtClean="0"/>
              <a:t>, </a:t>
            </a:r>
            <a:r>
              <a:rPr lang="en-GB" dirty="0" err="1" smtClean="0"/>
              <a:t>BrlTex</a:t>
            </a:r>
            <a:r>
              <a:rPr lang="en-GB" dirty="0" smtClean="0"/>
              <a:t> [12]</a:t>
            </a:r>
          </a:p>
          <a:p>
            <a:pPr lvl="1"/>
            <a:r>
              <a:rPr lang="en-GB" dirty="0" smtClean="0"/>
              <a:t>Audio graphing software from NASA [19] etc. </a:t>
            </a:r>
            <a:endParaRPr lang="en-GB" dirty="0" smtClean="0"/>
          </a:p>
          <a:p>
            <a:r>
              <a:rPr lang="en-GB" dirty="0" smtClean="0"/>
              <a:t>Low </a:t>
            </a:r>
            <a:r>
              <a:rPr lang="en-GB" dirty="0" smtClean="0"/>
              <a:t>technologies and teaching methods</a:t>
            </a:r>
            <a:endParaRPr lang="en-GB" dirty="0" smtClean="0"/>
          </a:p>
          <a:p>
            <a:pPr lvl="1"/>
            <a:r>
              <a:rPr lang="en-GB" dirty="0" err="1" smtClean="0"/>
              <a:t>Manipulatives</a:t>
            </a:r>
            <a:r>
              <a:rPr lang="en-GB" dirty="0"/>
              <a:t> </a:t>
            </a:r>
            <a:r>
              <a:rPr lang="en-GB" dirty="0" smtClean="0"/>
              <a:t>etc</a:t>
            </a:r>
            <a:r>
              <a:rPr lang="en-GB" dirty="0" smtClean="0"/>
              <a:t>. [5]</a:t>
            </a:r>
            <a:endParaRPr lang="en-GB" dirty="0" smtClean="0"/>
          </a:p>
          <a:p>
            <a:r>
              <a:rPr lang="en-GB" dirty="0" smtClean="0"/>
              <a:t>Human </a:t>
            </a:r>
            <a:r>
              <a:rPr lang="en-GB" dirty="0" smtClean="0"/>
              <a:t>support – what and who?</a:t>
            </a:r>
            <a:endParaRPr lang="en-GB" dirty="0" smtClean="0"/>
          </a:p>
          <a:p>
            <a:pPr lvl="1"/>
            <a:r>
              <a:rPr lang="en-GB" dirty="0" smtClean="0"/>
              <a:t>Training to </a:t>
            </a:r>
            <a:r>
              <a:rPr lang="en-GB" dirty="0" smtClean="0"/>
              <a:t>use specialist and bleeding edge approaches, but also…</a:t>
            </a:r>
            <a:endParaRPr lang="en-GB" dirty="0" smtClean="0"/>
          </a:p>
          <a:p>
            <a:pPr lvl="1"/>
            <a:r>
              <a:rPr lang="en-GB" dirty="0" smtClean="0"/>
              <a:t>Mathematically fluent, touch typist, tech-happy, inventive support </a:t>
            </a:r>
            <a:r>
              <a:rPr lang="en-GB" dirty="0" smtClean="0"/>
              <a:t>workers willing to work with the student to take advantage of ad hoc, research output and open source technologies.</a:t>
            </a:r>
            <a:endParaRPr lang="en-GB" dirty="0" smtClean="0"/>
          </a:p>
          <a:p>
            <a:pPr lvl="1"/>
            <a:r>
              <a:rPr lang="en-GB" dirty="0" smtClean="0"/>
              <a:t>Maths study </a:t>
            </a:r>
            <a:r>
              <a:rPr lang="en-GB" dirty="0" smtClean="0"/>
              <a:t>skills </a:t>
            </a:r>
            <a:r>
              <a:rPr lang="en-GB" dirty="0" smtClean="0"/>
              <a:t> –  working memory, designing </a:t>
            </a:r>
            <a:r>
              <a:rPr lang="en-GB" dirty="0"/>
              <a:t>own methods </a:t>
            </a:r>
            <a:r>
              <a:rPr lang="en-GB" dirty="0" smtClean="0"/>
              <a:t>of </a:t>
            </a:r>
            <a:r>
              <a:rPr lang="en-GB" dirty="0" smtClean="0"/>
              <a:t>working… </a:t>
            </a:r>
            <a:endParaRPr lang="en-GB" dirty="0" smtClean="0"/>
          </a:p>
          <a:p>
            <a:r>
              <a:rPr lang="en-GB" dirty="0" smtClean="0"/>
              <a:t>Department support</a:t>
            </a:r>
          </a:p>
          <a:p>
            <a:pPr lvl="1"/>
            <a:r>
              <a:rPr lang="en-GB" dirty="0" smtClean="0"/>
              <a:t>Notes </a:t>
            </a:r>
            <a:r>
              <a:rPr lang="en-GB" b="1" dirty="0" smtClean="0"/>
              <a:t>prior </a:t>
            </a:r>
            <a:r>
              <a:rPr lang="en-GB" b="1" dirty="0" smtClean="0"/>
              <a:t>to lectures </a:t>
            </a:r>
            <a:r>
              <a:rPr lang="en-GB" dirty="0" smtClean="0"/>
              <a:t>in the right </a:t>
            </a:r>
            <a:r>
              <a:rPr lang="en-GB" dirty="0" smtClean="0"/>
              <a:t>format and teaching considerations [1,2,4,6,7]</a:t>
            </a:r>
            <a:endParaRPr lang="en-GB" dirty="0" smtClean="0"/>
          </a:p>
          <a:p>
            <a:pPr lvl="1"/>
            <a:r>
              <a:rPr lang="en-GB" dirty="0" smtClean="0"/>
              <a:t>Clear information about what will be needed to enable </a:t>
            </a:r>
            <a:r>
              <a:rPr lang="en-GB" dirty="0" smtClean="0"/>
              <a:t>planning  including course </a:t>
            </a:r>
            <a:r>
              <a:rPr lang="en-GB" dirty="0" smtClean="0"/>
              <a:t>technology and publishers… </a:t>
            </a:r>
            <a:r>
              <a:rPr lang="en-GB" dirty="0" smtClean="0"/>
              <a:t>[2]</a:t>
            </a:r>
          </a:p>
          <a:p>
            <a:pPr marL="57150" indent="0">
              <a:buNone/>
            </a:pPr>
            <a:r>
              <a:rPr lang="en-GB" dirty="0" smtClean="0"/>
              <a:t>The technology demonstrated forms part of the ‘A &amp; R’ method which came out of New College Worcester [1].</a:t>
            </a:r>
            <a:endParaRPr lang="en-GB" dirty="0"/>
          </a:p>
        </p:txBody>
      </p:sp>
    </p:spTree>
    <p:extLst>
      <p:ext uri="{BB962C8B-B14F-4D97-AF65-F5344CB8AC3E}">
        <p14:creationId xmlns:p14="http://schemas.microsoft.com/office/powerpoint/2010/main" val="2944439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‘William’</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Has </a:t>
            </a:r>
            <a:r>
              <a:rPr lang="en-GB" dirty="0"/>
              <a:t>developed </a:t>
            </a:r>
            <a:r>
              <a:rPr lang="en-GB" dirty="0" smtClean="0"/>
              <a:t>severe arthritis in his hands</a:t>
            </a:r>
            <a:endParaRPr lang="en-GB" dirty="0"/>
          </a:p>
          <a:p>
            <a:r>
              <a:rPr lang="en-GB" dirty="0" smtClean="0"/>
              <a:t>Cannot </a:t>
            </a:r>
            <a:r>
              <a:rPr lang="en-GB" dirty="0"/>
              <a:t>use a </a:t>
            </a:r>
            <a:r>
              <a:rPr lang="en-GB" dirty="0" smtClean="0"/>
              <a:t>keyboard, any mouse or handwrite</a:t>
            </a:r>
            <a:endParaRPr lang="en-GB" dirty="0"/>
          </a:p>
          <a:p>
            <a:r>
              <a:rPr lang="en-GB" dirty="0" smtClean="0"/>
              <a:t>Has become a competent Dragon </a:t>
            </a:r>
            <a:r>
              <a:rPr lang="en-GB" dirty="0"/>
              <a:t>Naturally Speaking </a:t>
            </a:r>
            <a:r>
              <a:rPr lang="en-GB" dirty="0" smtClean="0"/>
              <a:t>user within </a:t>
            </a:r>
            <a:r>
              <a:rPr lang="en-GB" dirty="0"/>
              <a:t>a </a:t>
            </a:r>
            <a:r>
              <a:rPr lang="en-GB" dirty="0" smtClean="0"/>
              <a:t>very short period</a:t>
            </a:r>
          </a:p>
          <a:p>
            <a:pPr lvl="1"/>
            <a:r>
              <a:rPr lang="en-GB" dirty="0" smtClean="0"/>
              <a:t>But cannot use this for equations or course software</a:t>
            </a:r>
          </a:p>
          <a:p>
            <a:r>
              <a:rPr lang="en-GB" dirty="0" smtClean="0"/>
              <a:t>Degree contains a substantial quantity of applied mathematics</a:t>
            </a:r>
            <a:endParaRPr lang="en-GB" dirty="0" smtClean="0"/>
          </a:p>
          <a:p>
            <a:r>
              <a:rPr lang="en-GB" dirty="0" smtClean="0"/>
              <a:t>Has note-takers and </a:t>
            </a:r>
            <a:r>
              <a:rPr lang="en-GB" dirty="0" smtClean="0"/>
              <a:t>substantial human </a:t>
            </a:r>
            <a:r>
              <a:rPr lang="en-GB" dirty="0" smtClean="0"/>
              <a:t>support for dictation of mathematics and use of specialist graphical interface software.</a:t>
            </a:r>
          </a:p>
          <a:p>
            <a:pPr lvl="1"/>
            <a:r>
              <a:rPr lang="en-GB" dirty="0" smtClean="0"/>
              <a:t>Wants to plan ahead for future career!</a:t>
            </a:r>
          </a:p>
          <a:p>
            <a:pPr lvl="1"/>
            <a:r>
              <a:rPr lang="en-GB" dirty="0" smtClean="0"/>
              <a:t>Sometimes thinks faster than can dictate – forgets what intended</a:t>
            </a:r>
          </a:p>
          <a:p>
            <a:pPr lvl="1"/>
            <a:r>
              <a:rPr lang="en-GB" dirty="0" smtClean="0"/>
              <a:t>Having </a:t>
            </a:r>
            <a:r>
              <a:rPr lang="en-GB" dirty="0" smtClean="0"/>
              <a:t>problems manipulating equations and graphical ideas and then describing this – runs out of working </a:t>
            </a:r>
            <a:r>
              <a:rPr lang="en-GB" dirty="0" smtClean="0"/>
              <a:t>memory</a:t>
            </a:r>
            <a:endParaRPr lang="en-GB" dirty="0" smtClean="0"/>
          </a:p>
          <a:p>
            <a:pPr lvl="1"/>
            <a:r>
              <a:rPr lang="en-GB" dirty="0" smtClean="0"/>
              <a:t>Is unsure how to </a:t>
            </a:r>
            <a:r>
              <a:rPr lang="en-GB" dirty="0" smtClean="0"/>
              <a:t>revise – </a:t>
            </a:r>
            <a:r>
              <a:rPr lang="en-GB" dirty="0" smtClean="0"/>
              <a:t>u</a:t>
            </a:r>
            <a:r>
              <a:rPr lang="en-GB" dirty="0" smtClean="0"/>
              <a:t>sed to </a:t>
            </a:r>
            <a:r>
              <a:rPr lang="en-GB" dirty="0" smtClean="0"/>
              <a:t>doing a lot of examples, not enough support worker time</a:t>
            </a:r>
            <a:endParaRPr lang="en-GB" dirty="0"/>
          </a:p>
          <a:p>
            <a:r>
              <a:rPr lang="en-GB" dirty="0" smtClean="0"/>
              <a:t>Does not think of self as disabled and is frustrated the technology is not there to do what he needs – does not want this meeting!</a:t>
            </a:r>
            <a:endParaRPr lang="en-GB" dirty="0"/>
          </a:p>
          <a:p>
            <a:endParaRPr lang="en-GB" dirty="0"/>
          </a:p>
        </p:txBody>
      </p:sp>
    </p:spTree>
    <p:extLst>
      <p:ext uri="{BB962C8B-B14F-4D97-AF65-F5344CB8AC3E}">
        <p14:creationId xmlns:p14="http://schemas.microsoft.com/office/powerpoint/2010/main" val="4081022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Tech, low-tech and people!</a:t>
            </a:r>
          </a:p>
        </p:txBody>
      </p:sp>
      <p:sp>
        <p:nvSpPr>
          <p:cNvPr id="3" name="Content Placeholder 2"/>
          <p:cNvSpPr>
            <a:spLocks noGrp="1"/>
          </p:cNvSpPr>
          <p:nvPr>
            <p:ph idx="1"/>
          </p:nvPr>
        </p:nvSpPr>
        <p:spPr>
          <a:xfrm>
            <a:off x="457200" y="1600200"/>
            <a:ext cx="8229600" cy="4724400"/>
          </a:xfrm>
        </p:spPr>
        <p:txBody>
          <a:bodyPr>
            <a:normAutofit fontScale="55000" lnSpcReduction="20000"/>
          </a:bodyPr>
          <a:lstStyle/>
          <a:p>
            <a:r>
              <a:rPr lang="en-GB" dirty="0" smtClean="0"/>
              <a:t>Specialist </a:t>
            </a:r>
            <a:r>
              <a:rPr lang="en-GB" dirty="0" smtClean="0"/>
              <a:t>commercial </a:t>
            </a:r>
            <a:r>
              <a:rPr lang="en-GB" dirty="0" smtClean="0"/>
              <a:t>mathematical </a:t>
            </a:r>
            <a:r>
              <a:rPr lang="en-GB" dirty="0" smtClean="0"/>
              <a:t>software</a:t>
            </a:r>
          </a:p>
          <a:p>
            <a:pPr lvl="1"/>
            <a:r>
              <a:rPr lang="en-GB" dirty="0" err="1" smtClean="0"/>
              <a:t>MathTalk</a:t>
            </a:r>
            <a:r>
              <a:rPr lang="en-GB" dirty="0" smtClean="0"/>
              <a:t> [15]</a:t>
            </a:r>
          </a:p>
          <a:p>
            <a:pPr lvl="1"/>
            <a:r>
              <a:rPr lang="en-GB" dirty="0" smtClean="0"/>
              <a:t>But… does </a:t>
            </a:r>
            <a:r>
              <a:rPr lang="en-GB" dirty="0"/>
              <a:t>not wish to investigate </a:t>
            </a:r>
            <a:r>
              <a:rPr lang="en-GB" dirty="0" err="1"/>
              <a:t>MathTalk</a:t>
            </a:r>
            <a:r>
              <a:rPr lang="en-GB" dirty="0"/>
              <a:t> as feels it would have same problems (but worse!) than the human </a:t>
            </a:r>
            <a:r>
              <a:rPr lang="en-GB" dirty="0" smtClean="0"/>
              <a:t>support</a:t>
            </a:r>
            <a:endParaRPr lang="en-GB" dirty="0" smtClean="0"/>
          </a:p>
          <a:p>
            <a:r>
              <a:rPr lang="en-GB" dirty="0"/>
              <a:t>Ad hoc, research output and Open </a:t>
            </a:r>
            <a:r>
              <a:rPr lang="en-GB" dirty="0" smtClean="0"/>
              <a:t>Source</a:t>
            </a:r>
          </a:p>
          <a:p>
            <a:pPr lvl="1"/>
            <a:r>
              <a:rPr lang="en-GB" b="1" dirty="0" smtClean="0"/>
              <a:t>Dasher</a:t>
            </a:r>
            <a:r>
              <a:rPr lang="en-GB" dirty="0" smtClean="0"/>
              <a:t> [16] paired with some sort of </a:t>
            </a:r>
            <a:r>
              <a:rPr lang="en-GB" b="1" dirty="0" smtClean="0"/>
              <a:t>face/head mouse</a:t>
            </a:r>
            <a:r>
              <a:rPr lang="en-GB" dirty="0" smtClean="0"/>
              <a:t> [17,18]</a:t>
            </a:r>
            <a:endParaRPr lang="en-GB" b="1" dirty="0" smtClean="0"/>
          </a:p>
          <a:p>
            <a:pPr lvl="2"/>
            <a:r>
              <a:rPr lang="en-GB" b="1" dirty="0" err="1" smtClean="0"/>
              <a:t>LaTeX</a:t>
            </a:r>
            <a:r>
              <a:rPr lang="en-GB" b="1" dirty="0" smtClean="0"/>
              <a:t> input</a:t>
            </a:r>
            <a:r>
              <a:rPr lang="en-GB" dirty="0" smtClean="0"/>
              <a:t> into either </a:t>
            </a:r>
            <a:r>
              <a:rPr lang="en-GB" dirty="0" err="1" smtClean="0"/>
              <a:t>LaTeX</a:t>
            </a:r>
            <a:r>
              <a:rPr lang="en-GB" dirty="0" smtClean="0"/>
              <a:t> editor (e.g. </a:t>
            </a:r>
            <a:r>
              <a:rPr lang="en-GB" dirty="0" err="1" smtClean="0"/>
              <a:t>BaKoMa</a:t>
            </a:r>
            <a:r>
              <a:rPr lang="en-GB" dirty="0" smtClean="0"/>
              <a:t> [14]) or </a:t>
            </a:r>
            <a:r>
              <a:rPr lang="en-GB" dirty="0" err="1" smtClean="0"/>
              <a:t>MathType</a:t>
            </a:r>
            <a:r>
              <a:rPr lang="en-GB" dirty="0" smtClean="0"/>
              <a:t> [13]</a:t>
            </a:r>
          </a:p>
          <a:p>
            <a:pPr lvl="2"/>
            <a:r>
              <a:rPr lang="en-GB" dirty="0" smtClean="0"/>
              <a:t>Need to be aware of ergonomic issues –support upper body and head appropriately</a:t>
            </a:r>
            <a:endParaRPr lang="en-GB" dirty="0" smtClean="0"/>
          </a:p>
          <a:p>
            <a:r>
              <a:rPr lang="en-GB" dirty="0" smtClean="0"/>
              <a:t>Low </a:t>
            </a:r>
            <a:r>
              <a:rPr lang="en-GB" dirty="0" smtClean="0"/>
              <a:t>technologies</a:t>
            </a:r>
          </a:p>
          <a:p>
            <a:pPr lvl="1"/>
            <a:r>
              <a:rPr lang="en-GB" dirty="0" smtClean="0"/>
              <a:t>Equation and graphical interface symbols and board + camera</a:t>
            </a:r>
            <a:endParaRPr lang="en-GB" dirty="0" smtClean="0"/>
          </a:p>
          <a:p>
            <a:r>
              <a:rPr lang="en-GB" dirty="0" smtClean="0"/>
              <a:t>Human </a:t>
            </a:r>
            <a:r>
              <a:rPr lang="en-GB" dirty="0" smtClean="0"/>
              <a:t>support</a:t>
            </a:r>
          </a:p>
          <a:p>
            <a:pPr lvl="1"/>
            <a:r>
              <a:rPr lang="en-GB" dirty="0" smtClean="0"/>
              <a:t>Development of working memory skills</a:t>
            </a:r>
          </a:p>
          <a:p>
            <a:pPr lvl="1"/>
            <a:r>
              <a:rPr lang="en-GB" dirty="0" smtClean="0"/>
              <a:t>Exploration of ad hoc and experimental technologies</a:t>
            </a:r>
          </a:p>
          <a:p>
            <a:pPr lvl="1"/>
            <a:r>
              <a:rPr lang="en-GB" dirty="0" smtClean="0"/>
              <a:t>To learn </a:t>
            </a:r>
            <a:r>
              <a:rPr lang="en-GB" dirty="0" err="1" smtClean="0"/>
              <a:t>LaTeX</a:t>
            </a:r>
            <a:r>
              <a:rPr lang="en-GB" dirty="0" smtClean="0"/>
              <a:t> or enough </a:t>
            </a:r>
            <a:r>
              <a:rPr lang="en-GB" dirty="0" err="1" smtClean="0"/>
              <a:t>LaTeX</a:t>
            </a:r>
            <a:r>
              <a:rPr lang="en-GB" dirty="0" smtClean="0"/>
              <a:t> to use DASHER with </a:t>
            </a:r>
            <a:r>
              <a:rPr lang="en-GB" dirty="0" err="1" smtClean="0"/>
              <a:t>MathType</a:t>
            </a:r>
            <a:endParaRPr lang="en-GB" dirty="0" smtClean="0"/>
          </a:p>
          <a:p>
            <a:r>
              <a:rPr lang="en-GB" dirty="0" smtClean="0"/>
              <a:t>Department </a:t>
            </a:r>
            <a:r>
              <a:rPr lang="en-GB" dirty="0" smtClean="0"/>
              <a:t>support</a:t>
            </a:r>
          </a:p>
          <a:p>
            <a:pPr lvl="1"/>
            <a:r>
              <a:rPr lang="en-GB" dirty="0" smtClean="0"/>
              <a:t>Allow student to use above mentioned low technologies in exams and to hand in photographs/images of such arrangements as part of </a:t>
            </a:r>
            <a:r>
              <a:rPr lang="en-GB" dirty="0" err="1" smtClean="0"/>
              <a:t>courseworks</a:t>
            </a:r>
            <a:endParaRPr lang="en-GB" dirty="0" smtClean="0"/>
          </a:p>
          <a:p>
            <a:pPr marL="57150" indent="0">
              <a:buNone/>
            </a:pPr>
            <a:r>
              <a:rPr lang="en-GB" dirty="0" smtClean="0"/>
              <a:t>Demonstrated method would also be key for students with more significant mobility constraints – see list of </a:t>
            </a:r>
            <a:r>
              <a:rPr lang="en-GB" dirty="0"/>
              <a:t>hardware options for Dasher </a:t>
            </a:r>
            <a:r>
              <a:rPr lang="en-GB" dirty="0">
                <a:hlinkClick r:id="rId2"/>
              </a:rPr>
              <a:t>http://</a:t>
            </a:r>
            <a:r>
              <a:rPr lang="en-GB" dirty="0" smtClean="0">
                <a:hlinkClick r:id="rId2"/>
              </a:rPr>
              <a:t>www.inference.phy.cam.ac.uk/dasher/SpecialNeeds.html</a:t>
            </a:r>
            <a:r>
              <a:rPr lang="en-GB" dirty="0" smtClean="0"/>
              <a:t> </a:t>
            </a:r>
            <a:endParaRPr lang="en-GB" dirty="0"/>
          </a:p>
        </p:txBody>
      </p:sp>
    </p:spTree>
    <p:extLst>
      <p:ext uri="{BB962C8B-B14F-4D97-AF65-F5344CB8AC3E}">
        <p14:creationId xmlns:p14="http://schemas.microsoft.com/office/powerpoint/2010/main" val="2582531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‘Anna’, ‘Daniel and ‘Hazel’ </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 following three students can all use pen and paper to some extent for their mathematical studies </a:t>
            </a:r>
            <a:r>
              <a:rPr lang="en-GB" b="1" dirty="0" smtClean="0"/>
              <a:t>but</a:t>
            </a:r>
          </a:p>
          <a:p>
            <a:pPr lvl="1"/>
            <a:r>
              <a:rPr lang="en-GB" dirty="0" smtClean="0"/>
              <a:t>It is not always effective</a:t>
            </a:r>
          </a:p>
          <a:p>
            <a:pPr lvl="1"/>
            <a:r>
              <a:rPr lang="en-GB" dirty="0" smtClean="0"/>
              <a:t>If they were not studying mathematics they would all be using a computer and software to improve the effectiveness of their reading, writing and proofreading</a:t>
            </a:r>
          </a:p>
          <a:p>
            <a:pPr marL="0" indent="0">
              <a:buNone/>
            </a:pPr>
            <a:endParaRPr lang="en-GB" dirty="0"/>
          </a:p>
        </p:txBody>
      </p:sp>
    </p:spTree>
    <p:extLst>
      <p:ext uri="{BB962C8B-B14F-4D97-AF65-F5344CB8AC3E}">
        <p14:creationId xmlns:p14="http://schemas.microsoft.com/office/powerpoint/2010/main" val="1099232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‘Anna’</a:t>
            </a:r>
            <a:endParaRPr lang="en-GB" dirty="0"/>
          </a:p>
        </p:txBody>
      </p:sp>
      <p:sp>
        <p:nvSpPr>
          <p:cNvPr id="3" name="Content Placeholder 2"/>
          <p:cNvSpPr>
            <a:spLocks noGrp="1"/>
          </p:cNvSpPr>
          <p:nvPr>
            <p:ph idx="1"/>
          </p:nvPr>
        </p:nvSpPr>
        <p:spPr>
          <a:xfrm>
            <a:off x="457200" y="1447800"/>
            <a:ext cx="8229600" cy="5181600"/>
          </a:xfrm>
        </p:spPr>
        <p:txBody>
          <a:bodyPr>
            <a:normAutofit fontScale="62500" lnSpcReduction="20000"/>
          </a:bodyPr>
          <a:lstStyle/>
          <a:p>
            <a:r>
              <a:rPr lang="en-GB" dirty="0"/>
              <a:t>Anna has an anxiety disorder which has recently become far more severe</a:t>
            </a:r>
          </a:p>
          <a:p>
            <a:r>
              <a:rPr lang="en-GB" dirty="0" smtClean="0"/>
              <a:t>In final year of degree </a:t>
            </a:r>
            <a:r>
              <a:rPr lang="en-GB" dirty="0"/>
              <a:t>containing significant quantities of mathematics</a:t>
            </a:r>
          </a:p>
          <a:p>
            <a:r>
              <a:rPr lang="en-GB" dirty="0"/>
              <a:t>Previously Anna's anxiety </a:t>
            </a:r>
            <a:r>
              <a:rPr lang="en-GB" dirty="0" smtClean="0"/>
              <a:t>had a more limited impact </a:t>
            </a:r>
            <a:r>
              <a:rPr lang="en-GB" dirty="0"/>
              <a:t>on her mathematical studies but she is now more unwell and is having difficulties with:</a:t>
            </a:r>
          </a:p>
          <a:p>
            <a:pPr lvl="1"/>
            <a:r>
              <a:rPr lang="en-GB" b="1" dirty="0"/>
              <a:t>Note-taking: </a:t>
            </a:r>
            <a:r>
              <a:rPr lang="en-GB" dirty="0"/>
              <a:t>Has </a:t>
            </a:r>
            <a:r>
              <a:rPr lang="en-GB" dirty="0" smtClean="0"/>
              <a:t>always had a note-taker but now has difficulties </a:t>
            </a:r>
            <a:r>
              <a:rPr lang="en-GB" dirty="0"/>
              <a:t>reading notes that are not completely correct. E</a:t>
            </a:r>
            <a:r>
              <a:rPr lang="en-GB" dirty="0" smtClean="0"/>
              <a:t>rrors </a:t>
            </a:r>
            <a:r>
              <a:rPr lang="en-GB" dirty="0"/>
              <a:t>in </a:t>
            </a:r>
            <a:r>
              <a:rPr lang="en-GB" dirty="0" smtClean="0"/>
              <a:t>the handwritten notes stop her reading and using them. </a:t>
            </a:r>
            <a:r>
              <a:rPr lang="en-GB" dirty="0"/>
              <a:t>Lecturers have offered their notes in </a:t>
            </a:r>
            <a:r>
              <a:rPr lang="en-GB" dirty="0" err="1" smtClean="0"/>
              <a:t>LaTeX</a:t>
            </a:r>
            <a:r>
              <a:rPr lang="en-GB" dirty="0" smtClean="0"/>
              <a:t> but Anna knows very little </a:t>
            </a:r>
            <a:r>
              <a:rPr lang="en-GB" dirty="0" err="1" smtClean="0"/>
              <a:t>LaTeX</a:t>
            </a:r>
            <a:r>
              <a:rPr lang="en-GB" dirty="0" smtClean="0"/>
              <a:t>.</a:t>
            </a:r>
            <a:endParaRPr lang="en-GB" b="1" dirty="0" smtClean="0"/>
          </a:p>
          <a:p>
            <a:pPr lvl="1"/>
            <a:r>
              <a:rPr lang="en-GB" b="1" dirty="0" smtClean="0"/>
              <a:t>Writing</a:t>
            </a:r>
            <a:r>
              <a:rPr lang="en-GB" b="1" dirty="0"/>
              <a:t>:</a:t>
            </a:r>
            <a:r>
              <a:rPr lang="en-GB" dirty="0"/>
              <a:t> If she makes a mistake compelled re-write entire piece from scratch </a:t>
            </a:r>
            <a:r>
              <a:rPr lang="en-GB" i="1" dirty="0"/>
              <a:t>even for rough work</a:t>
            </a:r>
            <a:r>
              <a:rPr lang="en-GB" dirty="0"/>
              <a:t>. </a:t>
            </a:r>
            <a:r>
              <a:rPr lang="en-GB" dirty="0" smtClean="0"/>
              <a:t>R</a:t>
            </a:r>
            <a:r>
              <a:rPr lang="en-GB" dirty="0" smtClean="0"/>
              <a:t>e-writes working </a:t>
            </a:r>
            <a:r>
              <a:rPr lang="en-GB" dirty="0"/>
              <a:t>repeatedly until </a:t>
            </a:r>
            <a:r>
              <a:rPr lang="en-GB" i="1" dirty="0"/>
              <a:t>“perfect” </a:t>
            </a:r>
            <a:r>
              <a:rPr lang="en-GB" dirty="0"/>
              <a:t>regardless of understanding. Time-consuming and frustrating. </a:t>
            </a:r>
            <a:r>
              <a:rPr lang="en-GB" dirty="0" smtClean="0"/>
              <a:t>Electronic text is less time consuming as it can be edited so it is “</a:t>
            </a:r>
            <a:r>
              <a:rPr lang="en-GB" i="1" dirty="0" smtClean="0"/>
              <a:t>perfect</a:t>
            </a:r>
            <a:r>
              <a:rPr lang="en-GB" dirty="0" smtClean="0"/>
              <a:t>”. Anna has been trying to create her study notes for revision in Word but is finding this too time consuming.</a:t>
            </a:r>
            <a:endParaRPr lang="en-GB" dirty="0" smtClean="0"/>
          </a:p>
          <a:p>
            <a:pPr lvl="1"/>
            <a:r>
              <a:rPr lang="en-GB" b="1" dirty="0" smtClean="0"/>
              <a:t>Reading</a:t>
            </a:r>
            <a:r>
              <a:rPr lang="en-GB" b="1" dirty="0"/>
              <a:t>:</a:t>
            </a:r>
            <a:r>
              <a:rPr lang="en-GB" dirty="0"/>
              <a:t> repeatedly re-reads sentences / </a:t>
            </a:r>
            <a:r>
              <a:rPr lang="en-GB" dirty="0" smtClean="0"/>
              <a:t>notation </a:t>
            </a:r>
            <a:r>
              <a:rPr lang="en-GB" dirty="0"/>
              <a:t>until read “</a:t>
            </a:r>
            <a:r>
              <a:rPr lang="en-GB" i="1" dirty="0"/>
              <a:t>correctly</a:t>
            </a:r>
            <a:r>
              <a:rPr lang="en-GB" dirty="0"/>
              <a:t>”. Repetition is not connected with a need to understand – compelled to re-read until she has “</a:t>
            </a:r>
            <a:r>
              <a:rPr lang="en-GB" i="1" dirty="0"/>
              <a:t>perfected</a:t>
            </a:r>
            <a:r>
              <a:rPr lang="en-GB" dirty="0"/>
              <a:t>” her reading. Time-consuming and frustrating. </a:t>
            </a:r>
            <a:r>
              <a:rPr lang="en-GB" dirty="0" smtClean="0"/>
              <a:t>A quick test with audio and simultaneous highlighting (English text) confirms that when listening and reading along she </a:t>
            </a:r>
            <a:r>
              <a:rPr lang="en-GB" dirty="0" smtClean="0"/>
              <a:t>no longer has this compulsion – but technology cannot read aloud lecturer’s </a:t>
            </a:r>
            <a:r>
              <a:rPr lang="en-GB" dirty="0" err="1" smtClean="0"/>
              <a:t>LaTeX</a:t>
            </a:r>
            <a:r>
              <a:rPr lang="en-GB" dirty="0" smtClean="0"/>
              <a:t> or Anna’s Word.</a:t>
            </a:r>
            <a:endParaRPr lang="en-GB" dirty="0" smtClean="0"/>
          </a:p>
        </p:txBody>
      </p:sp>
    </p:spTree>
    <p:extLst>
      <p:ext uri="{BB962C8B-B14F-4D97-AF65-F5344CB8AC3E}">
        <p14:creationId xmlns:p14="http://schemas.microsoft.com/office/powerpoint/2010/main" val="1496213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2291</Words>
  <Application>Microsoft Office PowerPoint</Application>
  <PresentationFormat>On-screen Show (4:3)</PresentationFormat>
  <Paragraphs>174</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Supporting mathematical study without pen and paper: some scenarios for discussion</vt:lpstr>
      <vt:lpstr>The plan</vt:lpstr>
      <vt:lpstr>‘Andrew’</vt:lpstr>
      <vt:lpstr>‘Andrew’</vt:lpstr>
      <vt:lpstr>Tech, low-tech and people!</vt:lpstr>
      <vt:lpstr>‘William’</vt:lpstr>
      <vt:lpstr>Tech, low-tech and people!</vt:lpstr>
      <vt:lpstr>‘Anna’, ‘Daniel and ‘Hazel’ </vt:lpstr>
      <vt:lpstr>‘Anna’</vt:lpstr>
      <vt:lpstr>‘Daniel’</vt:lpstr>
      <vt:lpstr>‘Hazel’</vt:lpstr>
      <vt:lpstr>Tech, low-tech and people!</vt:lpstr>
      <vt:lpstr>Discussion</vt:lpstr>
      <vt:lpstr>Just some projects/references…</vt:lpstr>
      <vt:lpstr>Just some selected tools…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disabled students approaches to mathematical subjects</dc:title>
  <dc:creator>Emma</dc:creator>
  <cp:lastModifiedBy>Emma</cp:lastModifiedBy>
  <cp:revision>308</cp:revision>
  <dcterms:created xsi:type="dcterms:W3CDTF">2006-08-16T00:00:00Z</dcterms:created>
  <dcterms:modified xsi:type="dcterms:W3CDTF">2013-03-18T11:17:06Z</dcterms:modified>
</cp:coreProperties>
</file>