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0" r:id="rId1"/>
  </p:sldMasterIdLst>
  <p:notesMasterIdLst>
    <p:notesMasterId r:id="rId31"/>
  </p:notesMasterIdLst>
  <p:handoutMasterIdLst>
    <p:handoutMasterId r:id="rId32"/>
  </p:handoutMasterIdLst>
  <p:sldIdLst>
    <p:sldId id="303" r:id="rId2"/>
    <p:sldId id="326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37" r:id="rId13"/>
    <p:sldId id="338" r:id="rId14"/>
    <p:sldId id="339" r:id="rId15"/>
    <p:sldId id="340" r:id="rId16"/>
    <p:sldId id="324" r:id="rId17"/>
    <p:sldId id="325" r:id="rId18"/>
    <p:sldId id="305" r:id="rId19"/>
    <p:sldId id="341" r:id="rId20"/>
    <p:sldId id="342" r:id="rId21"/>
    <p:sldId id="344" r:id="rId22"/>
    <p:sldId id="320" r:id="rId23"/>
    <p:sldId id="319" r:id="rId24"/>
    <p:sldId id="314" r:id="rId25"/>
    <p:sldId id="318" r:id="rId26"/>
    <p:sldId id="345" r:id="rId27"/>
    <p:sldId id="348" r:id="rId28"/>
    <p:sldId id="346" r:id="rId29"/>
    <p:sldId id="347" r:id="rId30"/>
  </p:sldIdLst>
  <p:sldSz cx="9906000" cy="6858000" type="A4"/>
  <p:notesSz cx="6834188" cy="99790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rgbClr val="003399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umimoji="1" sz="2000" kern="1200">
        <a:solidFill>
          <a:srgbClr val="003399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umimoji="1" sz="2000" kern="1200">
        <a:solidFill>
          <a:srgbClr val="003399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umimoji="1" sz="2000" kern="1200">
        <a:solidFill>
          <a:srgbClr val="003399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umimoji="1" sz="2000" kern="1200">
        <a:solidFill>
          <a:srgbClr val="003399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umimoji="1" sz="2000" kern="1200">
        <a:solidFill>
          <a:srgbClr val="003399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umimoji="1" sz="2000" kern="1200">
        <a:solidFill>
          <a:srgbClr val="003399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umimoji="1" sz="2000" kern="1200">
        <a:solidFill>
          <a:srgbClr val="003399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umimoji="1" sz="2000" kern="1200">
        <a:solidFill>
          <a:srgbClr val="003399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660066"/>
    <a:srgbClr val="000064"/>
    <a:srgbClr val="E75623"/>
    <a:srgbClr val="F78C18"/>
    <a:srgbClr val="D94821"/>
    <a:srgbClr val="F79439"/>
    <a:srgbClr val="FF0066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2" autoAdjust="0"/>
    <p:restoredTop sz="66140" autoAdjust="0"/>
  </p:normalViewPr>
  <p:slideViewPr>
    <p:cSldViewPr>
      <p:cViewPr varScale="1">
        <p:scale>
          <a:sx n="50" d="100"/>
          <a:sy n="50" d="100"/>
        </p:scale>
        <p:origin x="-756" y="-102"/>
      </p:cViewPr>
      <p:guideLst>
        <p:guide orient="horz" pos="864"/>
        <p:guide pos="22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>
        <p:scale>
          <a:sx n="150" d="100"/>
          <a:sy n="150" d="100"/>
        </p:scale>
        <p:origin x="-72" y="1800"/>
      </p:cViewPr>
      <p:guideLst>
        <p:guide orient="horz" pos="3144"/>
        <p:guide pos="215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CL03-P6\USER6\HOME\MECHENG\MESSAGEF\TecConData.xlsx" TargetMode="External"/><Relationship Id="rId1" Type="http://schemas.openxmlformats.org/officeDocument/2006/relationships/themeOverride" Target="../theme/themeOverride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CL03-P6\USER6\HOME\MECHENG\MESSAGEF\TecConData.xlsx" TargetMode="External"/><Relationship Id="rId1" Type="http://schemas.openxmlformats.org/officeDocument/2006/relationships/themeOverride" Target="../theme/themeOverride4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CL03-P6\USER6\HOME\CSM\MCCABEEM\conf08\studentnumbe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lrMapOvr bg1="lt1" tx1="dk1" bg2="lt2" tx2="dk2" accent1="accent1" accent2="accent2" accent3="accent3" accent4="accent4" accent5="accent5" accent6="accent6" hlink="hlink" folHlink="folHlink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dLbls>
            <c:dLbl>
              <c:idx val="16"/>
              <c:layout>
                <c:manualLayout>
                  <c:x val="2.3212935271095681E-2"/>
                  <c:y val="5.2196499892522929E-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80%</a:t>
                    </a:r>
                    <a:r>
                      <a:rPr lang="en-US" baseline="0" dirty="0"/>
                      <a:t> TC, </a:t>
                    </a:r>
                  </a:p>
                  <a:p>
                    <a:r>
                      <a:rPr lang="en-US" baseline="0" dirty="0"/>
                      <a:t>10% Diag</a:t>
                    </a:r>
                    <a:endParaRPr lang="en-US" dirty="0"/>
                  </a:p>
                </c:rich>
              </c:tx>
              <c:showVal val="1"/>
            </c:dLbl>
            <c:delete val="1"/>
          </c:dLbls>
          <c:xVal>
            <c:numRef>
              <c:f>Sheet1!$C$3:$C$39</c:f>
              <c:numCache>
                <c:formatCode>General</c:formatCode>
                <c:ptCount val="37"/>
                <c:pt idx="0">
                  <c:v>85</c:v>
                </c:pt>
                <c:pt idx="1">
                  <c:v>71</c:v>
                </c:pt>
                <c:pt idx="2">
                  <c:v>39</c:v>
                </c:pt>
                <c:pt idx="3">
                  <c:v>46</c:v>
                </c:pt>
                <c:pt idx="4">
                  <c:v>52</c:v>
                </c:pt>
                <c:pt idx="5">
                  <c:v>38</c:v>
                </c:pt>
                <c:pt idx="6">
                  <c:v>87</c:v>
                </c:pt>
                <c:pt idx="7">
                  <c:v>4</c:v>
                </c:pt>
                <c:pt idx="8">
                  <c:v>87</c:v>
                </c:pt>
                <c:pt idx="9">
                  <c:v>52</c:v>
                </c:pt>
                <c:pt idx="10">
                  <c:v>92</c:v>
                </c:pt>
                <c:pt idx="11">
                  <c:v>92</c:v>
                </c:pt>
                <c:pt idx="12">
                  <c:v>59</c:v>
                </c:pt>
                <c:pt idx="13">
                  <c:v>1</c:v>
                </c:pt>
                <c:pt idx="14">
                  <c:v>44</c:v>
                </c:pt>
                <c:pt idx="15">
                  <c:v>1</c:v>
                </c:pt>
                <c:pt idx="16">
                  <c:v>80</c:v>
                </c:pt>
                <c:pt idx="17">
                  <c:v>68</c:v>
                </c:pt>
                <c:pt idx="18">
                  <c:v>33</c:v>
                </c:pt>
                <c:pt idx="19">
                  <c:v>1</c:v>
                </c:pt>
                <c:pt idx="20">
                  <c:v>70</c:v>
                </c:pt>
                <c:pt idx="22">
                  <c:v>91</c:v>
                </c:pt>
                <c:pt idx="24">
                  <c:v>58</c:v>
                </c:pt>
                <c:pt idx="28">
                  <c:v>21</c:v>
                </c:pt>
                <c:pt idx="29">
                  <c:v>1</c:v>
                </c:pt>
                <c:pt idx="30">
                  <c:v>4</c:v>
                </c:pt>
                <c:pt idx="31">
                  <c:v>28</c:v>
                </c:pt>
                <c:pt idx="32">
                  <c:v>73</c:v>
                </c:pt>
                <c:pt idx="33">
                  <c:v>92</c:v>
                </c:pt>
                <c:pt idx="34">
                  <c:v>73</c:v>
                </c:pt>
                <c:pt idx="35">
                  <c:v>44</c:v>
                </c:pt>
                <c:pt idx="36">
                  <c:v>74</c:v>
                </c:pt>
              </c:numCache>
            </c:numRef>
          </c:xVal>
          <c:yVal>
            <c:numRef>
              <c:f>Sheet1!$D$3:$D$39</c:f>
              <c:numCache>
                <c:formatCode>General</c:formatCode>
                <c:ptCount val="37"/>
                <c:pt idx="0">
                  <c:v>35</c:v>
                </c:pt>
                <c:pt idx="1">
                  <c:v>85</c:v>
                </c:pt>
                <c:pt idx="2">
                  <c:v>40</c:v>
                </c:pt>
                <c:pt idx="3">
                  <c:v>80</c:v>
                </c:pt>
                <c:pt idx="4">
                  <c:v>40</c:v>
                </c:pt>
                <c:pt idx="5">
                  <c:v>40</c:v>
                </c:pt>
                <c:pt idx="6">
                  <c:v>70</c:v>
                </c:pt>
                <c:pt idx="7">
                  <c:v>30</c:v>
                </c:pt>
                <c:pt idx="8">
                  <c:v>40</c:v>
                </c:pt>
                <c:pt idx="9">
                  <c:v>45</c:v>
                </c:pt>
                <c:pt idx="10">
                  <c:v>35</c:v>
                </c:pt>
                <c:pt idx="11">
                  <c:v>40</c:v>
                </c:pt>
                <c:pt idx="12">
                  <c:v>35</c:v>
                </c:pt>
                <c:pt idx="13">
                  <c:v>50</c:v>
                </c:pt>
                <c:pt idx="14">
                  <c:v>35</c:v>
                </c:pt>
                <c:pt idx="15">
                  <c:v>35</c:v>
                </c:pt>
                <c:pt idx="16">
                  <c:v>10</c:v>
                </c:pt>
                <c:pt idx="17">
                  <c:v>40</c:v>
                </c:pt>
                <c:pt idx="18">
                  <c:v>40</c:v>
                </c:pt>
                <c:pt idx="19">
                  <c:v>35</c:v>
                </c:pt>
                <c:pt idx="20">
                  <c:v>30</c:v>
                </c:pt>
                <c:pt idx="22">
                  <c:v>45</c:v>
                </c:pt>
                <c:pt idx="24">
                  <c:v>30</c:v>
                </c:pt>
                <c:pt idx="28">
                  <c:v>35</c:v>
                </c:pt>
                <c:pt idx="29">
                  <c:v>40</c:v>
                </c:pt>
                <c:pt idx="30">
                  <c:v>25</c:v>
                </c:pt>
                <c:pt idx="31">
                  <c:v>50</c:v>
                </c:pt>
                <c:pt idx="32">
                  <c:v>15</c:v>
                </c:pt>
                <c:pt idx="33">
                  <c:v>70</c:v>
                </c:pt>
                <c:pt idx="34">
                  <c:v>50</c:v>
                </c:pt>
                <c:pt idx="35">
                  <c:v>40</c:v>
                </c:pt>
                <c:pt idx="36">
                  <c:v>40</c:v>
                </c:pt>
              </c:numCache>
            </c:numRef>
          </c:yVal>
        </c:ser>
        <c:axId val="74063872"/>
        <c:axId val="74065408"/>
      </c:scatterChart>
      <c:valAx>
        <c:axId val="74063872"/>
        <c:scaling>
          <c:orientation val="minMax"/>
        </c:scaling>
        <c:axPos val="b"/>
        <c:numFmt formatCode="General" sourceLinked="1"/>
        <c:tickLblPos val="nextTo"/>
        <c:crossAx val="74065408"/>
        <c:crosses val="autoZero"/>
        <c:crossBetween val="midCat"/>
      </c:valAx>
      <c:valAx>
        <c:axId val="74065408"/>
        <c:scaling>
          <c:orientation val="minMax"/>
        </c:scaling>
        <c:axPos val="l"/>
        <c:majorGridlines/>
        <c:numFmt formatCode="General" sourceLinked="1"/>
        <c:tickLblPos val="nextTo"/>
        <c:crossAx val="74063872"/>
        <c:crosses val="autoZero"/>
        <c:crossBetween val="midCat"/>
      </c:valAx>
    </c:plotArea>
    <c:plotVisOnly val="1"/>
  </c:chart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lrMapOvr bg1="lt1" tx1="dk1" bg2="lt2" tx2="dk2" accent1="accent1" accent2="accent2" accent3="accent3" accent4="accent4" accent5="accent5" accent6="accent6" hlink="hlink" folHlink="folHlink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dLbls>
            <c:dLbl>
              <c:idx val="37"/>
              <c:layout/>
              <c:tx>
                <c:rich>
                  <a:bodyPr/>
                  <a:lstStyle/>
                  <a:p>
                    <a:r>
                      <a:rPr lang="en-US" dirty="0"/>
                      <a:t>38% TC,</a:t>
                    </a:r>
                  </a:p>
                  <a:p>
                    <a:r>
                      <a:rPr lang="en-US" dirty="0"/>
                      <a:t>95% Diag</a:t>
                    </a:r>
                  </a:p>
                </c:rich>
              </c:tx>
              <c:showVal val="1"/>
            </c:dLbl>
            <c:delete val="1"/>
          </c:dLbls>
          <c:xVal>
            <c:numRef>
              <c:f>Sheet1!$J$5:$J$42</c:f>
              <c:numCache>
                <c:formatCode>General</c:formatCode>
                <c:ptCount val="38"/>
                <c:pt idx="0">
                  <c:v>93</c:v>
                </c:pt>
                <c:pt idx="5">
                  <c:v>83</c:v>
                </c:pt>
                <c:pt idx="8">
                  <c:v>97</c:v>
                </c:pt>
                <c:pt idx="9">
                  <c:v>66</c:v>
                </c:pt>
                <c:pt idx="13">
                  <c:v>95</c:v>
                </c:pt>
                <c:pt idx="15">
                  <c:v>100</c:v>
                </c:pt>
                <c:pt idx="17">
                  <c:v>88</c:v>
                </c:pt>
                <c:pt idx="18">
                  <c:v>69</c:v>
                </c:pt>
                <c:pt idx="19">
                  <c:v>12</c:v>
                </c:pt>
                <c:pt idx="20">
                  <c:v>62</c:v>
                </c:pt>
                <c:pt idx="21">
                  <c:v>10</c:v>
                </c:pt>
                <c:pt idx="22">
                  <c:v>1</c:v>
                </c:pt>
                <c:pt idx="23">
                  <c:v>50</c:v>
                </c:pt>
                <c:pt idx="24">
                  <c:v>100</c:v>
                </c:pt>
                <c:pt idx="25">
                  <c:v>100</c:v>
                </c:pt>
                <c:pt idx="26">
                  <c:v>32</c:v>
                </c:pt>
                <c:pt idx="27">
                  <c:v>85</c:v>
                </c:pt>
                <c:pt idx="28">
                  <c:v>20</c:v>
                </c:pt>
                <c:pt idx="29">
                  <c:v>98</c:v>
                </c:pt>
                <c:pt idx="30">
                  <c:v>16</c:v>
                </c:pt>
                <c:pt idx="31">
                  <c:v>1</c:v>
                </c:pt>
                <c:pt idx="32">
                  <c:v>2</c:v>
                </c:pt>
                <c:pt idx="33">
                  <c:v>89</c:v>
                </c:pt>
                <c:pt idx="34">
                  <c:v>98</c:v>
                </c:pt>
                <c:pt idx="35">
                  <c:v>8</c:v>
                </c:pt>
                <c:pt idx="37">
                  <c:v>38</c:v>
                </c:pt>
              </c:numCache>
            </c:numRef>
          </c:xVal>
          <c:yVal>
            <c:numRef>
              <c:f>Sheet1!$K$5:$K$42</c:f>
              <c:numCache>
                <c:formatCode>General</c:formatCode>
                <c:ptCount val="38"/>
                <c:pt idx="0">
                  <c:v>45</c:v>
                </c:pt>
                <c:pt idx="5">
                  <c:v>75</c:v>
                </c:pt>
                <c:pt idx="8">
                  <c:v>90</c:v>
                </c:pt>
                <c:pt idx="9">
                  <c:v>70</c:v>
                </c:pt>
                <c:pt idx="13">
                  <c:v>65</c:v>
                </c:pt>
                <c:pt idx="15">
                  <c:v>90</c:v>
                </c:pt>
                <c:pt idx="17">
                  <c:v>80</c:v>
                </c:pt>
                <c:pt idx="18">
                  <c:v>65</c:v>
                </c:pt>
                <c:pt idx="19">
                  <c:v>40</c:v>
                </c:pt>
                <c:pt idx="20">
                  <c:v>85</c:v>
                </c:pt>
                <c:pt idx="21">
                  <c:v>25</c:v>
                </c:pt>
                <c:pt idx="22">
                  <c:v>60</c:v>
                </c:pt>
                <c:pt idx="23">
                  <c:v>80</c:v>
                </c:pt>
                <c:pt idx="24">
                  <c:v>75</c:v>
                </c:pt>
                <c:pt idx="25">
                  <c:v>75</c:v>
                </c:pt>
                <c:pt idx="26">
                  <c:v>75</c:v>
                </c:pt>
                <c:pt idx="27">
                  <c:v>75</c:v>
                </c:pt>
                <c:pt idx="28">
                  <c:v>35</c:v>
                </c:pt>
                <c:pt idx="29">
                  <c:v>75</c:v>
                </c:pt>
                <c:pt idx="30">
                  <c:v>70</c:v>
                </c:pt>
                <c:pt idx="31">
                  <c:v>25</c:v>
                </c:pt>
                <c:pt idx="32">
                  <c:v>55</c:v>
                </c:pt>
                <c:pt idx="33">
                  <c:v>70</c:v>
                </c:pt>
                <c:pt idx="34">
                  <c:v>90</c:v>
                </c:pt>
                <c:pt idx="35">
                  <c:v>40</c:v>
                </c:pt>
                <c:pt idx="37">
                  <c:v>95</c:v>
                </c:pt>
              </c:numCache>
            </c:numRef>
          </c:yVal>
        </c:ser>
        <c:axId val="74097408"/>
        <c:axId val="74098944"/>
      </c:scatterChart>
      <c:valAx>
        <c:axId val="74097408"/>
        <c:scaling>
          <c:orientation val="minMax"/>
          <c:max val="100"/>
        </c:scaling>
        <c:axPos val="b"/>
        <c:numFmt formatCode="General" sourceLinked="1"/>
        <c:tickLblPos val="nextTo"/>
        <c:crossAx val="74098944"/>
        <c:crosses val="autoZero"/>
        <c:crossBetween val="midCat"/>
      </c:valAx>
      <c:valAx>
        <c:axId val="74098944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74097408"/>
        <c:crosses val="autoZero"/>
        <c:crossBetween val="midCat"/>
      </c:valAx>
    </c:plotArea>
    <c:plotVisOnly val="1"/>
  </c:chart>
  <c:externalData r:id="rId2"/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>
        <c:manualLayout>
          <c:layoutTarget val="inner"/>
          <c:xMode val="edge"/>
          <c:yMode val="edge"/>
          <c:x val="0.23746062992125985"/>
          <c:y val="0.10306932221707582"/>
          <c:w val="0.66131014873140859"/>
          <c:h val="0.79822506561679785"/>
        </c:manualLayout>
      </c:layout>
      <c:scatterChart>
        <c:scatterStyle val="lineMarker"/>
        <c:ser>
          <c:idx val="0"/>
          <c:order val="0"/>
          <c:tx>
            <c:v>UK A-level entries / 1000</c:v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Sheet1!$C$34:$C$42</c:f>
              <c:numCache>
                <c:formatCode>General</c:formatCode>
                <c:ptCount val="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</c:numCache>
            </c:numRef>
          </c:xVal>
          <c:yVal>
            <c:numRef>
              <c:f>Sheet1!$D$34:$D$42</c:f>
              <c:numCache>
                <c:formatCode>General</c:formatCode>
                <c:ptCount val="9"/>
                <c:pt idx="0">
                  <c:v>65.835999999999999</c:v>
                </c:pt>
                <c:pt idx="1">
                  <c:v>66.247000000000227</c:v>
                </c:pt>
                <c:pt idx="2">
                  <c:v>53.94</c:v>
                </c:pt>
                <c:pt idx="3">
                  <c:v>55.916999999999994</c:v>
                </c:pt>
                <c:pt idx="4">
                  <c:v>58.508000000000003</c:v>
                </c:pt>
                <c:pt idx="5">
                  <c:v>58.83</c:v>
                </c:pt>
                <c:pt idx="6">
                  <c:v>63.252000000000002</c:v>
                </c:pt>
                <c:pt idx="7">
                  <c:v>67.965000000000003</c:v>
                </c:pt>
                <c:pt idx="8">
                  <c:v>74.721999999999994</c:v>
                </c:pt>
              </c:numCache>
            </c:numRef>
          </c:yVal>
        </c:ser>
        <c:ser>
          <c:idx val="1"/>
          <c:order val="1"/>
          <c:tx>
            <c:v>University of Portsmouth entries</c:v>
          </c:tx>
          <c:xVal>
            <c:numRef>
              <c:f>Sheet1!$C$34:$C$42</c:f>
              <c:numCache>
                <c:formatCode>General</c:formatCode>
                <c:ptCount val="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</c:numCache>
            </c:numRef>
          </c:xVal>
          <c:yVal>
            <c:numRef>
              <c:f>Sheet1!$E$34:$E$42</c:f>
              <c:numCache>
                <c:formatCode>General</c:formatCode>
                <c:ptCount val="9"/>
                <c:pt idx="0">
                  <c:v>40</c:v>
                </c:pt>
                <c:pt idx="1">
                  <c:v>35</c:v>
                </c:pt>
                <c:pt idx="2">
                  <c:v>30</c:v>
                </c:pt>
                <c:pt idx="3">
                  <c:v>47</c:v>
                </c:pt>
                <c:pt idx="4">
                  <c:v>61</c:v>
                </c:pt>
                <c:pt idx="5">
                  <c:v>58</c:v>
                </c:pt>
                <c:pt idx="6">
                  <c:v>67</c:v>
                </c:pt>
                <c:pt idx="7">
                  <c:v>61</c:v>
                </c:pt>
                <c:pt idx="8">
                  <c:v>143</c:v>
                </c:pt>
              </c:numCache>
            </c:numRef>
          </c:yVal>
        </c:ser>
        <c:axId val="47206400"/>
        <c:axId val="47207936"/>
      </c:scatterChart>
      <c:valAx>
        <c:axId val="47206400"/>
        <c:scaling>
          <c:orientation val="minMax"/>
          <c:max val="2008"/>
          <c:min val="2000"/>
        </c:scaling>
        <c:axPos val="b"/>
        <c:numFmt formatCode="General" sourceLinked="1"/>
        <c:tickLblPos val="nextTo"/>
        <c:crossAx val="47207936"/>
        <c:crosses val="autoZero"/>
        <c:crossBetween val="midCat"/>
      </c:valAx>
      <c:valAx>
        <c:axId val="47207936"/>
        <c:scaling>
          <c:orientation val="minMax"/>
        </c:scaling>
        <c:axPos val="l"/>
        <c:majorGridlines/>
        <c:numFmt formatCode="General" sourceLinked="1"/>
        <c:tickLblPos val="nextTo"/>
        <c:crossAx val="4720640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25748600174978598"/>
          <c:y val="0.13250298258172552"/>
          <c:w val="0.51751399825020927"/>
          <c:h val="0.20736480132496821"/>
        </c:manualLayout>
      </c:layout>
      <c:overlay val="1"/>
    </c:legend>
    <c:plotVisOnly val="1"/>
  </c:chart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0.425</cdr:x>
      <cdr:y>0.06058</cdr:y>
    </cdr:from>
    <cdr:to>
      <cdr:x>0.43632</cdr:x>
      <cdr:y>0.88621</cdr:y>
    </cdr:to>
    <cdr:sp macro="" textlink="">
      <cdr:nvSpPr>
        <cdr:cNvPr id="7" name="Straight Connector 6"/>
        <cdr:cNvSpPr/>
      </cdr:nvSpPr>
      <cdr:spPr>
        <a:xfrm xmlns:a="http://schemas.openxmlformats.org/drawingml/2006/main" rot="5400000" flipH="1">
          <a:off x="0" y="1972430"/>
          <a:ext cx="3479899" cy="4571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0.44168</cdr:x>
      <cdr:y>0.03047</cdr:y>
    </cdr:from>
    <cdr:to>
      <cdr:x>0.44207</cdr:x>
      <cdr:y>0.90926</cdr:y>
    </cdr:to>
    <cdr:sp macro="" textlink="">
      <cdr:nvSpPr>
        <cdr:cNvPr id="5" name="Straight Connector 4"/>
        <cdr:cNvSpPr/>
      </cdr:nvSpPr>
      <cdr:spPr>
        <a:xfrm xmlns:a="http://schemas.openxmlformats.org/drawingml/2006/main" rot="5400000" flipH="1" flipV="1">
          <a:off x="1785156" y="143670"/>
          <a:ext cx="1589" cy="414340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0.87619</cdr:x>
      <cdr:y>0.89802</cdr:y>
    </cdr:from>
    <cdr:to>
      <cdr:x>1</cdr:x>
      <cdr:y>0.90022</cdr:y>
    </cdr:to>
    <cdr:sp macro="" textlink="">
      <cdr:nvSpPr>
        <cdr:cNvPr id="3" name="Straight Connector 2"/>
        <cdr:cNvSpPr/>
      </cdr:nvSpPr>
      <cdr:spPr>
        <a:xfrm xmlns:a="http://schemas.openxmlformats.org/drawingml/2006/main" flipV="1">
          <a:off x="6074645" y="3823881"/>
          <a:ext cx="858417" cy="933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kumimoji="0" sz="12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1913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altLang="en-GB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8055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kumimoji="0" sz="12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GB" altLang="en-GB"/>
              <a:t>University of Portsmouth - Maths Café 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1913" y="948055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9E75BE1-B61E-4C97-A8E4-EDB5065D4823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kumimoji="0" sz="12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1913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altLang="en-GB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7713"/>
            <a:ext cx="5405438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40275"/>
            <a:ext cx="5011738" cy="449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GB" noProof="0" smtClean="0"/>
              <a:t>Click to edit Master text styles</a:t>
            </a:r>
          </a:p>
          <a:p>
            <a:pPr lvl="1"/>
            <a:r>
              <a:rPr lang="en-GB" altLang="en-GB" noProof="0" smtClean="0"/>
              <a:t>Second level</a:t>
            </a:r>
          </a:p>
          <a:p>
            <a:pPr lvl="2"/>
            <a:r>
              <a:rPr lang="en-GB" altLang="en-GB" noProof="0" smtClean="0"/>
              <a:t>Third level</a:t>
            </a:r>
          </a:p>
          <a:p>
            <a:pPr lvl="3"/>
            <a:r>
              <a:rPr lang="en-GB" altLang="en-GB" noProof="0" smtClean="0"/>
              <a:t>Fourth level</a:t>
            </a:r>
          </a:p>
          <a:p>
            <a:pPr lvl="4"/>
            <a:r>
              <a:rPr lang="en-GB" altLang="en-GB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055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kumimoji="0" sz="1200" dirty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GB" altLang="en-GB"/>
              <a:t>University of Portsmouth - Maths Café 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1913" y="948055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25" tIns="45962" rIns="91925" bIns="4596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CCAAB9B-915B-4157-8E11-F2992FF42C73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36868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17B6CF-8AB3-4270-B00C-0DEA8F263267}" type="slidenum">
              <a:rPr lang="en-GB" altLang="en-GB" smtClean="0"/>
              <a:pPr>
                <a:defRPr/>
              </a:pPr>
              <a:t>1</a:t>
            </a:fld>
            <a:endParaRPr lang="en-GB" altLang="en-GB" dirty="0" smtClean="0"/>
          </a:p>
        </p:txBody>
      </p:sp>
      <p:sp>
        <p:nvSpPr>
          <p:cNvPr id="36870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141E17-B896-4E04-905C-63B33B8560F0}" type="slidenum">
              <a:rPr lang="en-GB" altLang="en-GB" smtClean="0"/>
              <a:pPr>
                <a:defRPr/>
              </a:pPr>
              <a:t>10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0C0846C-41BB-4D45-839F-BCEFD937255C}" type="slidenum">
              <a:rPr lang="en-GB" altLang="en-GB" smtClean="0"/>
              <a:pPr>
                <a:defRPr/>
              </a:pPr>
              <a:t>11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029BB88-E246-46BD-B80B-5CA0BE28DFDD}" type="slidenum">
              <a:rPr lang="en-GB" altLang="en-GB" smtClean="0"/>
              <a:pPr>
                <a:defRPr/>
              </a:pPr>
              <a:t>12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835AE5-68C4-40E0-A763-2499CEE6C119}" type="slidenum">
              <a:rPr lang="en-GB" altLang="en-GB" smtClean="0"/>
              <a:pPr>
                <a:defRPr/>
              </a:pPr>
              <a:t>13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08B57C-5C02-402E-A209-ADA909EA456C}" type="slidenum">
              <a:rPr lang="en-GB" altLang="en-GB" smtClean="0"/>
              <a:pPr>
                <a:defRPr/>
              </a:pPr>
              <a:t>14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AC63FA-2258-40D5-9361-154657073ADF}" type="slidenum">
              <a:rPr lang="en-GB" altLang="en-GB" smtClean="0"/>
              <a:pPr>
                <a:defRPr/>
              </a:pPr>
              <a:t>15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D1FFED-6F81-4CB7-8756-689974D29EA2}" type="slidenum">
              <a:rPr lang="en-GB" altLang="en-GB" smtClean="0"/>
              <a:pPr>
                <a:defRPr/>
              </a:pPr>
              <a:t>17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82D17F-292B-4233-9F48-863B884F8249}" type="slidenum">
              <a:rPr lang="en-GB" altLang="en-GB" smtClean="0"/>
              <a:pPr>
                <a:defRPr/>
              </a:pPr>
              <a:t>19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B481FA-DD54-46A2-AB6D-DAC270EE3B85}" type="slidenum">
              <a:rPr lang="en-GB" altLang="en-GB" smtClean="0"/>
              <a:pPr>
                <a:defRPr/>
              </a:pPr>
              <a:t>20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C21E38-8B63-42B6-92CB-1045CF56FC3B}" type="slidenum">
              <a:rPr lang="en-GB" altLang="en-GB"/>
              <a:pPr>
                <a:defRPr/>
              </a:pPr>
              <a:t>24</a:t>
            </a:fld>
            <a:endParaRPr lang="en-GB" altLang="en-GB" dirty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360AB7-9F9A-48D7-85B9-42A0AE0B8CAC}" type="slidenum">
              <a:rPr lang="en-GB" altLang="en-GB" smtClean="0"/>
              <a:pPr>
                <a:defRPr/>
              </a:pPr>
              <a:t>2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0C140-DC00-498C-BAED-3FA0CA713578}" type="slidenum">
              <a:rPr lang="en-GB" altLang="en-GB" smtClean="0"/>
              <a:pPr>
                <a:defRPr/>
              </a:pPr>
              <a:t>26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00DB1D-531A-4377-BD8F-4841C956377F}" type="slidenum">
              <a:rPr lang="en-GB" altLang="en-GB" smtClean="0"/>
              <a:pPr>
                <a:defRPr/>
              </a:pPr>
              <a:t>28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CAAB9B-915B-4157-8E11-F2992FF42C73}" type="slidenum">
              <a:rPr lang="en-GB" altLang="en-GB" smtClean="0"/>
              <a:pPr>
                <a:defRPr/>
              </a:pPr>
              <a:t>29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9C0C4A-FDCC-4092-8C01-3CC2AE4661A2}" type="slidenum">
              <a:rPr lang="en-GB" altLang="en-GB" smtClean="0"/>
              <a:pPr>
                <a:defRPr/>
              </a:pPr>
              <a:t>3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r>
              <a:rPr lang="en-GB" dirty="0" smtClean="0"/>
              <a:t>  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02B09E-9CD4-4B01-A4D1-F04CFDF05CFD}" type="slidenum">
              <a:rPr lang="en-GB" altLang="en-GB" smtClean="0"/>
              <a:pPr>
                <a:defRPr/>
              </a:pPr>
              <a:t>4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235C6E6-6E87-4997-AF5B-A82BC21958BF}" type="slidenum">
              <a:rPr lang="en-GB" altLang="en-GB" smtClean="0"/>
              <a:pPr>
                <a:defRPr/>
              </a:pPr>
              <a:t>5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58BA2C-C22B-4FCD-9F93-89D7C4455AFD}" type="slidenum">
              <a:rPr lang="en-GB" altLang="en-GB" smtClean="0"/>
              <a:pPr>
                <a:defRPr/>
              </a:pPr>
              <a:t>6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EBB97C-7768-4E08-B511-EFEC60C73A7B}" type="slidenum">
              <a:rPr lang="en-GB" altLang="en-GB" smtClean="0"/>
              <a:pPr>
                <a:defRPr/>
              </a:pPr>
              <a:t>7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151E28-A1B6-4AE9-A9B4-AF5AA6913FD9}" type="slidenum">
              <a:rPr lang="en-GB" altLang="en-GB" smtClean="0"/>
              <a:pPr>
                <a:defRPr/>
              </a:pPr>
              <a:t>8</a:t>
            </a:fld>
            <a:endParaRPr lang="en-GB" altLang="en-GB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SIGMA-SW Hub 21st January 2010</a:t>
            </a:r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altLang="en-GB" smtClean="0"/>
              <a:t>University of Portsmouth - Maths Café </a:t>
            </a:r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3A819E1-A3D7-4D85-B882-E45819FCAB7A}" type="slidenum">
              <a:rPr lang="en-GB" altLang="en-GB" smtClean="0"/>
              <a:pPr>
                <a:defRPr/>
              </a:pPr>
              <a:t>9</a:t>
            </a:fld>
            <a:endParaRPr lang="en-GB" alt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77850" y="1371600"/>
            <a:ext cx="8505952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77850" y="3228536"/>
            <a:ext cx="8509254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8EE4FD-D436-4174-B5E0-A0637629525D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23A5F-1CF1-496E-B6C2-BB07E13C22FA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F08B3-C615-4E4E-9A5D-5ECCA50BEBB7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5C1B1-6C13-4F93-89AB-4B98F0FE1A5A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914402"/>
            <a:ext cx="222885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914402"/>
            <a:ext cx="652145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D6CC7-595C-4F78-B83F-906EA82565B3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28052-898D-4164-9325-AD7B8D72A31A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6F0CD-E85A-41B8-836F-3B34C153CD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5EA33-A9A0-4014-99C2-AF91CE4C7FC9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7402C-66E4-447E-9C9E-E36A28689BA7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548" y="1316736"/>
            <a:ext cx="84201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4548" y="2704664"/>
            <a:ext cx="84201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3861A3-D98A-4868-800D-44CD623128BE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E45C1-9862-4319-9E48-52C727B09C60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C9EA7-F3D9-4129-8D7C-DF595174ABE5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35F92-9AB4-4F86-A9D9-70049E12E3E9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855248"/>
            <a:ext cx="4376870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032111" y="1859758"/>
            <a:ext cx="4378590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95300" y="2514600"/>
            <a:ext cx="4376870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514600"/>
            <a:ext cx="4378590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335D8-795D-4408-BE88-5FCD4665C03F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06D84-200A-4ADC-9B5B-37DB137C4544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36013" y="0"/>
            <a:ext cx="1169987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" y="2828784"/>
            <a:ext cx="7507310" cy="2957669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81100" y="1142984"/>
            <a:ext cx="7429552" cy="1214446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A38CA9-0B59-4079-8CC0-A8BC0E2AD22D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33F27-C2B3-4142-B57B-68CDDD71AEAF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9795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1B38C-430F-434F-BC16-2945AAD89ABC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63A02-B9D3-4CC6-AA3D-701050753EE1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514352"/>
            <a:ext cx="29718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42950" y="1676400"/>
            <a:ext cx="29718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72971" y="1676400"/>
            <a:ext cx="5537729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3B13A-8000-4D04-B1B6-834BD02DB935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558C-5FC6-4505-91EC-4368F6A8D0BA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429000" y="1108075"/>
            <a:ext cx="569595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kumimoji="0" lang="en-US" dirty="0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670925" y="5359400"/>
            <a:ext cx="1682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kumimoji="0" lang="en-US" dirty="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11113" y="5816600"/>
            <a:ext cx="9928226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kumimoji="0" lang="en-US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746625" y="6219825"/>
            <a:ext cx="5159375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kumimoji="0" lang="en-US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1176997"/>
            <a:ext cx="2397252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" y="2828785"/>
            <a:ext cx="239395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776276" y="1199517"/>
            <a:ext cx="500253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5FB761-2CB5-467C-83BE-9445ACFF919C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50300" y="6356350"/>
            <a:ext cx="66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7E0F2-6FCC-4418-88D2-7535B8E76D13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56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1113" y="-7938"/>
            <a:ext cx="9928226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kumimoji="0" lang="en-US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746625" y="-7938"/>
            <a:ext cx="5159375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endParaRPr kumimoji="0" lang="en-US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5124" name="Title Placeholder 8"/>
          <p:cNvSpPr>
            <a:spLocks noGrp="1"/>
          </p:cNvSpPr>
          <p:nvPr>
            <p:ph type="title"/>
          </p:nvPr>
        </p:nvSpPr>
        <p:spPr bwMode="auto">
          <a:xfrm>
            <a:off x="0" y="1000125"/>
            <a:ext cx="99060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5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95300" y="1935163"/>
            <a:ext cx="89154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kumimoji="0" sz="1200" smtClean="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D6C95057-8403-4DF6-827C-0FB048CDC337}" type="datetime1">
              <a:rPr lang="en-GB"/>
              <a:pPr>
                <a:defRPr/>
              </a:pPr>
              <a:t>15/03/2010</a:t>
            </a:fld>
            <a:endParaRPr lang="en-GB" alt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89250" y="6356350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kumimoji="0" sz="1200" dirty="0" smtClean="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585200" y="6356350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51A4BAD7-527C-4E16-B02B-CF93E7A0A100}" type="slidenum">
              <a:rPr lang="en-GB" altLang="en-GB"/>
              <a:pPr>
                <a:defRPr/>
              </a:pPr>
              <a:t>‹#›</a:t>
            </a:fld>
            <a:endParaRPr lang="en-GB" altLang="en-GB" dirty="0"/>
          </a:p>
        </p:txBody>
      </p:sp>
      <p:grpSp>
        <p:nvGrpSpPr>
          <p:cNvPr id="5129" name="Group 1"/>
          <p:cNvGrpSpPr>
            <a:grpSpLocks/>
          </p:cNvGrpSpPr>
          <p:nvPr/>
        </p:nvGrpSpPr>
        <p:grpSpPr bwMode="auto">
          <a:xfrm>
            <a:off x="-20638" y="203200"/>
            <a:ext cx="9945688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/>
              </a:pPr>
              <a:endParaRPr kumimoji="0" lang="en-US" dirty="0"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/>
              </a:pPr>
              <a:endParaRPr kumimoji="0" lang="en-US" dirty="0"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82" r:id="rId2"/>
    <p:sldLayoutId id="2147484190" r:id="rId3"/>
    <p:sldLayoutId id="2147484183" r:id="rId4"/>
    <p:sldLayoutId id="2147484184" r:id="rId5"/>
    <p:sldLayoutId id="2147484191" r:id="rId6"/>
    <p:sldLayoutId id="2147484185" r:id="rId7"/>
    <p:sldLayoutId id="2147484186" r:id="rId8"/>
    <p:sldLayoutId id="2147484192" r:id="rId9"/>
    <p:sldLayoutId id="2147484187" r:id="rId10"/>
    <p:sldLayoutId id="2147484188" r:id="rId11"/>
    <p:sldLayoutId id="2147484193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A00B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oleObject" Target="../embeddings/oleObject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ictmt10.org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ctmt10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3" cstate="print"/>
          <a:srcRect b="44615"/>
          <a:stretch>
            <a:fillRect/>
          </a:stretch>
        </p:blipFill>
        <p:spPr bwMode="auto">
          <a:xfrm>
            <a:off x="-165100" y="0"/>
            <a:ext cx="100711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90500" y="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1214438"/>
            <a:ext cx="9906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GB" sz="3200" dirty="0">
                <a:solidFill>
                  <a:schemeClr val="bg1"/>
                </a:solidFill>
                <a:latin typeface="Arial" charset="0"/>
                <a:cs typeface="Arial" charset="0"/>
              </a:rPr>
              <a:t>Diagnostic Testing for the Mathematical Sciences</a:t>
            </a:r>
            <a:endParaRPr lang="en-GB" sz="30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714750"/>
            <a:ext cx="4738688" cy="1409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GB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Maths Café Team</a:t>
            </a:r>
            <a:endParaRPr lang="en-GB" sz="2800" dirty="0">
              <a:solidFill>
                <a:schemeClr val="bg1"/>
              </a:solidFill>
              <a:latin typeface="+mn-lt"/>
              <a:cs typeface="+mn-cs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GB" sz="2400" dirty="0">
                <a:solidFill>
                  <a:schemeClr val="bg1"/>
                </a:solidFill>
                <a:latin typeface="+mn-lt"/>
                <a:cs typeface="+mn-cs"/>
              </a:rPr>
              <a:t>Department of Mathematics 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GB" sz="2400" dirty="0">
                <a:solidFill>
                  <a:schemeClr val="bg1"/>
                </a:solidFill>
                <a:latin typeface="+mn-lt"/>
                <a:cs typeface="+mn-cs"/>
              </a:rPr>
              <a:t>University of Portsmouth</a:t>
            </a:r>
          </a:p>
        </p:txBody>
      </p:sp>
      <p:pic>
        <p:nvPicPr>
          <p:cNvPr id="10246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36013" y="0"/>
            <a:ext cx="1169987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3B74E925-5D19-4FC4-BDB2-9A8B3E898274}" type="slidenum">
              <a:rPr lang="en-GB" altLang="en-GB" smtClean="0"/>
              <a:pPr>
                <a:defRPr/>
              </a:pPr>
              <a:t>1</a:t>
            </a:fld>
            <a:endParaRPr lang="en-GB" alt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>
                <a:solidFill>
                  <a:srgbClr val="E75623"/>
                </a:solidFill>
              </a:rPr>
              <a:t>SIGMA-SW Hub 21st January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58838F4-BD23-4130-8A95-3642FDC4B272}" type="slidenum">
              <a:rPr lang="en-GB" altLang="en-GB" smtClean="0"/>
              <a:pPr>
                <a:defRPr/>
              </a:pPr>
              <a:t>10</a:t>
            </a:fld>
            <a:endParaRPr lang="en-GB" altLang="en-GB" dirty="0"/>
          </a:p>
        </p:txBody>
      </p:sp>
      <p:sp>
        <p:nvSpPr>
          <p:cNvPr id="1946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2438" y="2000250"/>
            <a:ext cx="9453562" cy="4143375"/>
          </a:xfrm>
        </p:spPr>
        <p:txBody>
          <a:bodyPr/>
          <a:lstStyle/>
          <a:p>
            <a:pPr lvl="1"/>
            <a:r>
              <a:rPr kumimoji="1" lang="en-GB" sz="2800" smtClean="0"/>
              <a:t>Academic assigned to each department</a:t>
            </a:r>
          </a:p>
          <a:p>
            <a:pPr lvl="1"/>
            <a:r>
              <a:rPr kumimoji="1" lang="en-GB" sz="2800" smtClean="0"/>
              <a:t>Questions from software selected</a:t>
            </a:r>
          </a:p>
          <a:p>
            <a:pPr lvl="1"/>
            <a:r>
              <a:rPr kumimoji="1" lang="en-GB" sz="2800" smtClean="0"/>
              <a:t>Tests created and tested</a:t>
            </a:r>
          </a:p>
          <a:p>
            <a:pPr lvl="1"/>
            <a:r>
              <a:rPr kumimoji="1" lang="en-GB" sz="2800" smtClean="0"/>
              <a:t>Sessions booked in Induction week</a:t>
            </a:r>
          </a:p>
          <a:p>
            <a:pPr lvl="1"/>
            <a:r>
              <a:rPr kumimoji="1" lang="en-GB" sz="2800" smtClean="0"/>
              <a:t>Working with Induction coordinators</a:t>
            </a:r>
          </a:p>
          <a:p>
            <a:pPr lvl="1"/>
            <a:r>
              <a:rPr kumimoji="1" lang="en-GB" sz="2800" smtClean="0"/>
              <a:t>Invigilator Instruction Sheets created</a:t>
            </a:r>
          </a:p>
          <a:p>
            <a:pPr lvl="1"/>
            <a:r>
              <a:rPr kumimoji="1" lang="en-GB" sz="2800" smtClean="0"/>
              <a:t>Student Instruction sheets created</a:t>
            </a:r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23875" y="785813"/>
            <a:ext cx="8072438" cy="857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Diagnostic Test Procedures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9F62B8DE-100B-4FE1-96E1-5441FE910676}" type="slidenum">
              <a:rPr lang="en-GB" altLang="en-GB" smtClean="0"/>
              <a:pPr>
                <a:defRPr/>
              </a:pPr>
              <a:t>11</a:t>
            </a:fld>
            <a:endParaRPr lang="en-GB" altLang="en-GB" dirty="0"/>
          </a:p>
        </p:txBody>
      </p:sp>
      <p:sp>
        <p:nvSpPr>
          <p:cNvPr id="2048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2438" y="2143125"/>
            <a:ext cx="9453562" cy="3429000"/>
          </a:xfrm>
        </p:spPr>
        <p:txBody>
          <a:bodyPr/>
          <a:lstStyle/>
          <a:p>
            <a:pPr lvl="1"/>
            <a:r>
              <a:rPr kumimoji="1" lang="en-GB" sz="2800" smtClean="0"/>
              <a:t>Students  put at ease</a:t>
            </a:r>
          </a:p>
          <a:p>
            <a:pPr lvl="1"/>
            <a:r>
              <a:rPr kumimoji="1" lang="en-GB" sz="2800" smtClean="0"/>
              <a:t>Positive reaction of students</a:t>
            </a:r>
          </a:p>
          <a:p>
            <a:pPr lvl="1"/>
            <a:r>
              <a:rPr kumimoji="1" lang="en-GB" sz="2800" smtClean="0"/>
              <a:t>Result given at end of assessment</a:t>
            </a:r>
          </a:p>
          <a:p>
            <a:pPr lvl="1"/>
            <a:r>
              <a:rPr kumimoji="1" lang="en-GB" sz="2800" smtClean="0"/>
              <a:t>Students review Learning Plans</a:t>
            </a:r>
          </a:p>
          <a:p>
            <a:pPr lvl="1"/>
            <a:r>
              <a:rPr kumimoji="1" lang="en-GB" sz="2800" smtClean="0"/>
              <a:t>Publicity for Maths Café</a:t>
            </a:r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23875" y="785813"/>
            <a:ext cx="8072438" cy="857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Delivery of Diagnostic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F754B8C-B834-4160-B091-2EDDD09FAA5A}" type="slidenum">
              <a:rPr lang="en-GB" altLang="en-GB" smtClean="0"/>
              <a:pPr>
                <a:defRPr/>
              </a:pPr>
              <a:t>12</a:t>
            </a:fld>
            <a:endParaRPr lang="en-GB" altLang="en-GB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23875" y="785813"/>
            <a:ext cx="8072438" cy="857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dirty="0">
                <a:latin typeface="+mn-lt"/>
              </a:rPr>
              <a:t>Calmat Learning Plan</a:t>
            </a:r>
            <a:endParaRPr lang="en-GB" sz="36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21509" name="Rectangle 1027"/>
          <p:cNvSpPr>
            <a:spLocks noChangeArrowheads="1"/>
          </p:cNvSpPr>
          <p:nvPr/>
        </p:nvSpPr>
        <p:spPr bwMode="auto">
          <a:xfrm>
            <a:off x="1238250" y="2057400"/>
            <a:ext cx="7413625" cy="369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Revision Plan for DWS  from Diagnostic test "bioldiag1" Date: 28/11/2003</a:t>
            </a:r>
          </a:p>
          <a:p>
            <a:pPr eaLnBrk="0" hangingPunct="0"/>
            <a:endParaRPr kumimoji="0" lang="en-GB" sz="1800">
              <a:solidFill>
                <a:schemeClr val="tx1"/>
              </a:solidFill>
              <a:latin typeface="Times New Roman" pitchFamily="18" charset="0"/>
            </a:endParaRPr>
          </a:p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You scored 26 out of 30 (87%)</a:t>
            </a:r>
          </a:p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Below is a breakdown of this mark and suggested revision material.</a:t>
            </a:r>
          </a:p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--------------------------------------------------------------------------------</a:t>
            </a:r>
          </a:p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Question 1 : Multiply two fractions in arithmetic     Status : correct </a:t>
            </a:r>
          </a:p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Level 1 Lesson 5 Section c Tutorial 1 </a:t>
            </a:r>
          </a:p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Q0276 </a:t>
            </a:r>
          </a:p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--------------------------------------------------------------------------------</a:t>
            </a:r>
          </a:p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Question 2 : Add two fractions in arithmetic     Status : wrong</a:t>
            </a:r>
          </a:p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Level 1 Lesson 13 Section f </a:t>
            </a:r>
          </a:p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Q0303 </a:t>
            </a:r>
          </a:p>
          <a:p>
            <a:pPr eaLnBrk="0" hangingPunct="0"/>
            <a:r>
              <a:rPr kumimoji="0" lang="en-GB" sz="1800">
                <a:solidFill>
                  <a:schemeClr val="tx1"/>
                </a:solidFill>
                <a:latin typeface="Times New Roman" pitchFamily="18" charset="0"/>
              </a:rPr>
              <a:t>--------------------------------------------------------------------------------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1412949-5937-4991-A0DE-873A3A4E8100}" type="slidenum">
              <a:rPr lang="en-GB" altLang="en-GB" smtClean="0"/>
              <a:pPr>
                <a:defRPr/>
              </a:pPr>
              <a:t>13</a:t>
            </a:fld>
            <a:endParaRPr lang="en-GB" altLang="en-GB" dirty="0"/>
          </a:p>
        </p:txBody>
      </p:sp>
      <p:sp>
        <p:nvSpPr>
          <p:cNvPr id="22532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2143125"/>
            <a:ext cx="9906000" cy="3429000"/>
          </a:xfrm>
        </p:spPr>
        <p:txBody>
          <a:bodyPr/>
          <a:lstStyle/>
          <a:p>
            <a:pPr lvl="1"/>
            <a:r>
              <a:rPr lang="en-GB" sz="2800" smtClean="0"/>
              <a:t>Maths Individual Learning Plans</a:t>
            </a:r>
          </a:p>
          <a:p>
            <a:pPr lvl="1"/>
            <a:r>
              <a:rPr lang="en-GB" sz="2800" smtClean="0"/>
              <a:t>Encouraging students to seek help</a:t>
            </a:r>
          </a:p>
          <a:p>
            <a:pPr lvl="1"/>
            <a:r>
              <a:rPr kumimoji="1" lang="en-GB" sz="2800" smtClean="0"/>
              <a:t>Maths Café</a:t>
            </a:r>
            <a:r>
              <a:rPr lang="en-GB" sz="2800" smtClean="0"/>
              <a:t> Centre Topic Workshops</a:t>
            </a:r>
          </a:p>
          <a:p>
            <a:pPr lvl="1"/>
            <a:r>
              <a:rPr lang="en-GB" altLang="en-GB" sz="2800" smtClean="0"/>
              <a:t>Diagnostic Learning plans at all </a:t>
            </a:r>
            <a:r>
              <a:rPr kumimoji="1" lang="en-GB" sz="2800" smtClean="0"/>
              <a:t>Maths Café</a:t>
            </a:r>
            <a:r>
              <a:rPr lang="en-GB" sz="2800" smtClean="0"/>
              <a:t> </a:t>
            </a:r>
            <a:r>
              <a:rPr lang="en-GB" altLang="en-GB" sz="2800" smtClean="0"/>
              <a:t>venues</a:t>
            </a:r>
          </a:p>
          <a:p>
            <a:pPr lvl="1"/>
            <a:r>
              <a:rPr lang="en-GB" altLang="en-GB" sz="2800" smtClean="0"/>
              <a:t>Seminars on key topics</a:t>
            </a:r>
          </a:p>
          <a:p>
            <a:pPr lvl="1"/>
            <a:endParaRPr lang="en-GB" sz="2800" smtClean="0"/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23875" y="642938"/>
            <a:ext cx="8929688" cy="121443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dirty="0">
                <a:latin typeface="+mn-lt"/>
              </a:rPr>
              <a:t>Maths Café Activities Linked </a:t>
            </a:r>
          </a:p>
          <a:p>
            <a:pPr algn="ctr">
              <a:defRPr/>
            </a:pPr>
            <a:r>
              <a:rPr lang="en-GB" sz="3600" dirty="0">
                <a:latin typeface="+mn-lt"/>
              </a:rPr>
              <a:t>to Diagnostic Tests</a:t>
            </a:r>
            <a:endParaRPr lang="en-GB" sz="3600" dirty="0">
              <a:solidFill>
                <a:srgbClr val="660066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25F6507C-26F6-4C6C-856F-A4FB1B69A64A}" type="slidenum">
              <a:rPr lang="en-GB" altLang="en-GB" smtClean="0"/>
              <a:pPr>
                <a:defRPr/>
              </a:pPr>
              <a:t>14</a:t>
            </a:fld>
            <a:endParaRPr lang="en-GB" altLang="en-GB" dirty="0"/>
          </a:p>
        </p:txBody>
      </p:sp>
      <p:sp>
        <p:nvSpPr>
          <p:cNvPr id="2355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2438" y="2786063"/>
            <a:ext cx="9453562" cy="2786062"/>
          </a:xfrm>
        </p:spPr>
        <p:txBody>
          <a:bodyPr/>
          <a:lstStyle/>
          <a:p>
            <a:pPr lvl="1"/>
            <a:r>
              <a:rPr kumimoji="1" lang="en-GB" sz="2800" smtClean="0"/>
              <a:t>Results sent to lecturers</a:t>
            </a:r>
          </a:p>
          <a:p>
            <a:pPr lvl="1"/>
            <a:r>
              <a:rPr kumimoji="1" lang="en-GB" sz="2800" smtClean="0"/>
              <a:t>Statistics produced</a:t>
            </a:r>
          </a:p>
          <a:p>
            <a:pPr lvl="1"/>
            <a:r>
              <a:rPr kumimoji="1" lang="en-GB" sz="2800" smtClean="0"/>
              <a:t>Follow up by departments</a:t>
            </a:r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785813"/>
            <a:ext cx="9906000" cy="857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Subject Review of Diagnostic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214FC07D-732F-463E-8B04-8AEEE0A694B6}" type="slidenum">
              <a:rPr lang="en-GB" altLang="en-GB" smtClean="0"/>
              <a:pPr>
                <a:defRPr/>
              </a:pPr>
              <a:t>15</a:t>
            </a:fld>
            <a:endParaRPr lang="en-GB" altLang="en-GB" dirty="0"/>
          </a:p>
        </p:txBody>
      </p:sp>
      <p:sp>
        <p:nvSpPr>
          <p:cNvPr id="24580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1928813"/>
            <a:ext cx="9906000" cy="421481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kumimoji="1" lang="en-GB" sz="2800" smtClean="0"/>
              <a:t>School of Computing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Department of Mathematics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Dept. of Mechanical and Design Engineering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School of Creative Technologies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Dept. Of Electronic and Computer Engineering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Third year entry and Masters International students 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School of Biology</a:t>
            </a:r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785813"/>
            <a:ext cx="9906000" cy="857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Subject Review of Diagnostic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ECA0569-48FB-4B36-9D84-AD65ED67D4CE}" type="slidenum">
              <a:rPr lang="en-GB" altLang="en-GB" smtClean="0"/>
              <a:pPr>
                <a:defRPr/>
              </a:pPr>
              <a:t>16</a:t>
            </a:fld>
            <a:endParaRPr lang="en-GB" altLang="en-GB" dirty="0"/>
          </a:p>
        </p:txBody>
      </p:sp>
      <p:sp>
        <p:nvSpPr>
          <p:cNvPr id="25604" name="Text Placeholder 4"/>
          <p:cNvSpPr>
            <a:spLocks noGrp="1"/>
          </p:cNvSpPr>
          <p:nvPr>
            <p:ph type="body" sz="half" idx="13"/>
          </p:nvPr>
        </p:nvSpPr>
        <p:spPr>
          <a:xfrm>
            <a:off x="309563" y="714375"/>
            <a:ext cx="9215437" cy="1857375"/>
          </a:xfrm>
        </p:spPr>
        <p:txBody>
          <a:bodyPr/>
          <a:lstStyle/>
          <a:p>
            <a:r>
              <a:rPr kumimoji="1" lang="en-GB" sz="2800" smtClean="0"/>
              <a:t>Dept. of Mechanical and Design Engineering</a:t>
            </a:r>
          </a:p>
          <a:p>
            <a:r>
              <a:rPr lang="en-GB" sz="4000" smtClean="0"/>
              <a:t>Results for Tech Concepts </a:t>
            </a:r>
            <a:br>
              <a:rPr lang="en-GB" sz="4000" smtClean="0"/>
            </a:br>
            <a:r>
              <a:rPr lang="en-GB" sz="4000" smtClean="0"/>
              <a:t>at the end of Semester One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95300" y="3071813"/>
            <a:ext cx="9101138" cy="31432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buFont typeface="Wingdings 2" pitchFamily="18" charset="2"/>
              <a:buChar char=""/>
              <a:defRPr/>
            </a:pPr>
            <a:r>
              <a:rPr kumimoji="0" lang="en-GB" sz="2400" dirty="0">
                <a:solidFill>
                  <a:schemeClr val="tx1"/>
                </a:solidFill>
                <a:latin typeface="+mn-lt"/>
                <a:cs typeface="+mn-cs"/>
              </a:rPr>
              <a:t>Mean for students who attended (75%) maths              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defRPr/>
            </a:pPr>
            <a:r>
              <a:rPr kumimoji="0" lang="en-GB" sz="2400" dirty="0">
                <a:solidFill>
                  <a:schemeClr val="tx1"/>
                </a:solidFill>
                <a:latin typeface="+mn-lt"/>
                <a:cs typeface="+mn-cs"/>
              </a:rPr>
              <a:t>                                                                         51.7%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buFont typeface="Wingdings 2" pitchFamily="18" charset="2"/>
              <a:buChar char=""/>
              <a:defRPr/>
            </a:pPr>
            <a:r>
              <a:rPr kumimoji="0" lang="en-GB" sz="2400" dirty="0">
                <a:solidFill>
                  <a:schemeClr val="tx1"/>
                </a:solidFill>
                <a:latin typeface="+mn-lt"/>
                <a:cs typeface="+mn-cs"/>
              </a:rPr>
              <a:t>Mean for students who attended maths and sat diagnostic test 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defRPr/>
            </a:pPr>
            <a:r>
              <a:rPr kumimoji="0" lang="en-GB" sz="2400" dirty="0">
                <a:solidFill>
                  <a:schemeClr val="tx1"/>
                </a:solidFill>
                <a:latin typeface="+mn-lt"/>
                <a:cs typeface="+mn-cs"/>
              </a:rPr>
              <a:t>				                                               51.9%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buFont typeface="Wingdings 2" pitchFamily="18" charset="2"/>
              <a:buChar char=""/>
              <a:defRPr/>
            </a:pPr>
            <a:r>
              <a:rPr kumimoji="0" lang="en-GB" sz="2400" dirty="0">
                <a:solidFill>
                  <a:schemeClr val="tx1"/>
                </a:solidFill>
                <a:latin typeface="+mn-lt"/>
                <a:cs typeface="+mn-cs"/>
              </a:rPr>
              <a:t>Mean diagnostic score for those attending         41.5%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buFont typeface="Wingdings 2" pitchFamily="18" charset="2"/>
              <a:buChar char=""/>
              <a:defRPr/>
            </a:pPr>
            <a:r>
              <a:rPr kumimoji="0" lang="en-GB" sz="280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An </a:t>
            </a:r>
            <a:r>
              <a:rPr kumimoji="0" lang="en-GB" sz="28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increase</a:t>
            </a:r>
            <a:r>
              <a:rPr kumimoji="0" lang="en-GB" sz="280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 of 10.4% on diagnostic score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90FBFA26-2DA9-499F-A930-88DDDFC0B703}" type="slidenum">
              <a:rPr lang="en-GB" altLang="en-GB" smtClean="0"/>
              <a:pPr>
                <a:defRPr/>
              </a:pPr>
              <a:t>17</a:t>
            </a:fld>
            <a:endParaRPr lang="en-GB" altLang="en-GB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23875" y="785813"/>
            <a:ext cx="9382125" cy="1357312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en-GB" sz="2800" dirty="0">
                <a:solidFill>
                  <a:schemeClr val="tx1"/>
                </a:solidFill>
                <a:latin typeface="+mn-lt"/>
              </a:rPr>
              <a:t>Dept. of Mechanical and Design Engineering</a:t>
            </a:r>
          </a:p>
          <a:p>
            <a:pPr eaLnBrk="0" hangingPunct="0">
              <a:defRPr/>
            </a:pPr>
            <a:r>
              <a:rPr kumimoji="0" lang="en-GB" sz="3600" dirty="0">
                <a:solidFill>
                  <a:srgbClr val="660066"/>
                </a:solidFill>
                <a:latin typeface="+mj-lt"/>
                <a:ea typeface="+mj-ea"/>
                <a:cs typeface="+mj-cs"/>
              </a:rPr>
              <a:t>Comparison group-did not attend maths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95300" y="2143125"/>
            <a:ext cx="8915400" cy="41814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buFont typeface="Wingdings 2" pitchFamily="18" charset="2"/>
              <a:buChar char=""/>
              <a:defRPr/>
            </a:pPr>
            <a:r>
              <a:rPr kumimoji="0" lang="pt-BR" sz="2600" dirty="0">
                <a:solidFill>
                  <a:schemeClr val="tx1"/>
                </a:solidFill>
                <a:latin typeface="+mn-lt"/>
                <a:cs typeface="+mn-cs"/>
              </a:rPr>
              <a:t>Mean for students not-attending  Maths 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buFont typeface="Wingdings 2" pitchFamily="18" charset="2"/>
              <a:buNone/>
              <a:defRPr/>
            </a:pPr>
            <a:r>
              <a:rPr kumimoji="0" lang="pt-BR" sz="2600" dirty="0">
                <a:solidFill>
                  <a:schemeClr val="tx1"/>
                </a:solidFill>
                <a:latin typeface="+mn-lt"/>
                <a:cs typeface="+mn-cs"/>
              </a:rPr>
              <a:t>                                                               46.3%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buFont typeface="Wingdings 2" pitchFamily="18" charset="2"/>
              <a:buChar char=""/>
              <a:defRPr/>
            </a:pPr>
            <a:r>
              <a:rPr kumimoji="0" lang="pt-BR" sz="2600" dirty="0">
                <a:solidFill>
                  <a:schemeClr val="tx1"/>
                </a:solidFill>
                <a:latin typeface="+mn-lt"/>
                <a:cs typeface="+mn-cs"/>
              </a:rPr>
              <a:t>Mean for students not-attending who sat a diagnostic test						 58.2%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buFont typeface="Wingdings 2" pitchFamily="18" charset="2"/>
              <a:buChar char=""/>
              <a:defRPr/>
            </a:pPr>
            <a:r>
              <a:rPr kumimoji="0" lang="pt-BR" sz="2600" dirty="0">
                <a:solidFill>
                  <a:schemeClr val="tx1"/>
                </a:solidFill>
                <a:latin typeface="+mn-lt"/>
                <a:cs typeface="+mn-cs"/>
              </a:rPr>
              <a:t>Mean diagnostic score for those not attending 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defRPr/>
            </a:pPr>
            <a:r>
              <a:rPr kumimoji="0" lang="pt-BR" sz="2600" dirty="0">
                <a:solidFill>
                  <a:schemeClr val="tx1"/>
                </a:solidFill>
                <a:latin typeface="+mn-lt"/>
                <a:cs typeface="+mn-cs"/>
              </a:rPr>
              <a:t>                                                               66.3%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00000"/>
              </a:buClr>
              <a:buSzPct val="95000"/>
              <a:buFont typeface="Wingdings 2" pitchFamily="18" charset="2"/>
              <a:buChar char=""/>
              <a:defRPr/>
            </a:pPr>
            <a:r>
              <a:rPr kumimoji="0" lang="en-GB" sz="320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a</a:t>
            </a:r>
            <a:r>
              <a:rPr kumimoji="0" lang="en-GB" sz="32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 decrease </a:t>
            </a:r>
            <a:r>
              <a:rPr kumimoji="0" lang="en-GB" sz="320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of 8.1% on diagnostic score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B58326F3-B901-4349-9B33-396AA5EA2437}" type="slidenum">
              <a:rPr lang="en-GB" altLang="en-GB" smtClean="0"/>
              <a:pPr>
                <a:defRPr/>
              </a:pPr>
              <a:t>18</a:t>
            </a:fld>
            <a:endParaRPr lang="en-GB" alt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95300" y="214313"/>
            <a:ext cx="8915400" cy="1357312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en-GB" sz="2400" dirty="0">
                <a:latin typeface="+mn-lt"/>
              </a:rPr>
              <a:t>               </a:t>
            </a:r>
            <a:r>
              <a:rPr lang="en-GB" b="1" dirty="0">
                <a:solidFill>
                  <a:srgbClr val="660066"/>
                </a:solidFill>
                <a:latin typeface="+mn-lt"/>
              </a:rPr>
              <a:t>Dept. of Mechanical and Design Engineering</a:t>
            </a:r>
          </a:p>
          <a:p>
            <a:pPr eaLnBrk="0" hangingPunct="0">
              <a:defRPr/>
            </a:pPr>
            <a:r>
              <a:rPr kumimoji="0" lang="en-GB" sz="3200" b="1" dirty="0">
                <a:solidFill>
                  <a:srgbClr val="660066"/>
                </a:solidFill>
                <a:latin typeface="+mj-lt"/>
                <a:ea typeface="+mj-ea"/>
                <a:cs typeface="+mj-cs"/>
              </a:rPr>
              <a:t>Graph to show Tec-Con Sem 1 score (x axis) against diagnostic score (y axis)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4294967295"/>
          </p:nvPr>
        </p:nvSpPr>
        <p:spPr>
          <a:xfrm>
            <a:off x="1452563" y="1428750"/>
            <a:ext cx="2286000" cy="642938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buFont typeface="Wingdings 2" pitchFamily="18" charset="2"/>
              <a:buNone/>
              <a:defRPr/>
            </a:pPr>
            <a:r>
              <a:rPr lang="en-GB" sz="9600" dirty="0" smtClean="0"/>
              <a:t>Attending</a:t>
            </a:r>
          </a:p>
          <a:p>
            <a:pPr>
              <a:defRPr/>
            </a:pPr>
            <a:endParaRPr lang="en-GB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/>
        </p:nvGraphicFramePr>
        <p:xfrm>
          <a:off x="380968" y="2071678"/>
          <a:ext cx="4376870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7"/>
          <p:cNvGraphicFramePr>
            <a:graphicFrameLocks/>
          </p:cNvGraphicFramePr>
          <p:nvPr/>
        </p:nvGraphicFramePr>
        <p:xfrm>
          <a:off x="4953000" y="2143116"/>
          <a:ext cx="4378590" cy="4714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656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5453063" y="1571625"/>
            <a:ext cx="3957637" cy="571500"/>
          </a:xfrm>
        </p:spPr>
        <p:txBody>
          <a:bodyPr/>
          <a:lstStyle/>
          <a:p>
            <a:pPr lvl="1">
              <a:buFont typeface="Wingdings 2" pitchFamily="18" charset="2"/>
              <a:buNone/>
            </a:pPr>
            <a:r>
              <a:rPr lang="en-GB" smtClean="0"/>
              <a:t>Non-Attending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51D3B5EF-5107-4044-8AC7-A5407B907475}" type="slidenum">
              <a:rPr lang="en-GB" altLang="en-GB" smtClean="0"/>
              <a:pPr>
                <a:defRPr/>
              </a:pPr>
              <a:t>19</a:t>
            </a:fld>
            <a:endParaRPr lang="en-GB" altLang="en-GB" dirty="0"/>
          </a:p>
        </p:txBody>
      </p:sp>
      <p:sp>
        <p:nvSpPr>
          <p:cNvPr id="2867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2438" y="2857500"/>
            <a:ext cx="9453562" cy="2286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kumimoji="1" lang="en-GB" sz="2800" smtClean="0"/>
              <a:t>School of Creative Technologies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Dept. Of Electronic and Computer Engineering</a:t>
            </a:r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785813"/>
            <a:ext cx="9906000" cy="857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Subject Review of Diagnostic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37618647-5787-4EBF-88BD-CE857A11A565}" type="slidenum">
              <a:rPr lang="en-GB" altLang="en-GB" smtClean="0"/>
              <a:pPr>
                <a:defRPr/>
              </a:pPr>
              <a:t>2</a:t>
            </a:fld>
            <a:endParaRPr lang="en-GB" altLang="en-GB" dirty="0"/>
          </a:p>
        </p:txBody>
      </p:sp>
      <p:sp>
        <p:nvSpPr>
          <p:cNvPr id="11268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" y="2500313"/>
            <a:ext cx="8864600" cy="3286125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kumimoji="1" lang="en-GB" sz="2700" smtClean="0">
                <a:latin typeface="Arial" pitchFamily="34" charset="0"/>
              </a:rPr>
              <a:t>The Practicalities of Setting up Large Scale Testing</a:t>
            </a:r>
          </a:p>
          <a:p>
            <a:pPr>
              <a:buFont typeface="Arial" pitchFamily="34" charset="0"/>
              <a:buChar char="•"/>
            </a:pPr>
            <a:endParaRPr kumimoji="1" lang="en-GB" sz="2800" smtClean="0">
              <a:latin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kumimoji="1" lang="en-GB" sz="2800" smtClean="0">
              <a:latin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kumimoji="1" lang="en-GB" sz="2700" smtClean="0">
                <a:latin typeface="Arial" pitchFamily="34" charset="0"/>
              </a:rPr>
              <a:t>(Effective) Support Following the Testing</a:t>
            </a:r>
          </a:p>
          <a:p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CC3A13A8-29B6-4565-A26A-5CCDB7033A96}" type="slidenum">
              <a:rPr lang="en-GB" altLang="en-GB" smtClean="0"/>
              <a:pPr>
                <a:defRPr/>
              </a:pPr>
              <a:t>20</a:t>
            </a:fld>
            <a:endParaRPr lang="en-GB" altLang="en-GB" dirty="0"/>
          </a:p>
        </p:txBody>
      </p:sp>
      <p:sp>
        <p:nvSpPr>
          <p:cNvPr id="29700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143125"/>
            <a:ext cx="9525000" cy="3429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kumimoji="1" lang="en-GB" sz="2800" smtClean="0"/>
              <a:t>Third year entry and Masters International students 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School of Biology</a:t>
            </a:r>
          </a:p>
          <a:p>
            <a:pPr lvl="1">
              <a:buFont typeface="Arial" pitchFamily="34" charset="0"/>
              <a:buChar char="•"/>
            </a:pPr>
            <a:r>
              <a:rPr kumimoji="1" lang="en-GB" sz="2800" smtClean="0"/>
              <a:t>Same diagnostic test run at the end of the semester</a:t>
            </a:r>
          </a:p>
          <a:p>
            <a:pPr lvl="1">
              <a:buFont typeface="Arial" pitchFamily="34" charset="0"/>
              <a:buChar char="•"/>
            </a:pPr>
            <a:r>
              <a:rPr kumimoji="1" lang="en-GB" sz="2800" smtClean="0"/>
              <a:t>Statistics to show change</a:t>
            </a:r>
          </a:p>
          <a:p>
            <a:pPr lvl="1">
              <a:buFont typeface="Wingdings 2" pitchFamily="18" charset="2"/>
              <a:buNone/>
            </a:pPr>
            <a:endParaRPr kumimoji="1" lang="en-GB" sz="28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785813"/>
            <a:ext cx="9906000" cy="857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Subject Review of Diagnostic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71935-E388-4887-9818-504ADAEDE3E4}" type="slidenum">
              <a:rPr lang="en-GB" altLang="en-GB" smtClean="0"/>
              <a:pPr>
                <a:defRPr/>
              </a:pPr>
              <a:t>21</a:t>
            </a:fld>
            <a:endParaRPr lang="en-GB" altLang="en-GB" dirty="0"/>
          </a:p>
        </p:txBody>
      </p:sp>
      <p:sp>
        <p:nvSpPr>
          <p:cNvPr id="30725" name="Rectangle 2"/>
          <p:cNvSpPr>
            <a:spLocks noChangeArrowheads="1"/>
          </p:cNvSpPr>
          <p:nvPr/>
        </p:nvSpPr>
        <p:spPr bwMode="auto">
          <a:xfrm>
            <a:off x="330200" y="723900"/>
            <a:ext cx="7970838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Biology                                                              	</a:t>
            </a:r>
            <a:r>
              <a:rPr kumimoji="0" lang="en-GB" sz="1800" dirty="0" smtClean="0">
                <a:solidFill>
                  <a:schemeClr val="tx1"/>
                </a:solidFill>
                <a:latin typeface="Times New Roman" pitchFamily="18" charset="0"/>
              </a:rPr>
              <a:t>	 </a:t>
            </a:r>
            <a:r>
              <a:rPr kumimoji="0" lang="en-GB" sz="1800" dirty="0" err="1">
                <a:solidFill>
                  <a:schemeClr val="tx1"/>
                </a:solidFill>
                <a:latin typeface="Times New Roman" pitchFamily="18" charset="0"/>
              </a:rPr>
              <a:t>crct</a:t>
            </a:r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kumimoji="0" lang="en-GB" sz="1800" dirty="0" err="1">
                <a:solidFill>
                  <a:schemeClr val="tx1"/>
                </a:solidFill>
                <a:latin typeface="Times New Roman" pitchFamily="18" charset="0"/>
              </a:rPr>
              <a:t>wrng</a:t>
            </a:r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kumimoji="0" lang="en-GB" sz="1800" dirty="0" err="1">
                <a:solidFill>
                  <a:schemeClr val="tx1"/>
                </a:solidFill>
                <a:latin typeface="Times New Roman" pitchFamily="18" charset="0"/>
              </a:rPr>
              <a:t>frgt</a:t>
            </a:r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kumimoji="0" lang="en-GB" sz="1800" dirty="0" err="1">
                <a:solidFill>
                  <a:schemeClr val="tx1"/>
                </a:solidFill>
                <a:latin typeface="Times New Roman" pitchFamily="18" charset="0"/>
              </a:rPr>
              <a:t>nver</a:t>
            </a:r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nota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1   Apply multiplication law with positive indices                 100  58    10     1      0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2   Multiply two fractions in arithmetic                                  111  32    24     1      1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3   Add two fractions in arithmetic                                         101  45    22     0      1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4   Round to two decimal places                                             159    8     0      0      2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5   Convert wavelengths to standard form                                49   92   17     9      2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6   Express a difference as a percentage                                   63 100     3     0  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7   Convert a number to standard form                                     85   61   15     5  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8   Substitute and evaluate a simple expression                      130   35     1     0 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9   Use power rule for indices                                                   67   89     9     1 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10  Multiply two brackets                                                          94   19   50    3 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11  Simplify an algebraic expression containing brackets        64   45    53    4 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12  Solve a linear equation                                                      122   25    15    4 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13  Find the equation of the straight line through (0,a)&amp;(b,0)  25   34    79  28 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14  Solve two simultaneous linear equations                            88   15    60    3 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15  Use functional notation                                                       81   10    38   37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16  Solve a quadratic with integer roots                                    42   35    76  13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17  Solve a quadratic equation using formula                           24   15   110 17 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18  Give the value of </a:t>
            </a:r>
            <a:r>
              <a:rPr kumimoji="0" lang="en-GB" sz="1800" dirty="0" err="1">
                <a:solidFill>
                  <a:schemeClr val="tx1"/>
                </a:solidFill>
                <a:latin typeface="Times New Roman" pitchFamily="18" charset="0"/>
              </a:rPr>
              <a:t>ln</a:t>
            </a:r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(e)                                                        38   40    19   69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19  Subtract two integers, at least one negative                       142   21     1     2 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20  Solve an equation with unknown in exponent                    79   17   47    23    3  </a:t>
            </a:r>
          </a:p>
          <a:p>
            <a:pPr eaLnBrk="0" hangingPunct="0"/>
            <a:r>
              <a:rPr kumimoji="0" lang="en-GB" sz="18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5738813" y="1071563"/>
            <a:ext cx="2559050" cy="2667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5738813" y="1285875"/>
            <a:ext cx="2559050" cy="2667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5738813" y="2428875"/>
            <a:ext cx="2559050" cy="2667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5667375" y="3214688"/>
            <a:ext cx="2559050" cy="2667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73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36013" y="0"/>
            <a:ext cx="1169987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animBg="1"/>
      <p:bldP spid="96260" grpId="0" animBg="1"/>
      <p:bldP spid="96261" grpId="0" animBg="1"/>
      <p:bldP spid="9626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  <a:endParaRPr lang="en-GB" altLang="en-GB">
              <a:solidFill>
                <a:schemeClr val="tx1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C035D9-7839-4F40-A350-6C339A3186CB}" type="slidenum">
              <a:rPr lang="en-GB" altLang="en-GB"/>
              <a:pPr>
                <a:defRPr/>
              </a:pPr>
              <a:t>22</a:t>
            </a:fld>
            <a:endParaRPr lang="en-GB" altLang="en-GB" dirty="0">
              <a:solidFill>
                <a:schemeClr val="tx1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709613" y="0"/>
            <a:ext cx="8420100" cy="1285875"/>
          </a:xfrm>
        </p:spPr>
        <p:txBody>
          <a:bodyPr/>
          <a:lstStyle/>
          <a:p>
            <a:pPr algn="ctr"/>
            <a:r>
              <a:rPr lang="en-US" smtClean="0">
                <a:solidFill>
                  <a:srgbClr val="660066"/>
                </a:solidFill>
              </a:rPr>
              <a:t>Response Profiles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309688" y="1285875"/>
          <a:ext cx="7248525" cy="4957763"/>
        </p:xfrm>
        <a:graphic>
          <a:graphicData uri="http://schemas.openxmlformats.org/presentationml/2006/ole">
            <p:oleObj spid="_x0000_s1026" name="Mtb Graph" r:id="rId3" imgW="3753360" imgH="2574000" progId="">
              <p:embed/>
            </p:oleObj>
          </a:graphicData>
        </a:graphic>
      </p:graphicFrame>
      <p:pic>
        <p:nvPicPr>
          <p:cNvPr id="103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36013" y="0"/>
            <a:ext cx="1169987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  <a:endParaRPr lang="en-GB" altLang="en-GB">
              <a:solidFill>
                <a:schemeClr val="tx1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AE6B6E-13E4-4901-88F4-00546FFCAC5B}" type="slidenum">
              <a:rPr lang="en-GB" altLang="en-GB"/>
              <a:pPr>
                <a:defRPr/>
              </a:pPr>
              <a:t>23</a:t>
            </a:fld>
            <a:endParaRPr lang="en-GB" altLang="en-GB" dirty="0">
              <a:solidFill>
                <a:schemeClr val="tx1"/>
              </a:solidFill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696913" y="428625"/>
            <a:ext cx="8420100" cy="928688"/>
          </a:xfrm>
        </p:spPr>
        <p:txBody>
          <a:bodyPr/>
          <a:lstStyle/>
          <a:p>
            <a:pPr algn="ctr"/>
            <a:r>
              <a:rPr lang="en-US" smtClean="0">
                <a:solidFill>
                  <a:srgbClr val="660066"/>
                </a:solidFill>
              </a:rPr>
              <a:t>Question Profiles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166813" y="1428750"/>
          <a:ext cx="7186612" cy="4914900"/>
        </p:xfrm>
        <a:graphic>
          <a:graphicData uri="http://schemas.openxmlformats.org/presentationml/2006/ole">
            <p:oleObj spid="_x0000_s2050" name="Mtb Graph" r:id="rId3" imgW="3753360" imgH="2574000" progId="">
              <p:embed/>
            </p:oleObj>
          </a:graphicData>
        </a:graphic>
      </p:graphicFrame>
      <p:pic>
        <p:nvPicPr>
          <p:cNvPr id="205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36013" y="0"/>
            <a:ext cx="1169987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  <a:endParaRPr lang="en-GB" altLang="en-GB">
              <a:solidFill>
                <a:schemeClr val="tx1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274DDC-8E27-4FCF-B730-3B28D288A073}" type="slidenum">
              <a:rPr lang="en-GB" altLang="en-GB"/>
              <a:pPr>
                <a:defRPr/>
              </a:pPr>
              <a:t>24</a:t>
            </a:fld>
            <a:endParaRPr lang="en-GB" altLang="en-GB" dirty="0">
              <a:solidFill>
                <a:schemeClr val="tx1"/>
              </a:solidFill>
            </a:endParaRPr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0"/>
            <a:ext cx="8420100" cy="1143000"/>
          </a:xfrm>
        </p:spPr>
        <p:txBody>
          <a:bodyPr/>
          <a:lstStyle/>
          <a:p>
            <a:pPr algn="ctr">
              <a:defRPr/>
            </a:pPr>
            <a:r>
              <a:rPr lang="en-GB" dirty="0">
                <a:solidFill>
                  <a:srgbClr val="660066"/>
                </a:solidFill>
              </a:rPr>
              <a:t>Biology Follow-up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238250" y="1285875"/>
          <a:ext cx="7480300" cy="5116513"/>
        </p:xfrm>
        <a:graphic>
          <a:graphicData uri="http://schemas.openxmlformats.org/presentationml/2006/ole">
            <p:oleObj spid="_x0000_s3074" name="Mtb Graph" r:id="rId4" imgW="3753360" imgH="2574000" progId="">
              <p:embed/>
            </p:oleObj>
          </a:graphicData>
        </a:graphic>
      </p:graphicFrame>
      <p:sp>
        <p:nvSpPr>
          <p:cNvPr id="112644" name="Line 4"/>
          <p:cNvSpPr>
            <a:spLocks noChangeShapeType="1"/>
          </p:cNvSpPr>
          <p:nvPr/>
        </p:nvSpPr>
        <p:spPr bwMode="auto">
          <a:xfrm flipV="1">
            <a:off x="2806700" y="2006600"/>
            <a:ext cx="4513263" cy="2946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307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736013" y="0"/>
            <a:ext cx="1169987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5623">
            <a:alpha val="9097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  <a:endParaRPr lang="en-GB" altLang="en-GB">
              <a:solidFill>
                <a:schemeClr val="tx1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33323F-D301-40E5-BF76-DC3AF6D31AA6}" type="slidenum">
              <a:rPr lang="en-GB" altLang="en-GB"/>
              <a:pPr>
                <a:defRPr/>
              </a:pPr>
              <a:t>25</a:t>
            </a:fld>
            <a:endParaRPr lang="en-GB" altLang="en-GB" dirty="0">
              <a:solidFill>
                <a:schemeClr val="tx1"/>
              </a:solidFill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381125" y="714375"/>
          <a:ext cx="7573963" cy="5457825"/>
        </p:xfrm>
        <a:graphic>
          <a:graphicData uri="http://schemas.openxmlformats.org/presentationml/2006/ole">
            <p:oleObj spid="_x0000_s4098" name="Mtb Graph" r:id="rId3" imgW="3753360" imgH="2574000" progId="">
              <p:embed/>
            </p:oleObj>
          </a:graphicData>
        </a:graphic>
      </p:graphicFrame>
      <p:sp>
        <p:nvSpPr>
          <p:cNvPr id="113667" name="Rectangle 3"/>
          <p:cNvSpPr>
            <a:spLocks noGrp="1" noChangeArrowheads="1"/>
          </p:cNvSpPr>
          <p:nvPr>
            <p:ph type="title"/>
          </p:nvPr>
        </p:nvSpPr>
        <p:spPr>
          <a:xfrm>
            <a:off x="811213" y="0"/>
            <a:ext cx="8420100" cy="64291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GB" dirty="0">
                <a:solidFill>
                  <a:srgbClr val="660066"/>
                </a:solidFill>
              </a:rPr>
              <a:t>Biology Follow-up</a:t>
            </a: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1166813" y="5786438"/>
            <a:ext cx="76406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n-GB" sz="1600">
                <a:solidFill>
                  <a:schemeClr val="tx1"/>
                </a:solidFill>
                <a:latin typeface="Courier New" pitchFamily="49" charset="0"/>
              </a:rPr>
              <a:t>         </a:t>
            </a:r>
            <a:r>
              <a:rPr kumimoji="0" lang="en-GB" sz="1600" b="1">
                <a:solidFill>
                  <a:schemeClr val="tx1"/>
                </a:solidFill>
                <a:latin typeface="Courier New" pitchFamily="49" charset="0"/>
              </a:rPr>
              <a:t>N      Mean     StDev   SE Mean         95.0% CI    </a:t>
            </a:r>
          </a:p>
          <a:p>
            <a:pPr eaLnBrk="0" hangingPunct="0"/>
            <a:r>
              <a:rPr kumimoji="0" lang="en-GB" sz="1600" b="1">
                <a:solidFill>
                  <a:schemeClr val="tx1"/>
                </a:solidFill>
                <a:latin typeface="Courier New" pitchFamily="49" charset="0"/>
              </a:rPr>
              <a:t>        61     14.04     11.29      1.45  (   11.15,   16.94)</a:t>
            </a:r>
            <a:endParaRPr kumimoji="0" lang="en-GB" sz="2400" b="1">
              <a:solidFill>
                <a:schemeClr val="tx1"/>
              </a:solidFill>
              <a:latin typeface="Courier New" pitchFamily="49" charset="0"/>
            </a:endParaRPr>
          </a:p>
          <a:p>
            <a:pPr eaLnBrk="0" hangingPunct="0"/>
            <a:endParaRPr kumimoji="0" lang="en-GB" sz="2400" b="1">
              <a:solidFill>
                <a:schemeClr val="tx1"/>
              </a:solidFill>
              <a:latin typeface="Courier New" pitchFamily="49" charset="0"/>
            </a:endParaRPr>
          </a:p>
        </p:txBody>
      </p:sp>
      <p:pic>
        <p:nvPicPr>
          <p:cNvPr id="410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36013" y="0"/>
            <a:ext cx="1169987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33510332-6A0C-4AB0-AEB6-6F84501375E5}" type="slidenum">
              <a:rPr lang="en-GB" altLang="en-GB" smtClean="0"/>
              <a:pPr>
                <a:defRPr/>
              </a:pPr>
              <a:t>26</a:t>
            </a:fld>
            <a:endParaRPr lang="en-GB" altLang="en-GB" dirty="0"/>
          </a:p>
        </p:txBody>
      </p:sp>
      <p:sp>
        <p:nvSpPr>
          <p:cNvPr id="31748" name="Text Placeholder 3"/>
          <p:cNvSpPr>
            <a:spLocks noGrp="1"/>
          </p:cNvSpPr>
          <p:nvPr>
            <p:ph type="body" sz="half" idx="2"/>
          </p:nvPr>
        </p:nvSpPr>
        <p:spPr>
          <a:xfrm>
            <a:off x="452438" y="2143125"/>
            <a:ext cx="9453562" cy="3429000"/>
          </a:xfrm>
        </p:spPr>
        <p:txBody>
          <a:bodyPr/>
          <a:lstStyle/>
          <a:p>
            <a:pPr lvl="1"/>
            <a:r>
              <a:rPr kumimoji="1" lang="en-US" sz="2800" dirty="0" smtClean="0"/>
              <a:t>Head’s Challenge</a:t>
            </a:r>
          </a:p>
          <a:p>
            <a:pPr lvl="1"/>
            <a:r>
              <a:rPr kumimoji="1" lang="en-US" sz="2800" dirty="0" err="1" smtClean="0"/>
              <a:t>PrepUP</a:t>
            </a:r>
            <a:endParaRPr kumimoji="1" lang="en-US" sz="2800" dirty="0" smtClean="0"/>
          </a:p>
          <a:p>
            <a:pPr lvl="1"/>
            <a:r>
              <a:rPr kumimoji="1" lang="en-US" sz="2800" dirty="0" err="1" smtClean="0"/>
              <a:t>MapleTA</a:t>
            </a:r>
            <a:r>
              <a:rPr kumimoji="1" lang="en-US" sz="2800" dirty="0" smtClean="0"/>
              <a:t> Testing</a:t>
            </a:r>
          </a:p>
          <a:p>
            <a:pPr lvl="1"/>
            <a:r>
              <a:rPr kumimoji="1" lang="en-US" sz="2800" dirty="0" smtClean="0"/>
              <a:t>Pre-entry Quiz</a:t>
            </a:r>
          </a:p>
          <a:p>
            <a:pPr lvl="1"/>
            <a:r>
              <a:rPr kumimoji="1" lang="en-US" sz="2800" dirty="0" smtClean="0">
                <a:hlinkClick r:id="rId3"/>
              </a:rPr>
              <a:t>http://ictmt10.org/</a:t>
            </a:r>
            <a:r>
              <a:rPr kumimoji="1" lang="en-US" sz="2800" dirty="0" smtClean="0"/>
              <a:t> </a:t>
            </a:r>
          </a:p>
        </p:txBody>
      </p:sp>
      <p:sp>
        <p:nvSpPr>
          <p:cNvPr id="31749" name="Rectangle 2"/>
          <p:cNvSpPr txBox="1">
            <a:spLocks noChangeArrowheads="1"/>
          </p:cNvSpPr>
          <p:nvPr/>
        </p:nvSpPr>
        <p:spPr bwMode="auto">
          <a:xfrm>
            <a:off x="1166813" y="1214438"/>
            <a:ext cx="8739187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3600"/>
              <a:t>Pre Entry assessment for Student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7317714" y="2733675"/>
            <a:ext cx="708554" cy="177800"/>
          </a:xfrm>
          <a:prstGeom prst="line">
            <a:avLst/>
          </a:prstGeom>
          <a:ln w="4445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/>
          <p:nvPr/>
        </p:nvGraphicFramePr>
        <p:xfrm>
          <a:off x="632590" y="2138379"/>
          <a:ext cx="7510817" cy="4258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7321154" y="4202113"/>
            <a:ext cx="708554" cy="177800"/>
          </a:xfrm>
          <a:prstGeom prst="line">
            <a:avLst/>
          </a:prstGeom>
          <a:ln w="444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 txBox="1">
            <a:spLocks/>
          </p:cNvSpPr>
          <p:nvPr/>
        </p:nvSpPr>
        <p:spPr>
          <a:xfrm>
            <a:off x="1" y="1220789"/>
            <a:ext cx="10124414" cy="1082675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GB" sz="2800" kern="0" dirty="0">
                <a:solidFill>
                  <a:srgbClr val="990099"/>
                </a:solidFill>
                <a:latin typeface="+mj-lt"/>
                <a:ea typeface="+mj-ea"/>
                <a:cs typeface="+mj-cs"/>
              </a:rPr>
              <a:t>Mathematical Growth during the </a:t>
            </a:r>
            <a:r>
              <a:rPr lang="en-GB" sz="2800" kern="0" dirty="0" err="1">
                <a:solidFill>
                  <a:srgbClr val="990099"/>
                </a:solidFill>
                <a:latin typeface="+mj-lt"/>
                <a:ea typeface="+mj-ea"/>
                <a:cs typeface="+mj-cs"/>
              </a:rPr>
              <a:t>Noughties</a:t>
            </a:r>
            <a:endParaRPr lang="en-GB" sz="2800" kern="0" dirty="0">
              <a:solidFill>
                <a:srgbClr val="99009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0" y="-200055"/>
            <a:ext cx="184731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 flipH="1" flipV="1">
            <a:off x="7935119" y="2706688"/>
            <a:ext cx="91150" cy="7461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Flowchart: Sort 8"/>
          <p:cNvSpPr/>
          <p:nvPr/>
        </p:nvSpPr>
        <p:spPr>
          <a:xfrm flipH="1">
            <a:off x="8036588" y="4143375"/>
            <a:ext cx="70511" cy="84138"/>
          </a:xfrm>
          <a:prstGeom prst="flowChartSo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10BFD8C-9809-44DD-9F3D-A1EB833C9A47}" type="slidenum">
              <a:rPr lang="en-GB" altLang="en-GB" smtClean="0"/>
              <a:pPr>
                <a:defRPr/>
              </a:pPr>
              <a:t>28</a:t>
            </a:fld>
            <a:endParaRPr lang="en-GB" alt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" y="1785938"/>
            <a:ext cx="7507288" cy="4643437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sz="2800" smtClean="0"/>
              <a:t>Sound Preparation</a:t>
            </a:r>
          </a:p>
          <a:p>
            <a:pPr>
              <a:buFont typeface="Arial" pitchFamily="34" charset="0"/>
              <a:buChar char="•"/>
            </a:pPr>
            <a:r>
              <a:rPr lang="en-GB" sz="2800" smtClean="0"/>
              <a:t>Smooth Delivery</a:t>
            </a:r>
          </a:p>
          <a:p>
            <a:pPr>
              <a:buFont typeface="Arial" pitchFamily="34" charset="0"/>
              <a:buChar char="•"/>
            </a:pPr>
            <a:r>
              <a:rPr lang="en-GB" sz="2800" smtClean="0"/>
              <a:t>Effective Support to Staff &amp; Students</a:t>
            </a:r>
          </a:p>
          <a:p>
            <a:pPr lvl="1"/>
            <a:r>
              <a:rPr lang="en-GB" sz="2800" smtClean="0"/>
              <a:t>Pre</a:t>
            </a:r>
          </a:p>
          <a:p>
            <a:pPr lvl="1"/>
            <a:r>
              <a:rPr lang="en-GB" sz="2800" smtClean="0"/>
              <a:t>During</a:t>
            </a:r>
          </a:p>
          <a:p>
            <a:pPr lvl="1"/>
            <a:r>
              <a:rPr lang="en-GB" sz="2800" smtClean="0"/>
              <a:t>Post</a:t>
            </a:r>
          </a:p>
          <a:p>
            <a:pPr lvl="3"/>
            <a:r>
              <a:rPr lang="en-GB" sz="2800" smtClean="0"/>
              <a:t>most difficult &amp; most important</a:t>
            </a:r>
          </a:p>
          <a:p>
            <a:pPr>
              <a:buFont typeface="Arial" pitchFamily="34" charset="0"/>
              <a:buChar char="•"/>
            </a:pPr>
            <a:r>
              <a:rPr lang="en-GB" sz="3200" smtClean="0"/>
              <a:t>Review</a:t>
            </a:r>
          </a:p>
          <a:p>
            <a:pPr>
              <a:buFont typeface="Arial" pitchFamily="34" charset="0"/>
              <a:buChar char="•"/>
            </a:pPr>
            <a:r>
              <a:rPr lang="en-GB" sz="3200" smtClean="0"/>
              <a:t>Future Software</a:t>
            </a:r>
          </a:p>
        </p:txBody>
      </p:sp>
      <p:sp>
        <p:nvSpPr>
          <p:cNvPr id="32773" name="Text Placeholder 4"/>
          <p:cNvSpPr>
            <a:spLocks noGrp="1"/>
          </p:cNvSpPr>
          <p:nvPr>
            <p:ph type="body" sz="half" idx="13"/>
          </p:nvPr>
        </p:nvSpPr>
        <p:spPr>
          <a:xfrm>
            <a:off x="1381125" y="1143000"/>
            <a:ext cx="7429500" cy="1214438"/>
          </a:xfrm>
        </p:spPr>
        <p:txBody>
          <a:bodyPr/>
          <a:lstStyle/>
          <a:p>
            <a:pPr algn="ctr"/>
            <a:r>
              <a:rPr lang="en-GB" sz="3600" smtClean="0">
                <a:solidFill>
                  <a:srgbClr val="660066"/>
                </a:solidFill>
              </a:rPr>
              <a:t>Diagnostic Testing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urope M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10554" y="1179513"/>
            <a:ext cx="5675313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0" y="1365250"/>
            <a:ext cx="3929725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rgbClr val="800080"/>
                </a:solidFill>
                <a:latin typeface="Arial" charset="0"/>
              </a:rPr>
              <a:t>First Announcement</a:t>
            </a:r>
            <a:br>
              <a:rPr lang="en-GB" b="1" dirty="0">
                <a:solidFill>
                  <a:srgbClr val="800080"/>
                </a:solidFill>
                <a:latin typeface="Arial" charset="0"/>
              </a:rPr>
            </a:br>
            <a:r>
              <a:rPr lang="en-GB" b="1" dirty="0">
                <a:solidFill>
                  <a:srgbClr val="800080"/>
                </a:solidFill>
                <a:latin typeface="Arial" charset="0"/>
              </a:rPr>
              <a:t>ICTMT-10 </a:t>
            </a:r>
          </a:p>
          <a:p>
            <a:pPr>
              <a:spcBef>
                <a:spcPct val="50000"/>
              </a:spcBef>
            </a:pPr>
            <a:r>
              <a:rPr lang="en-GB" b="1" dirty="0">
                <a:solidFill>
                  <a:srgbClr val="800080"/>
                </a:solidFill>
                <a:latin typeface="Arial" charset="0"/>
              </a:rPr>
              <a:t>10</a:t>
            </a:r>
            <a:r>
              <a:rPr lang="en-GB" b="1" baseline="30000" dirty="0">
                <a:solidFill>
                  <a:srgbClr val="800080"/>
                </a:solidFill>
                <a:latin typeface="Arial" charset="0"/>
              </a:rPr>
              <a:t>th</a:t>
            </a:r>
            <a:r>
              <a:rPr lang="en-GB" b="1" dirty="0">
                <a:solidFill>
                  <a:srgbClr val="800080"/>
                </a:solidFill>
                <a:latin typeface="Arial" charset="0"/>
              </a:rPr>
              <a:t> ANNIVERSARY </a:t>
            </a:r>
            <a:br>
              <a:rPr lang="en-GB" b="1" dirty="0">
                <a:solidFill>
                  <a:srgbClr val="800080"/>
                </a:solidFill>
                <a:latin typeface="Arial" charset="0"/>
              </a:rPr>
            </a:br>
            <a:r>
              <a:rPr lang="en-GB" b="1" dirty="0">
                <a:solidFill>
                  <a:srgbClr val="800080"/>
                </a:solidFill>
                <a:latin typeface="Arial" charset="0"/>
              </a:rPr>
              <a:t>      CONFERENCE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800080"/>
                </a:solidFill>
                <a:latin typeface="Arial" charset="0"/>
              </a:rPr>
              <a:t>Come and celebrate the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800080"/>
                </a:solidFill>
                <a:latin typeface="Arial" charset="0"/>
              </a:rPr>
              <a:t>10th International Conference 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800080"/>
                </a:solidFill>
                <a:latin typeface="Arial" charset="0"/>
              </a:rPr>
              <a:t>on Technology in Mathematics 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800080"/>
                </a:solidFill>
                <a:latin typeface="Arial" charset="0"/>
              </a:rPr>
              <a:t>Teaching</a:t>
            </a:r>
          </a:p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800080"/>
                </a:solidFill>
                <a:latin typeface="Arial" charset="0"/>
              </a:rPr>
              <a:t>Tuesday </a:t>
            </a:r>
            <a:r>
              <a:rPr lang="en-GB" dirty="0">
                <a:solidFill>
                  <a:srgbClr val="800080"/>
                </a:solidFill>
                <a:latin typeface="Arial" charset="0"/>
              </a:rPr>
              <a:t>July 5th to 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800080"/>
                </a:solidFill>
                <a:latin typeface="Arial" charset="0"/>
              </a:rPr>
              <a:t>Friday July 8th 2011 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800080"/>
                </a:solidFill>
                <a:latin typeface="Arial" charset="0"/>
              </a:rPr>
              <a:t>University of Portsmouth, </a:t>
            </a:r>
            <a:r>
              <a:rPr lang="en-GB" dirty="0" smtClean="0">
                <a:solidFill>
                  <a:srgbClr val="800080"/>
                </a:solidFill>
                <a:latin typeface="Arial" charset="0"/>
              </a:rPr>
              <a:t>UK</a:t>
            </a:r>
          </a:p>
          <a:p>
            <a:pPr lvl="1"/>
            <a:r>
              <a:rPr lang="en-US" sz="2800" dirty="0" smtClean="0">
                <a:hlinkClick r:id="rId4"/>
              </a:rPr>
              <a:t>http://ictmt10.org/</a:t>
            </a:r>
            <a:r>
              <a:rPr lang="en-US" sz="2800" dirty="0" smtClean="0"/>
              <a:t> 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80008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265EC728-5D61-4FDD-86C5-AE1A06F89FDB}" type="slidenum">
              <a:rPr lang="en-GB" altLang="en-GB" smtClean="0"/>
              <a:pPr>
                <a:defRPr/>
              </a:pPr>
              <a:t>3</a:t>
            </a:fld>
            <a:endParaRPr lang="en-GB" altLang="en-GB" dirty="0"/>
          </a:p>
        </p:txBody>
      </p:sp>
      <p:sp>
        <p:nvSpPr>
          <p:cNvPr id="12292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" y="2828925"/>
            <a:ext cx="7507288" cy="295751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kumimoji="1" lang="en-GB" sz="2800" smtClean="0"/>
              <a:t>Entry to Unit</a:t>
            </a:r>
          </a:p>
          <a:p>
            <a:pPr>
              <a:buFont typeface="Arial" pitchFamily="34" charset="0"/>
              <a:buChar char="•"/>
            </a:pPr>
            <a:endParaRPr kumimoji="1" lang="en-GB" sz="2800" smtClean="0"/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Evidence for staff and student</a:t>
            </a:r>
          </a:p>
          <a:p>
            <a:pPr>
              <a:buFont typeface="Arial" pitchFamily="34" charset="0"/>
              <a:buChar char="•"/>
            </a:pPr>
            <a:endParaRPr kumimoji="1" lang="en-GB" sz="2800" smtClean="0"/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Pre Entry assessment for Student</a:t>
            </a:r>
          </a:p>
          <a:p>
            <a:endParaRPr lang="en-GB" smtClean="0"/>
          </a:p>
        </p:txBody>
      </p:sp>
      <p:sp>
        <p:nvSpPr>
          <p:cNvPr id="12293" name="Text Placeholder 4"/>
          <p:cNvSpPr>
            <a:spLocks noGrp="1"/>
          </p:cNvSpPr>
          <p:nvPr>
            <p:ph type="body" sz="half" idx="13"/>
          </p:nvPr>
        </p:nvSpPr>
        <p:spPr>
          <a:xfrm>
            <a:off x="1381125" y="1143000"/>
            <a:ext cx="7429500" cy="1214438"/>
          </a:xfrm>
        </p:spPr>
        <p:txBody>
          <a:bodyPr/>
          <a:lstStyle/>
          <a:p>
            <a:r>
              <a:rPr kumimoji="1" lang="en-GB" sz="3600" smtClean="0">
                <a:solidFill>
                  <a:srgbClr val="000064"/>
                </a:solidFill>
              </a:rPr>
              <a:t>Rational for Diagnostic Testing</a:t>
            </a:r>
          </a:p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2867D94E-ED45-4360-A25E-7532CD9B469D}" type="slidenum">
              <a:rPr lang="en-GB" altLang="en-GB" smtClean="0"/>
              <a:pPr>
                <a:defRPr/>
              </a:pPr>
              <a:t>4</a:t>
            </a:fld>
            <a:endParaRPr lang="en-GB" altLang="en-GB" dirty="0"/>
          </a:p>
        </p:txBody>
      </p:sp>
      <p:sp>
        <p:nvSpPr>
          <p:cNvPr id="1331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2438" y="1500188"/>
            <a:ext cx="9453562" cy="478631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kumimoji="1" lang="en-GB" sz="2800" smtClean="0"/>
              <a:t>Maths Café – inaugurated in September 2002</a:t>
            </a:r>
          </a:p>
          <a:p>
            <a:pPr>
              <a:buFont typeface="Arial" pitchFamily="34" charset="0"/>
              <a:buChar char="•"/>
            </a:pPr>
            <a:endParaRPr kumimoji="1" lang="en-GB" sz="2800" smtClean="0"/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2002/03 - Faculty of Technology L &amp; T Committee </a:t>
            </a:r>
          </a:p>
          <a:p>
            <a:pPr lvl="1">
              <a:buFont typeface="Arial" pitchFamily="34" charset="0"/>
              <a:buChar char="•"/>
            </a:pPr>
            <a:r>
              <a:rPr kumimoji="1" lang="en-GB" sz="2800" smtClean="0"/>
              <a:t>addressing decline in entry level maths skills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diagnostic mathematical testing of all first year  </a:t>
            </a:r>
          </a:p>
          <a:p>
            <a:r>
              <a:rPr kumimoji="1" lang="en-GB" sz="2800" smtClean="0"/>
              <a:t>        students in the Faculty 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FL&amp;T Strategic Plan 2003/04</a:t>
            </a:r>
          </a:p>
          <a:p>
            <a:pPr>
              <a:buFont typeface="Arial" pitchFamily="34" charset="0"/>
              <a:buChar char="•"/>
            </a:pPr>
            <a:endParaRPr kumimoji="1" lang="en-GB" sz="2800" smtClean="0"/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coordinated by the Maths Café</a:t>
            </a:r>
          </a:p>
          <a:p>
            <a:endParaRPr lang="en-GB" sz="28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309688" y="785813"/>
            <a:ext cx="8101012" cy="106203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History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50AC6EB7-020A-42AE-A375-ED85735B8182}" type="slidenum">
              <a:rPr lang="en-GB" altLang="en-GB" smtClean="0"/>
              <a:pPr>
                <a:defRPr/>
              </a:pPr>
              <a:t>5</a:t>
            </a:fld>
            <a:endParaRPr lang="en-GB" altLang="en-GB" dirty="0"/>
          </a:p>
        </p:txBody>
      </p:sp>
      <p:sp>
        <p:nvSpPr>
          <p:cNvPr id="14340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2500313"/>
            <a:ext cx="9906000" cy="3786187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kumimoji="1" lang="en-GB" sz="2800" smtClean="0"/>
              <a:t>School of Computing &amp; Creative Technologies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Dept. Of Electronic and Computer Engineering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Department of Mathematics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Dept. of Mechanical and Design Engineering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Third year entry and Masters International students 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School of Biology</a:t>
            </a:r>
          </a:p>
          <a:p>
            <a:pPr>
              <a:buFont typeface="Arial" pitchFamily="34" charset="0"/>
              <a:buChar char="•"/>
            </a:pPr>
            <a:r>
              <a:rPr kumimoji="1" lang="en-GB" sz="2800" smtClean="0"/>
              <a:t>800 students approx</a:t>
            </a:r>
            <a:endParaRPr lang="en-GB" sz="28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095375" y="785813"/>
            <a:ext cx="7358063" cy="12858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The Practicality of Setting up </a:t>
            </a:r>
          </a:p>
          <a:p>
            <a:pPr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Large Scale Diagnostic Testing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2FC427C7-BA1C-4854-BE33-7381A4C7881D}" type="slidenum">
              <a:rPr lang="en-GB" altLang="en-GB" smtClean="0"/>
              <a:pPr>
                <a:defRPr/>
              </a:pPr>
              <a:t>6</a:t>
            </a:fld>
            <a:endParaRPr lang="en-GB" altLang="en-GB" dirty="0"/>
          </a:p>
        </p:txBody>
      </p:sp>
      <p:sp>
        <p:nvSpPr>
          <p:cNvPr id="1536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2438" y="1714500"/>
            <a:ext cx="9453562" cy="4429125"/>
          </a:xfrm>
        </p:spPr>
        <p:txBody>
          <a:bodyPr/>
          <a:lstStyle/>
          <a:p>
            <a:r>
              <a:rPr kumimoji="1" lang="en-GB" sz="3200" smtClean="0"/>
              <a:t>Computing</a:t>
            </a:r>
          </a:p>
          <a:p>
            <a:pPr lvl="1"/>
            <a:r>
              <a:rPr kumimoji="1" lang="en-GB" sz="2800" smtClean="0"/>
              <a:t>Diagnostic Testing</a:t>
            </a:r>
          </a:p>
          <a:p>
            <a:pPr lvl="3">
              <a:buFont typeface="Wingdings 2" pitchFamily="18" charset="2"/>
              <a:buNone/>
            </a:pPr>
            <a:r>
              <a:rPr kumimoji="1" lang="en-GB" sz="2800" smtClean="0"/>
              <a:t>paper based and windows based</a:t>
            </a:r>
          </a:p>
          <a:p>
            <a:r>
              <a:rPr kumimoji="1" lang="en-GB" sz="3200" smtClean="0"/>
              <a:t>Mathematics</a:t>
            </a:r>
            <a:r>
              <a:rPr kumimoji="1" lang="en-GB" sz="2800" smtClean="0"/>
              <a:t> </a:t>
            </a:r>
          </a:p>
          <a:p>
            <a:pPr lvl="1"/>
            <a:r>
              <a:rPr kumimoji="1" lang="en-GB" sz="2800" smtClean="0"/>
              <a:t>Computer Based Learning </a:t>
            </a:r>
          </a:p>
          <a:p>
            <a:pPr lvl="3">
              <a:buFont typeface="Wingdings 2" pitchFamily="18" charset="2"/>
              <a:buNone/>
            </a:pPr>
            <a:r>
              <a:rPr kumimoji="1" lang="en-GB" sz="2800" smtClean="0"/>
              <a:t>Calmat, Mathletics, Mathwise, Transmaths</a:t>
            </a:r>
          </a:p>
          <a:p>
            <a:pPr lvl="1"/>
            <a:r>
              <a:rPr kumimoji="1" lang="en-GB" sz="2800" smtClean="0"/>
              <a:t>Diagnostic Testing</a:t>
            </a:r>
          </a:p>
          <a:p>
            <a:pPr lvl="3">
              <a:buFont typeface="Wingdings 2" pitchFamily="18" charset="2"/>
              <a:buNone/>
            </a:pPr>
            <a:r>
              <a:rPr kumimoji="1" lang="en-GB" sz="2800" smtClean="0"/>
              <a:t>Mathletics for Algebra and Calculus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23875" y="785813"/>
            <a:ext cx="9382125" cy="857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Previous Experience from early 1990’s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74CCA61F-CE85-4BD5-AADB-DB68B950D329}" type="slidenum">
              <a:rPr lang="en-GB" altLang="en-GB" smtClean="0"/>
              <a:pPr>
                <a:defRPr/>
              </a:pPr>
              <a:t>7</a:t>
            </a:fld>
            <a:endParaRPr lang="en-GB" altLang="en-GB" dirty="0"/>
          </a:p>
        </p:txBody>
      </p:sp>
      <p:sp>
        <p:nvSpPr>
          <p:cNvPr id="16388" name="Text Placeholder 3"/>
          <p:cNvSpPr>
            <a:spLocks noGrp="1"/>
          </p:cNvSpPr>
          <p:nvPr>
            <p:ph type="body" sz="half" idx="2"/>
          </p:nvPr>
        </p:nvSpPr>
        <p:spPr>
          <a:xfrm>
            <a:off x="452438" y="2071688"/>
            <a:ext cx="9453562" cy="4071937"/>
          </a:xfrm>
        </p:spPr>
        <p:txBody>
          <a:bodyPr/>
          <a:lstStyle/>
          <a:p>
            <a:pPr lvl="1"/>
            <a:r>
              <a:rPr kumimoji="1" lang="en-GB" sz="3100" smtClean="0"/>
              <a:t>Mathletics</a:t>
            </a:r>
          </a:p>
          <a:p>
            <a:pPr lvl="1"/>
            <a:endParaRPr kumimoji="1" lang="en-GB" sz="3100" smtClean="0"/>
          </a:p>
          <a:p>
            <a:pPr lvl="1"/>
            <a:r>
              <a:rPr kumimoji="1" lang="en-GB" sz="3100" smtClean="0"/>
              <a:t>Calmat</a:t>
            </a:r>
          </a:p>
          <a:p>
            <a:pPr lvl="1"/>
            <a:endParaRPr kumimoji="1" lang="en-GB" sz="3100" smtClean="0"/>
          </a:p>
          <a:p>
            <a:pPr lvl="1"/>
            <a:r>
              <a:rPr lang="en-GB" sz="3100" smtClean="0"/>
              <a:t>Diagnosys</a:t>
            </a:r>
          </a:p>
          <a:p>
            <a:pPr lvl="1"/>
            <a:endParaRPr kumimoji="1" lang="en-GB" sz="3100" smtClean="0"/>
          </a:p>
          <a:p>
            <a:pPr lvl="1"/>
            <a:r>
              <a:rPr kumimoji="1" lang="en-GB" sz="3100" smtClean="0"/>
              <a:t>Questionmark Perception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23875" y="785813"/>
            <a:ext cx="8072438" cy="857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Software Considered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546184CB-11B9-4578-BCB1-C5268CA20F7D}" type="slidenum">
              <a:rPr lang="en-GB" altLang="en-GB" smtClean="0"/>
              <a:pPr>
                <a:defRPr/>
              </a:pPr>
              <a:t>8</a:t>
            </a:fld>
            <a:endParaRPr lang="en-GB" altLang="en-GB" dirty="0"/>
          </a:p>
        </p:txBody>
      </p:sp>
      <p:sp>
        <p:nvSpPr>
          <p:cNvPr id="17412" name="Text Placeholder 3"/>
          <p:cNvSpPr>
            <a:spLocks noGrp="1"/>
          </p:cNvSpPr>
          <p:nvPr>
            <p:ph type="body" sz="half" idx="2"/>
          </p:nvPr>
        </p:nvSpPr>
        <p:spPr>
          <a:xfrm>
            <a:off x="452438" y="1500188"/>
            <a:ext cx="9453562" cy="4643437"/>
          </a:xfrm>
        </p:spPr>
        <p:txBody>
          <a:bodyPr/>
          <a:lstStyle/>
          <a:p>
            <a:r>
              <a:rPr kumimoji="1" lang="en-GB" sz="3200" smtClean="0"/>
              <a:t>Perception</a:t>
            </a:r>
            <a:r>
              <a:rPr kumimoji="1" lang="en-GB" sz="2800" smtClean="0"/>
              <a:t>  </a:t>
            </a:r>
          </a:p>
          <a:p>
            <a:pPr lvl="1">
              <a:buFont typeface="Wingdings 2" pitchFamily="18" charset="2"/>
              <a:buNone/>
            </a:pPr>
            <a:r>
              <a:rPr kumimoji="1" lang="en-GB" sz="2800" smtClean="0"/>
              <a:t>Computing </a:t>
            </a:r>
          </a:p>
          <a:p>
            <a:pPr lvl="1"/>
            <a:r>
              <a:rPr kumimoji="1" lang="en-GB" sz="2800" smtClean="0"/>
              <a:t>already had numerous questions since 2001</a:t>
            </a:r>
          </a:p>
          <a:p>
            <a:r>
              <a:rPr kumimoji="1" lang="en-GB" sz="3200" smtClean="0"/>
              <a:t>Calmat </a:t>
            </a:r>
          </a:p>
          <a:p>
            <a:pPr lvl="1">
              <a:buFont typeface="Wingdings 2" pitchFamily="18" charset="2"/>
              <a:buNone/>
            </a:pPr>
            <a:r>
              <a:rPr kumimoji="1" lang="en-GB" sz="2800" smtClean="0"/>
              <a:t>Rest </a:t>
            </a:r>
          </a:p>
          <a:p>
            <a:pPr lvl="1"/>
            <a:r>
              <a:rPr kumimoji="1" lang="en-GB" sz="2800" smtClean="0"/>
              <a:t>Easy to set up </a:t>
            </a:r>
          </a:p>
          <a:p>
            <a:pPr lvl="1"/>
            <a:r>
              <a:rPr kumimoji="1" lang="en-GB" sz="2800" smtClean="0"/>
              <a:t>70 diagostic questions available </a:t>
            </a:r>
          </a:p>
          <a:p>
            <a:pPr lvl="1"/>
            <a:r>
              <a:rPr kumimoji="1" lang="en-GB" sz="2800" smtClean="0"/>
              <a:t>Results linked to Learning Plans</a:t>
            </a:r>
          </a:p>
          <a:p>
            <a:pPr lvl="1"/>
            <a:r>
              <a:rPr kumimoji="1" lang="en-GB" sz="2800" smtClean="0"/>
              <a:t>No need for pre registration of students 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23875" y="785813"/>
            <a:ext cx="8072438" cy="857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Software Chosen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GB" altLang="en-GB"/>
              <a:t>SIGMA-SW Hub 21st January 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4FACA38-0706-4337-9BBD-92884DE9B9CB}" type="slidenum">
              <a:rPr lang="en-GB" altLang="en-GB" smtClean="0"/>
              <a:pPr>
                <a:defRPr/>
              </a:pPr>
              <a:t>9</a:t>
            </a:fld>
            <a:endParaRPr lang="en-GB" altLang="en-GB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23875" y="785813"/>
            <a:ext cx="8072438" cy="857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660066"/>
                </a:solidFill>
                <a:latin typeface="+mn-lt"/>
              </a:rPr>
              <a:t>Calmat Diagnostic Test Question</a:t>
            </a:r>
          </a:p>
        </p:txBody>
      </p:sp>
      <p:pic>
        <p:nvPicPr>
          <p:cNvPr id="1843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2563" y="1571625"/>
            <a:ext cx="6624637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6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8A00B9"/>
      </a:accent1>
      <a:accent2>
        <a:srgbClr val="8A00B9"/>
      </a:accent2>
      <a:accent3>
        <a:srgbClr val="52217B"/>
      </a:accent3>
      <a:accent4>
        <a:srgbClr val="8A00B9"/>
      </a:accent4>
      <a:accent5>
        <a:srgbClr val="8A00B9"/>
      </a:accent5>
      <a:accent6>
        <a:srgbClr val="8A00B9"/>
      </a:accent6>
      <a:hlink>
        <a:srgbClr val="8A00B9"/>
      </a:hlink>
      <a:folHlink>
        <a:srgbClr val="8A00B9"/>
      </a:folHlink>
    </a:clrScheme>
    <a:fontScheme name="Custom 1">
      <a:majorFont>
        <a:latin typeface="Calibri"/>
        <a:ea typeface=""/>
        <a:cs typeface=""/>
      </a:majorFont>
      <a:minorFont>
        <a:latin typeface="Verdana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6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8A00B9"/>
    </a:accent1>
    <a:accent2>
      <a:srgbClr val="8A00B9"/>
    </a:accent2>
    <a:accent3>
      <a:srgbClr val="52217B"/>
    </a:accent3>
    <a:accent4>
      <a:srgbClr val="8A00B9"/>
    </a:accent4>
    <a:accent5>
      <a:srgbClr val="8A00B9"/>
    </a:accent5>
    <a:accent6>
      <a:srgbClr val="8A00B9"/>
    </a:accent6>
    <a:hlink>
      <a:srgbClr val="8A00B9"/>
    </a:hlink>
    <a:folHlink>
      <a:srgbClr val="8A00B9"/>
    </a:folHlink>
  </a:clrScheme>
</a:themeOverride>
</file>

<file path=ppt/theme/themeOverride2.xml><?xml version="1.0" encoding="utf-8"?>
<a:themeOverride xmlns:a="http://schemas.openxmlformats.org/drawingml/2006/main">
  <a:clrScheme name="Custom 6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8A00B9"/>
    </a:accent1>
    <a:accent2>
      <a:srgbClr val="8A00B9"/>
    </a:accent2>
    <a:accent3>
      <a:srgbClr val="52217B"/>
    </a:accent3>
    <a:accent4>
      <a:srgbClr val="8A00B9"/>
    </a:accent4>
    <a:accent5>
      <a:srgbClr val="8A00B9"/>
    </a:accent5>
    <a:accent6>
      <a:srgbClr val="8A00B9"/>
    </a:accent6>
    <a:hlink>
      <a:srgbClr val="8A00B9"/>
    </a:hlink>
    <a:folHlink>
      <a:srgbClr val="8A00B9"/>
    </a:folHlink>
  </a:clrScheme>
</a:themeOverride>
</file>

<file path=ppt/theme/themeOverride3.xml><?xml version="1.0" encoding="utf-8"?>
<a:themeOverride xmlns:a="http://schemas.openxmlformats.org/drawingml/2006/main">
  <a:clrScheme name="Custom 6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8A00B9"/>
    </a:accent1>
    <a:accent2>
      <a:srgbClr val="8A00B9"/>
    </a:accent2>
    <a:accent3>
      <a:srgbClr val="52217B"/>
    </a:accent3>
    <a:accent4>
      <a:srgbClr val="8A00B9"/>
    </a:accent4>
    <a:accent5>
      <a:srgbClr val="8A00B9"/>
    </a:accent5>
    <a:accent6>
      <a:srgbClr val="8A00B9"/>
    </a:accent6>
    <a:hlink>
      <a:srgbClr val="8A00B9"/>
    </a:hlink>
    <a:folHlink>
      <a:srgbClr val="8A00B9"/>
    </a:folHlink>
  </a:clrScheme>
  <a:fontScheme name="Custom 1">
    <a:majorFont>
      <a:latin typeface="Calibri"/>
      <a:ea typeface=""/>
      <a:cs typeface=""/>
    </a:majorFont>
    <a:minorFont>
      <a:latin typeface="Verdana"/>
      <a:ea typeface=""/>
      <a:cs typeface=""/>
    </a:minorFont>
  </a:fontScheme>
  <a:fmtScheme name="Flow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Custom 6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8A00B9"/>
    </a:accent1>
    <a:accent2>
      <a:srgbClr val="8A00B9"/>
    </a:accent2>
    <a:accent3>
      <a:srgbClr val="52217B"/>
    </a:accent3>
    <a:accent4>
      <a:srgbClr val="8A00B9"/>
    </a:accent4>
    <a:accent5>
      <a:srgbClr val="8A00B9"/>
    </a:accent5>
    <a:accent6>
      <a:srgbClr val="8A00B9"/>
    </a:accent6>
    <a:hlink>
      <a:srgbClr val="8A00B9"/>
    </a:hlink>
    <a:folHlink>
      <a:srgbClr val="8A00B9"/>
    </a:folHlink>
  </a:clrScheme>
  <a:fontScheme name="Custom 1">
    <a:majorFont>
      <a:latin typeface="Calibri"/>
      <a:ea typeface=""/>
      <a:cs typeface=""/>
    </a:majorFont>
    <a:minorFont>
      <a:latin typeface="Verdana"/>
      <a:ea typeface=""/>
      <a:cs typeface=""/>
    </a:minorFont>
  </a:fontScheme>
  <a:fmtScheme name="Flow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9176</TotalTime>
  <Words>1073</Words>
  <Application>Microsoft Office PowerPoint</Application>
  <PresentationFormat>A4 Paper (210x297 mm)</PresentationFormat>
  <Paragraphs>317</Paragraphs>
  <Slides>29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Flow</vt:lpstr>
      <vt:lpstr>Mtb Graph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Response Profiles</vt:lpstr>
      <vt:lpstr>Question Profiles</vt:lpstr>
      <vt:lpstr>Biology Follow-up</vt:lpstr>
      <vt:lpstr>Biology Follow-up</vt:lpstr>
      <vt:lpstr>Slide 26</vt:lpstr>
      <vt:lpstr>Slide 27</vt:lpstr>
      <vt:lpstr>Slide 28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</dc:creator>
  <cp:lastModifiedBy>White</cp:lastModifiedBy>
  <cp:revision>401</cp:revision>
  <cp:lastPrinted>2002-12-16T00:54:19Z</cp:lastPrinted>
  <dcterms:created xsi:type="dcterms:W3CDTF">2009-04-22T19:24:48Z</dcterms:created>
  <dcterms:modified xsi:type="dcterms:W3CDTF">2010-03-15T18:00:28Z</dcterms:modified>
</cp:coreProperties>
</file>